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diagrams/drawing2.xml" ContentType="application/vnd.ms-office.drawingml.diagramDrawing+xml"/>
  <Override PartName="/ppt/slides/slide4.xml" ContentType="application/vnd.openxmlformats-officedocument.presentationml.slide+xml"/>
  <Override PartName="/ppt/slides/slide18.xml" ContentType="application/vnd.openxmlformats-officedocument.presentationml.slide+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diagrams/layout1.xml" ContentType="application/vnd.openxmlformats-officedocument.drawingml.diagramLayout+xml"/>
  <Override PartName="/ppt/diagrams/data2.xml" ContentType="application/vnd.openxmlformats-officedocument.drawingml.diagramData+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diagrams/colors2.xml" ContentType="application/vnd.openxmlformats-officedocument.drawingml.diagramColors+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Override PartName="/ppt/diagrams/quickStyle1.xml" ContentType="application/vnd.openxmlformats-officedocument.drawingml.diagramStyle+xml"/>
  <Override PartName="/ppt/notesSlides/notesSlide17.xml" ContentType="application/vnd.openxmlformats-officedocument.presentationml.notesSlide+xml"/>
  <Override PartName="/ppt/notesSlides/notesSlide28.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slideLayouts/slideLayout10.xml" ContentType="application/vnd.openxmlformats-officedocument.presentationml.slideLayout+xml"/>
  <Default Extension="gif" ContentType="image/gif"/>
  <Override PartName="/ppt/diagrams/layout2.xml" ContentType="application/vnd.openxmlformats-officedocument.drawingml.diagram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notesSlides/notesSlide4.xml" ContentType="application/vnd.openxmlformats-officedocument.presentationml.notesSlide+xml"/>
  <Override PartName="/ppt/diagrams/data1.xml" ContentType="application/vnd.openxmlformats-officedocument.drawingml.diagramData+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notesSlides/notesSlide29.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7"/>
  </p:notesMasterIdLst>
  <p:sldIdLst>
    <p:sldId id="256" r:id="rId2"/>
    <p:sldId id="281" r:id="rId3"/>
    <p:sldId id="257" r:id="rId4"/>
    <p:sldId id="258" r:id="rId5"/>
    <p:sldId id="259" r:id="rId6"/>
    <p:sldId id="260" r:id="rId7"/>
    <p:sldId id="261" r:id="rId8"/>
    <p:sldId id="262" r:id="rId9"/>
    <p:sldId id="263" r:id="rId10"/>
    <p:sldId id="282" r:id="rId11"/>
    <p:sldId id="264" r:id="rId12"/>
    <p:sldId id="283" r:id="rId13"/>
    <p:sldId id="284" r:id="rId14"/>
    <p:sldId id="265" r:id="rId15"/>
    <p:sldId id="266" r:id="rId16"/>
    <p:sldId id="267" r:id="rId17"/>
    <p:sldId id="285" r:id="rId18"/>
    <p:sldId id="268" r:id="rId19"/>
    <p:sldId id="269" r:id="rId20"/>
    <p:sldId id="270" r:id="rId21"/>
    <p:sldId id="271" r:id="rId22"/>
    <p:sldId id="280" r:id="rId23"/>
    <p:sldId id="272" r:id="rId24"/>
    <p:sldId id="279" r:id="rId25"/>
    <p:sldId id="273" r:id="rId26"/>
    <p:sldId id="286" r:id="rId27"/>
    <p:sldId id="287" r:id="rId28"/>
    <p:sldId id="288" r:id="rId29"/>
    <p:sldId id="274" r:id="rId30"/>
    <p:sldId id="275" r:id="rId31"/>
    <p:sldId id="276" r:id="rId32"/>
    <p:sldId id="289" r:id="rId33"/>
    <p:sldId id="277" r:id="rId34"/>
    <p:sldId id="278" r:id="rId35"/>
    <p:sldId id="290" r:id="rId36"/>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FFFF99"/>
    <a:srgbClr val="FFFFCC"/>
    <a:srgbClr val="FF00FF"/>
    <a:srgbClr val="CC00CC"/>
    <a:srgbClr val="00FF00"/>
    <a:srgbClr val="00FFFF"/>
    <a:srgbClr val="FF99CC"/>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398"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B64FB0C-9821-48DE-86F2-EDE42E5B4B46}" type="doc">
      <dgm:prSet loTypeId="urn:microsoft.com/office/officeart/2005/8/layout/vList5" loCatId="list" qsTypeId="urn:microsoft.com/office/officeart/2005/8/quickstyle/3d3" qsCatId="3D" csTypeId="urn:microsoft.com/office/officeart/2005/8/colors/colorful5" csCatId="colorful" phldr="1"/>
      <dgm:spPr/>
      <dgm:t>
        <a:bodyPr/>
        <a:lstStyle/>
        <a:p>
          <a:endParaRPr lang="en-US"/>
        </a:p>
      </dgm:t>
    </dgm:pt>
    <dgm:pt modelId="{D8E703AF-F853-47B4-94AF-EBE69DD40929}">
      <dgm:prSet phldrT="[Text]" custT="1"/>
      <dgm:spPr>
        <a:solidFill>
          <a:srgbClr val="00FF00"/>
        </a:solidFill>
      </dgm:spPr>
      <dgm:t>
        <a:bodyPr/>
        <a:lstStyle/>
        <a:p>
          <a:r>
            <a:rPr lang="sr-Cyrl-CS" sz="2000" b="1" dirty="0" smtClean="0">
              <a:solidFill>
                <a:schemeClr val="tx1"/>
              </a:solidFill>
            </a:rPr>
            <a:t>ЛАКА УТАКМИЦА</a:t>
          </a:r>
        </a:p>
      </dgm:t>
    </dgm:pt>
    <dgm:pt modelId="{2CB4480E-A1D3-4275-983F-02BC72227D49}" type="parTrans" cxnId="{F1F3606A-D96E-4CFE-BDD9-EAC9FC364420}">
      <dgm:prSet/>
      <dgm:spPr/>
      <dgm:t>
        <a:bodyPr/>
        <a:lstStyle/>
        <a:p>
          <a:endParaRPr lang="en-US"/>
        </a:p>
      </dgm:t>
    </dgm:pt>
    <dgm:pt modelId="{CB8BE938-4D83-41E2-AE34-BB04FFAE02EE}" type="sibTrans" cxnId="{F1F3606A-D96E-4CFE-BDD9-EAC9FC364420}">
      <dgm:prSet/>
      <dgm:spPr/>
      <dgm:t>
        <a:bodyPr/>
        <a:lstStyle/>
        <a:p>
          <a:endParaRPr lang="en-US"/>
        </a:p>
      </dgm:t>
    </dgm:pt>
    <dgm:pt modelId="{2EF2E1A2-8A6D-4E28-A78A-4E0B049FF2F3}">
      <dgm:prSet phldrT="[Text]" custT="1"/>
      <dgm:spPr>
        <a:ln>
          <a:solidFill>
            <a:srgbClr val="00FF00"/>
          </a:solidFill>
        </a:ln>
        <a:effectLst>
          <a:glow rad="101600">
            <a:srgbClr val="00FF00">
              <a:alpha val="60000"/>
            </a:srgbClr>
          </a:glow>
        </a:effectLst>
      </dgm:spPr>
      <dgm:t>
        <a:bodyPr/>
        <a:lstStyle/>
        <a:p>
          <a:pPr algn="l"/>
          <a:r>
            <a:rPr lang="sr-Cyrl-CS" sz="1400" dirty="0" smtClean="0">
              <a:latin typeface="Cambria" pitchFamily="18" charset="0"/>
            </a:rPr>
            <a:t>Обично су то утакмице са великом гол разликом, и видљивом диспропорцијом у квалитету екипа, на којој се ангажман судија сводио углавном на ‘’евидентирање резултата’’, без доношења већег броја одлука које су последица саме примене Правила игре, где судије немају прилике да искажу своје квалитете.</a:t>
          </a:r>
          <a:endParaRPr lang="en-US" sz="1400" dirty="0">
            <a:latin typeface="Cambria" pitchFamily="18" charset="0"/>
          </a:endParaRPr>
        </a:p>
      </dgm:t>
    </dgm:pt>
    <dgm:pt modelId="{61F6C060-3A6B-4353-8152-31D95BB1A27A}" type="parTrans" cxnId="{929E15E3-0C83-42C6-B9FB-4E7EB7A9962B}">
      <dgm:prSet/>
      <dgm:spPr/>
      <dgm:t>
        <a:bodyPr/>
        <a:lstStyle/>
        <a:p>
          <a:endParaRPr lang="en-US"/>
        </a:p>
      </dgm:t>
    </dgm:pt>
    <dgm:pt modelId="{9594DC4E-25E0-4329-9B3B-C4A4736D480F}" type="sibTrans" cxnId="{929E15E3-0C83-42C6-B9FB-4E7EB7A9962B}">
      <dgm:prSet/>
      <dgm:spPr/>
      <dgm:t>
        <a:bodyPr/>
        <a:lstStyle/>
        <a:p>
          <a:endParaRPr lang="en-US"/>
        </a:p>
      </dgm:t>
    </dgm:pt>
    <dgm:pt modelId="{AA2BDCDE-CF89-4ADA-B67E-5CDF87DF4AF3}">
      <dgm:prSet phldrT="[Text]" custT="1"/>
      <dgm:spPr>
        <a:solidFill>
          <a:srgbClr val="00B0F0"/>
        </a:solidFill>
      </dgm:spPr>
      <dgm:t>
        <a:bodyPr/>
        <a:lstStyle/>
        <a:p>
          <a:r>
            <a:rPr lang="sr-Cyrl-CS" sz="2000" b="1" dirty="0" smtClean="0">
              <a:solidFill>
                <a:schemeClr val="bg1"/>
              </a:solidFill>
            </a:rPr>
            <a:t>ТЕШКА УТАКМИЦА</a:t>
          </a:r>
          <a:endParaRPr lang="en-US" sz="2000" b="1" dirty="0">
            <a:solidFill>
              <a:schemeClr val="bg1"/>
            </a:solidFill>
          </a:endParaRPr>
        </a:p>
      </dgm:t>
    </dgm:pt>
    <dgm:pt modelId="{63586E15-22CB-4457-9FDA-544DFDCF1700}" type="parTrans" cxnId="{1E09C833-8EFC-463C-A720-2D3D6B7EA9D8}">
      <dgm:prSet/>
      <dgm:spPr/>
      <dgm:t>
        <a:bodyPr/>
        <a:lstStyle/>
        <a:p>
          <a:endParaRPr lang="en-US"/>
        </a:p>
      </dgm:t>
    </dgm:pt>
    <dgm:pt modelId="{A943ACFE-1A13-4C4B-B324-A226E43DF572}" type="sibTrans" cxnId="{1E09C833-8EFC-463C-A720-2D3D6B7EA9D8}">
      <dgm:prSet/>
      <dgm:spPr/>
      <dgm:t>
        <a:bodyPr/>
        <a:lstStyle/>
        <a:p>
          <a:endParaRPr lang="en-US"/>
        </a:p>
      </dgm:t>
    </dgm:pt>
    <dgm:pt modelId="{7ECE3583-1DFC-4B03-B1AF-55E7FACA91AD}">
      <dgm:prSet phldrT="[Text]" custT="1"/>
      <dgm:spPr>
        <a:ln>
          <a:solidFill>
            <a:srgbClr val="00B0F0"/>
          </a:solidFill>
        </a:ln>
        <a:effectLst>
          <a:glow rad="101600">
            <a:srgbClr val="00B0F0">
              <a:alpha val="40000"/>
            </a:srgbClr>
          </a:glow>
        </a:effectLst>
      </dgm:spPr>
      <dgm:t>
        <a:bodyPr/>
        <a:lstStyle/>
        <a:p>
          <a:r>
            <a:rPr lang="sr-Cyrl-CS" sz="1400" dirty="0" smtClean="0">
              <a:latin typeface="Cambria" pitchFamily="18" charset="0"/>
            </a:rPr>
            <a:t>Овде се сврставају углавном оне утакмице које су целим својим током неизвесне, где се игра ‘’гол за гол’’, у којој судије морају да донесу ‘’значајнији’’ број одлука када је у питању сама примена Правила игре, где се утакмица завршава малом гол разликом (или нерешено). Посебно треба водити рачуна о броју донетих  (и пропуштених) одлука  када су у питању ‘’ЗАТАМЊЕНИ СЕГМЕНТИ’’, односно тзв. ‘’рукометни елементи.’’</a:t>
          </a:r>
          <a:endParaRPr lang="en-US" sz="1400" dirty="0">
            <a:latin typeface="Cambria" pitchFamily="18" charset="0"/>
          </a:endParaRPr>
        </a:p>
      </dgm:t>
    </dgm:pt>
    <dgm:pt modelId="{77A70A39-4BBF-4CF8-9EDA-BA662885E286}" type="parTrans" cxnId="{FAEC2926-BCF1-4E8C-94C9-198C5BE8024B}">
      <dgm:prSet/>
      <dgm:spPr/>
      <dgm:t>
        <a:bodyPr/>
        <a:lstStyle/>
        <a:p>
          <a:endParaRPr lang="en-US"/>
        </a:p>
      </dgm:t>
    </dgm:pt>
    <dgm:pt modelId="{DDD5A89E-CAD0-42F8-B4C4-E35121E9779C}" type="sibTrans" cxnId="{FAEC2926-BCF1-4E8C-94C9-198C5BE8024B}">
      <dgm:prSet/>
      <dgm:spPr/>
      <dgm:t>
        <a:bodyPr/>
        <a:lstStyle/>
        <a:p>
          <a:endParaRPr lang="en-US"/>
        </a:p>
      </dgm:t>
    </dgm:pt>
    <dgm:pt modelId="{13858EC7-19DC-462A-91CB-C873ECAB764A}">
      <dgm:prSet phldrT="[Text]" custT="1"/>
      <dgm:spPr>
        <a:solidFill>
          <a:srgbClr val="FF0000"/>
        </a:solidFill>
      </dgm:spPr>
      <dgm:t>
        <a:bodyPr/>
        <a:lstStyle/>
        <a:p>
          <a:r>
            <a:rPr lang="sr-Cyrl-CS" sz="2000" b="1" dirty="0" smtClean="0">
              <a:solidFill>
                <a:schemeClr val="bg1"/>
              </a:solidFill>
            </a:rPr>
            <a:t>ВЕОМА ТЕШКА УТАКМИЦА</a:t>
          </a:r>
          <a:endParaRPr lang="en-US" sz="2000" b="1" dirty="0">
            <a:solidFill>
              <a:schemeClr val="bg1"/>
            </a:solidFill>
          </a:endParaRPr>
        </a:p>
      </dgm:t>
    </dgm:pt>
    <dgm:pt modelId="{5B2F9CEA-10A3-40BC-BC3F-9BA892E3E352}" type="parTrans" cxnId="{DE5E2186-F753-4A7F-A45A-2ECE915135E7}">
      <dgm:prSet/>
      <dgm:spPr/>
      <dgm:t>
        <a:bodyPr/>
        <a:lstStyle/>
        <a:p>
          <a:endParaRPr lang="en-US"/>
        </a:p>
      </dgm:t>
    </dgm:pt>
    <dgm:pt modelId="{4475C2A9-549B-46AE-84A3-DC9F33EE6127}" type="sibTrans" cxnId="{DE5E2186-F753-4A7F-A45A-2ECE915135E7}">
      <dgm:prSet/>
      <dgm:spPr/>
      <dgm:t>
        <a:bodyPr/>
        <a:lstStyle/>
        <a:p>
          <a:endParaRPr lang="en-US"/>
        </a:p>
      </dgm:t>
    </dgm:pt>
    <dgm:pt modelId="{AEC44ABE-8E97-4638-B87F-EC14AA14D1E1}">
      <dgm:prSet phldrT="[Text]" custT="1"/>
      <dgm:spPr>
        <a:ln>
          <a:solidFill>
            <a:srgbClr val="FF0000"/>
          </a:solidFill>
        </a:ln>
        <a:effectLst>
          <a:glow rad="101600">
            <a:srgbClr val="FF0000">
              <a:alpha val="40000"/>
            </a:srgbClr>
          </a:glow>
        </a:effectLst>
      </dgm:spPr>
      <dgm:t>
        <a:bodyPr/>
        <a:lstStyle/>
        <a:p>
          <a:r>
            <a:rPr lang="sr-Cyrl-CS" sz="1400" dirty="0" smtClean="0">
              <a:latin typeface="Cambria" pitchFamily="18" charset="0"/>
            </a:rPr>
            <a:t>У пракси су ове утакмице најређе, и поред елемената који карактеришу тешку утакмицу, потребно је узети у обзир значај утакмице у погледу резултата (да ли решава првака лиге, испадање, ако се игра куп системом – елиминација из даљег такмичења), укупну атмосферу на утакмици (понашање играча, званичника, публике). Такође је битна учесталост ‘’компликованих’’ ситуација у игри, где судије могу на недвосмислен начин да искажу све своје квалитете и сналажљивост у доношењу ‘’тешких’’ и непопуларних одлука ‘’под притиском’’.</a:t>
          </a:r>
          <a:endParaRPr lang="en-US" sz="1400" dirty="0">
            <a:latin typeface="Cambria" pitchFamily="18" charset="0"/>
          </a:endParaRPr>
        </a:p>
      </dgm:t>
    </dgm:pt>
    <dgm:pt modelId="{ADCF6D22-C83D-4390-8680-ADAC3CAE08EF}" type="parTrans" cxnId="{CBB3D567-11FE-4713-B94C-290F225A9BA0}">
      <dgm:prSet/>
      <dgm:spPr/>
      <dgm:t>
        <a:bodyPr/>
        <a:lstStyle/>
        <a:p>
          <a:endParaRPr lang="en-US"/>
        </a:p>
      </dgm:t>
    </dgm:pt>
    <dgm:pt modelId="{9A0E6228-0B25-4262-BA83-CEFA263D66E6}" type="sibTrans" cxnId="{CBB3D567-11FE-4713-B94C-290F225A9BA0}">
      <dgm:prSet/>
      <dgm:spPr/>
      <dgm:t>
        <a:bodyPr/>
        <a:lstStyle/>
        <a:p>
          <a:endParaRPr lang="en-US"/>
        </a:p>
      </dgm:t>
    </dgm:pt>
    <dgm:pt modelId="{6029A5DC-06A9-43EE-B4C8-BB722BA10EE6}">
      <dgm:prSet custT="1"/>
      <dgm:spPr>
        <a:solidFill>
          <a:srgbClr val="FFFF00"/>
        </a:solidFill>
      </dgm:spPr>
      <dgm:t>
        <a:bodyPr/>
        <a:lstStyle/>
        <a:p>
          <a:r>
            <a:rPr lang="sr-Cyrl-CS" sz="2000" b="1" dirty="0" smtClean="0">
              <a:solidFill>
                <a:schemeClr val="tx1"/>
              </a:solidFill>
            </a:rPr>
            <a:t>НОРМАЛНА УТАКМИЦА</a:t>
          </a:r>
          <a:endParaRPr lang="en-US" sz="2000" b="1" dirty="0">
            <a:solidFill>
              <a:schemeClr val="tx1"/>
            </a:solidFill>
          </a:endParaRPr>
        </a:p>
      </dgm:t>
    </dgm:pt>
    <dgm:pt modelId="{649F765A-F960-4FCE-AA26-BEEF4EB77C1E}" type="parTrans" cxnId="{6585C33E-4FDC-42BB-BE9B-0F9A377B1454}">
      <dgm:prSet/>
      <dgm:spPr/>
      <dgm:t>
        <a:bodyPr/>
        <a:lstStyle/>
        <a:p>
          <a:endParaRPr lang="en-US"/>
        </a:p>
      </dgm:t>
    </dgm:pt>
    <dgm:pt modelId="{0C25B12A-C3C4-4180-83ED-2BE339BFA503}" type="sibTrans" cxnId="{6585C33E-4FDC-42BB-BE9B-0F9A377B1454}">
      <dgm:prSet/>
      <dgm:spPr/>
      <dgm:t>
        <a:bodyPr/>
        <a:lstStyle/>
        <a:p>
          <a:endParaRPr lang="en-US"/>
        </a:p>
      </dgm:t>
    </dgm:pt>
    <dgm:pt modelId="{AA868833-7100-4218-B289-D95B6F6D1308}">
      <dgm:prSet custT="1"/>
      <dgm:spPr>
        <a:ln>
          <a:solidFill>
            <a:srgbClr val="FFFF00"/>
          </a:solidFill>
        </a:ln>
        <a:effectLst>
          <a:glow rad="101600">
            <a:srgbClr val="FFFF00">
              <a:alpha val="60000"/>
            </a:srgbClr>
          </a:glow>
        </a:effectLst>
      </dgm:spPr>
      <dgm:t>
        <a:bodyPr/>
        <a:lstStyle/>
        <a:p>
          <a:r>
            <a:rPr lang="sr-Cyrl-CS" sz="1400" dirty="0" smtClean="0">
              <a:latin typeface="Cambria" pitchFamily="18" charset="0"/>
            </a:rPr>
            <a:t>Обично су то жаргонски речено ‘’праве првенствене утакмице’’, са одређеном дозом неизвесности током утакмице, али где у завршници једна екипа  квалитетом или борбеношћу надвлада другу, у којој судије имају могућности да искажу своје квалитете у погледу примене Правила игре. Крајњи резултат, у начелу, може бити од нерешеног до неколико, па чак и до више голова разлике.</a:t>
          </a:r>
          <a:endParaRPr lang="en-US" sz="1400" dirty="0">
            <a:latin typeface="Cambria" pitchFamily="18" charset="0"/>
          </a:endParaRPr>
        </a:p>
      </dgm:t>
    </dgm:pt>
    <dgm:pt modelId="{E6009F54-CDF9-4EB0-AA06-BF7326DBAA5A}" type="parTrans" cxnId="{78EFA9D5-5BBC-4C33-A2F3-2F378A40AF9F}">
      <dgm:prSet/>
      <dgm:spPr/>
      <dgm:t>
        <a:bodyPr/>
        <a:lstStyle/>
        <a:p>
          <a:endParaRPr lang="en-US"/>
        </a:p>
      </dgm:t>
    </dgm:pt>
    <dgm:pt modelId="{63360F45-0090-4387-975B-0F31667F3CD5}" type="sibTrans" cxnId="{78EFA9D5-5BBC-4C33-A2F3-2F378A40AF9F}">
      <dgm:prSet/>
      <dgm:spPr/>
      <dgm:t>
        <a:bodyPr/>
        <a:lstStyle/>
        <a:p>
          <a:endParaRPr lang="en-US"/>
        </a:p>
      </dgm:t>
    </dgm:pt>
    <dgm:pt modelId="{79536D95-F599-4406-8BFE-C0D5154C5CBE}" type="pres">
      <dgm:prSet presAssocID="{3B64FB0C-9821-48DE-86F2-EDE42E5B4B46}" presName="Name0" presStyleCnt="0">
        <dgm:presLayoutVars>
          <dgm:dir/>
          <dgm:animLvl val="lvl"/>
          <dgm:resizeHandles val="exact"/>
        </dgm:presLayoutVars>
      </dgm:prSet>
      <dgm:spPr/>
      <dgm:t>
        <a:bodyPr/>
        <a:lstStyle/>
        <a:p>
          <a:endParaRPr lang="en-US"/>
        </a:p>
      </dgm:t>
    </dgm:pt>
    <dgm:pt modelId="{EE7B3D97-96CF-4118-98FB-1284C5BEDC5A}" type="pres">
      <dgm:prSet presAssocID="{D8E703AF-F853-47B4-94AF-EBE69DD40929}" presName="linNode" presStyleCnt="0"/>
      <dgm:spPr/>
    </dgm:pt>
    <dgm:pt modelId="{8FDBD874-9D69-4FA9-8D82-AB3A8D5EA57B}" type="pres">
      <dgm:prSet presAssocID="{D8E703AF-F853-47B4-94AF-EBE69DD40929}" presName="parentText" presStyleLbl="node1" presStyleIdx="0" presStyleCnt="4" custScaleX="92342" custScaleY="49564" custLinFactNeighborY="941">
        <dgm:presLayoutVars>
          <dgm:chMax val="1"/>
          <dgm:bulletEnabled val="1"/>
        </dgm:presLayoutVars>
      </dgm:prSet>
      <dgm:spPr/>
      <dgm:t>
        <a:bodyPr/>
        <a:lstStyle/>
        <a:p>
          <a:endParaRPr lang="en-US"/>
        </a:p>
      </dgm:t>
    </dgm:pt>
    <dgm:pt modelId="{3B61DA1C-2FC8-422E-8847-B0DC2FA30A70}" type="pres">
      <dgm:prSet presAssocID="{D8E703AF-F853-47B4-94AF-EBE69DD40929}" presName="descendantText" presStyleLbl="alignAccFollowNode1" presStyleIdx="0" presStyleCnt="4" custScaleX="162794" custScaleY="76806">
        <dgm:presLayoutVars>
          <dgm:bulletEnabled val="1"/>
        </dgm:presLayoutVars>
      </dgm:prSet>
      <dgm:spPr/>
      <dgm:t>
        <a:bodyPr/>
        <a:lstStyle/>
        <a:p>
          <a:endParaRPr lang="en-US"/>
        </a:p>
      </dgm:t>
    </dgm:pt>
    <dgm:pt modelId="{69EDAB04-25B1-4D12-A0C9-8BF041569518}" type="pres">
      <dgm:prSet presAssocID="{CB8BE938-4D83-41E2-AE34-BB04FFAE02EE}" presName="sp" presStyleCnt="0"/>
      <dgm:spPr/>
    </dgm:pt>
    <dgm:pt modelId="{461B29B1-039B-4BDB-9689-9842C957B038}" type="pres">
      <dgm:prSet presAssocID="{6029A5DC-06A9-43EE-B4C8-BB722BA10EE6}" presName="linNode" presStyleCnt="0"/>
      <dgm:spPr/>
    </dgm:pt>
    <dgm:pt modelId="{B681408F-7554-4935-8DBD-2CEBF8906D62}" type="pres">
      <dgm:prSet presAssocID="{6029A5DC-06A9-43EE-B4C8-BB722BA10EE6}" presName="parentText" presStyleLbl="node1" presStyleIdx="1" presStyleCnt="4" custScaleX="88111" custScaleY="54899" custLinFactNeighborX="-44" custLinFactNeighborY="-3067">
        <dgm:presLayoutVars>
          <dgm:chMax val="1"/>
          <dgm:bulletEnabled val="1"/>
        </dgm:presLayoutVars>
      </dgm:prSet>
      <dgm:spPr/>
      <dgm:t>
        <a:bodyPr/>
        <a:lstStyle/>
        <a:p>
          <a:endParaRPr lang="en-US"/>
        </a:p>
      </dgm:t>
    </dgm:pt>
    <dgm:pt modelId="{D7F0D415-68DB-4DB1-9285-E7CA4BFAC98D}" type="pres">
      <dgm:prSet presAssocID="{6029A5DC-06A9-43EE-B4C8-BB722BA10EE6}" presName="descendantText" presStyleLbl="alignAccFollowNode1" presStyleIdx="1" presStyleCnt="4" custScaleX="147350">
        <dgm:presLayoutVars>
          <dgm:bulletEnabled val="1"/>
        </dgm:presLayoutVars>
      </dgm:prSet>
      <dgm:spPr/>
      <dgm:t>
        <a:bodyPr/>
        <a:lstStyle/>
        <a:p>
          <a:endParaRPr lang="en-US"/>
        </a:p>
      </dgm:t>
    </dgm:pt>
    <dgm:pt modelId="{2383AF67-8601-43D5-9079-C91C6FA2D2B3}" type="pres">
      <dgm:prSet presAssocID="{0C25B12A-C3C4-4180-83ED-2BE339BFA503}" presName="sp" presStyleCnt="0"/>
      <dgm:spPr/>
    </dgm:pt>
    <dgm:pt modelId="{8D5125C4-6042-4543-8F0E-7D97183A377F}" type="pres">
      <dgm:prSet presAssocID="{AA2BDCDE-CF89-4ADA-B67E-5CDF87DF4AF3}" presName="linNode" presStyleCnt="0"/>
      <dgm:spPr/>
    </dgm:pt>
    <dgm:pt modelId="{889941F4-46D8-46F2-BB14-02EC32158166}" type="pres">
      <dgm:prSet presAssocID="{AA2BDCDE-CF89-4ADA-B67E-5CDF87DF4AF3}" presName="parentText" presStyleLbl="node1" presStyleIdx="2" presStyleCnt="4" custScaleX="100001" custScaleY="52859">
        <dgm:presLayoutVars>
          <dgm:chMax val="1"/>
          <dgm:bulletEnabled val="1"/>
        </dgm:presLayoutVars>
      </dgm:prSet>
      <dgm:spPr/>
      <dgm:t>
        <a:bodyPr/>
        <a:lstStyle/>
        <a:p>
          <a:endParaRPr lang="en-US"/>
        </a:p>
      </dgm:t>
    </dgm:pt>
    <dgm:pt modelId="{0258CDDB-945D-46DD-9D2D-B3B0D609E640}" type="pres">
      <dgm:prSet presAssocID="{AA2BDCDE-CF89-4ADA-B67E-5CDF87DF4AF3}" presName="descendantText" presStyleLbl="alignAccFollowNode1" presStyleIdx="2" presStyleCnt="4" custScaleX="170455">
        <dgm:presLayoutVars>
          <dgm:bulletEnabled val="1"/>
        </dgm:presLayoutVars>
      </dgm:prSet>
      <dgm:spPr/>
      <dgm:t>
        <a:bodyPr/>
        <a:lstStyle/>
        <a:p>
          <a:endParaRPr lang="en-US"/>
        </a:p>
      </dgm:t>
    </dgm:pt>
    <dgm:pt modelId="{A7574FC5-59B6-4FDC-8C5D-F1B2FBBD845D}" type="pres">
      <dgm:prSet presAssocID="{A943ACFE-1A13-4C4B-B324-A226E43DF572}" presName="sp" presStyleCnt="0"/>
      <dgm:spPr/>
    </dgm:pt>
    <dgm:pt modelId="{A26835CC-E5BD-419D-A440-4DD94C173596}" type="pres">
      <dgm:prSet presAssocID="{13858EC7-19DC-462A-91CB-C873ECAB764A}" presName="linNode" presStyleCnt="0"/>
      <dgm:spPr/>
    </dgm:pt>
    <dgm:pt modelId="{0FE366BF-6B11-4D7A-9A44-05F0B5CC4966}" type="pres">
      <dgm:prSet presAssocID="{13858EC7-19DC-462A-91CB-C873ECAB764A}" presName="parentText" presStyleLbl="node1" presStyleIdx="3" presStyleCnt="4" custScaleX="110001" custScaleY="57560">
        <dgm:presLayoutVars>
          <dgm:chMax val="1"/>
          <dgm:bulletEnabled val="1"/>
        </dgm:presLayoutVars>
      </dgm:prSet>
      <dgm:spPr/>
      <dgm:t>
        <a:bodyPr/>
        <a:lstStyle/>
        <a:p>
          <a:endParaRPr lang="en-US"/>
        </a:p>
      </dgm:t>
    </dgm:pt>
    <dgm:pt modelId="{DC0E8C2F-6D01-4335-B9AB-AD34C1EF87CF}" type="pres">
      <dgm:prSet presAssocID="{13858EC7-19DC-462A-91CB-C873ECAB764A}" presName="descendantText" presStyleLbl="alignAccFollowNode1" presStyleIdx="3" presStyleCnt="4" custScaleX="191758" custScaleY="128484">
        <dgm:presLayoutVars>
          <dgm:bulletEnabled val="1"/>
        </dgm:presLayoutVars>
      </dgm:prSet>
      <dgm:spPr/>
      <dgm:t>
        <a:bodyPr/>
        <a:lstStyle/>
        <a:p>
          <a:endParaRPr lang="en-US"/>
        </a:p>
      </dgm:t>
    </dgm:pt>
  </dgm:ptLst>
  <dgm:cxnLst>
    <dgm:cxn modelId="{929E15E3-0C83-42C6-B9FB-4E7EB7A9962B}" srcId="{D8E703AF-F853-47B4-94AF-EBE69DD40929}" destId="{2EF2E1A2-8A6D-4E28-A78A-4E0B049FF2F3}" srcOrd="0" destOrd="0" parTransId="{61F6C060-3A6B-4353-8152-31D95BB1A27A}" sibTransId="{9594DC4E-25E0-4329-9B3B-C4A4736D480F}"/>
    <dgm:cxn modelId="{EB22A64D-605B-4665-83E9-844BEFDE5A9B}" type="presOf" srcId="{7ECE3583-1DFC-4B03-B1AF-55E7FACA91AD}" destId="{0258CDDB-945D-46DD-9D2D-B3B0D609E640}" srcOrd="0" destOrd="0" presId="urn:microsoft.com/office/officeart/2005/8/layout/vList5"/>
    <dgm:cxn modelId="{FAEC2926-BCF1-4E8C-94C9-198C5BE8024B}" srcId="{AA2BDCDE-CF89-4ADA-B67E-5CDF87DF4AF3}" destId="{7ECE3583-1DFC-4B03-B1AF-55E7FACA91AD}" srcOrd="0" destOrd="0" parTransId="{77A70A39-4BBF-4CF8-9EDA-BA662885E286}" sibTransId="{DDD5A89E-CAD0-42F8-B4C4-E35121E9779C}"/>
    <dgm:cxn modelId="{CDC968BB-1E8C-44FB-B90D-902469813768}" type="presOf" srcId="{AA2BDCDE-CF89-4ADA-B67E-5CDF87DF4AF3}" destId="{889941F4-46D8-46F2-BB14-02EC32158166}" srcOrd="0" destOrd="0" presId="urn:microsoft.com/office/officeart/2005/8/layout/vList5"/>
    <dgm:cxn modelId="{78EFA9D5-5BBC-4C33-A2F3-2F378A40AF9F}" srcId="{6029A5DC-06A9-43EE-B4C8-BB722BA10EE6}" destId="{AA868833-7100-4218-B289-D95B6F6D1308}" srcOrd="0" destOrd="0" parTransId="{E6009F54-CDF9-4EB0-AA06-BF7326DBAA5A}" sibTransId="{63360F45-0090-4387-975B-0F31667F3CD5}"/>
    <dgm:cxn modelId="{DE5E2186-F753-4A7F-A45A-2ECE915135E7}" srcId="{3B64FB0C-9821-48DE-86F2-EDE42E5B4B46}" destId="{13858EC7-19DC-462A-91CB-C873ECAB764A}" srcOrd="3" destOrd="0" parTransId="{5B2F9CEA-10A3-40BC-BC3F-9BA892E3E352}" sibTransId="{4475C2A9-549B-46AE-84A3-DC9F33EE6127}"/>
    <dgm:cxn modelId="{CBB3D567-11FE-4713-B94C-290F225A9BA0}" srcId="{13858EC7-19DC-462A-91CB-C873ECAB764A}" destId="{AEC44ABE-8E97-4638-B87F-EC14AA14D1E1}" srcOrd="0" destOrd="0" parTransId="{ADCF6D22-C83D-4390-8680-ADAC3CAE08EF}" sibTransId="{9A0E6228-0B25-4262-BA83-CEFA263D66E6}"/>
    <dgm:cxn modelId="{8B86B05F-51B3-430A-8142-33D6742D0577}" type="presOf" srcId="{D8E703AF-F853-47B4-94AF-EBE69DD40929}" destId="{8FDBD874-9D69-4FA9-8D82-AB3A8D5EA57B}" srcOrd="0" destOrd="0" presId="urn:microsoft.com/office/officeart/2005/8/layout/vList5"/>
    <dgm:cxn modelId="{D303B5BF-4CB9-4867-92B8-877ABBDE92E3}" type="presOf" srcId="{AA868833-7100-4218-B289-D95B6F6D1308}" destId="{D7F0D415-68DB-4DB1-9285-E7CA4BFAC98D}" srcOrd="0" destOrd="0" presId="urn:microsoft.com/office/officeart/2005/8/layout/vList5"/>
    <dgm:cxn modelId="{B4CD01A4-8E77-4A4B-8931-CE3FA43D9831}" type="presOf" srcId="{13858EC7-19DC-462A-91CB-C873ECAB764A}" destId="{0FE366BF-6B11-4D7A-9A44-05F0B5CC4966}" srcOrd="0" destOrd="0" presId="urn:microsoft.com/office/officeart/2005/8/layout/vList5"/>
    <dgm:cxn modelId="{1E09C833-8EFC-463C-A720-2D3D6B7EA9D8}" srcId="{3B64FB0C-9821-48DE-86F2-EDE42E5B4B46}" destId="{AA2BDCDE-CF89-4ADA-B67E-5CDF87DF4AF3}" srcOrd="2" destOrd="0" parTransId="{63586E15-22CB-4457-9FDA-544DFDCF1700}" sibTransId="{A943ACFE-1A13-4C4B-B324-A226E43DF572}"/>
    <dgm:cxn modelId="{4EC59E09-A158-403F-A4AE-1002504325A8}" type="presOf" srcId="{6029A5DC-06A9-43EE-B4C8-BB722BA10EE6}" destId="{B681408F-7554-4935-8DBD-2CEBF8906D62}" srcOrd="0" destOrd="0" presId="urn:microsoft.com/office/officeart/2005/8/layout/vList5"/>
    <dgm:cxn modelId="{0ADD9D14-8622-4411-B54D-C84CC54DACBF}" type="presOf" srcId="{AEC44ABE-8E97-4638-B87F-EC14AA14D1E1}" destId="{DC0E8C2F-6D01-4335-B9AB-AD34C1EF87CF}" srcOrd="0" destOrd="0" presId="urn:microsoft.com/office/officeart/2005/8/layout/vList5"/>
    <dgm:cxn modelId="{F1F3606A-D96E-4CFE-BDD9-EAC9FC364420}" srcId="{3B64FB0C-9821-48DE-86F2-EDE42E5B4B46}" destId="{D8E703AF-F853-47B4-94AF-EBE69DD40929}" srcOrd="0" destOrd="0" parTransId="{2CB4480E-A1D3-4275-983F-02BC72227D49}" sibTransId="{CB8BE938-4D83-41E2-AE34-BB04FFAE02EE}"/>
    <dgm:cxn modelId="{087C9B0F-552C-434D-A3CF-F8851915755F}" type="presOf" srcId="{3B64FB0C-9821-48DE-86F2-EDE42E5B4B46}" destId="{79536D95-F599-4406-8BFE-C0D5154C5CBE}" srcOrd="0" destOrd="0" presId="urn:microsoft.com/office/officeart/2005/8/layout/vList5"/>
    <dgm:cxn modelId="{F584A3B9-7D45-400E-AFAE-608E25B76BC8}" type="presOf" srcId="{2EF2E1A2-8A6D-4E28-A78A-4E0B049FF2F3}" destId="{3B61DA1C-2FC8-422E-8847-B0DC2FA30A70}" srcOrd="0" destOrd="0" presId="urn:microsoft.com/office/officeart/2005/8/layout/vList5"/>
    <dgm:cxn modelId="{6585C33E-4FDC-42BB-BE9B-0F9A377B1454}" srcId="{3B64FB0C-9821-48DE-86F2-EDE42E5B4B46}" destId="{6029A5DC-06A9-43EE-B4C8-BB722BA10EE6}" srcOrd="1" destOrd="0" parTransId="{649F765A-F960-4FCE-AA26-BEEF4EB77C1E}" sibTransId="{0C25B12A-C3C4-4180-83ED-2BE339BFA503}"/>
    <dgm:cxn modelId="{D7C097E7-EFAB-4522-8D77-52A8F30C5C9A}" type="presParOf" srcId="{79536D95-F599-4406-8BFE-C0D5154C5CBE}" destId="{EE7B3D97-96CF-4118-98FB-1284C5BEDC5A}" srcOrd="0" destOrd="0" presId="urn:microsoft.com/office/officeart/2005/8/layout/vList5"/>
    <dgm:cxn modelId="{32B5AEF7-F38D-44E9-8188-9FC3DB78B01C}" type="presParOf" srcId="{EE7B3D97-96CF-4118-98FB-1284C5BEDC5A}" destId="{8FDBD874-9D69-4FA9-8D82-AB3A8D5EA57B}" srcOrd="0" destOrd="0" presId="urn:microsoft.com/office/officeart/2005/8/layout/vList5"/>
    <dgm:cxn modelId="{8DCB97A1-EDA7-4582-8B44-DA1FF2B19C8D}" type="presParOf" srcId="{EE7B3D97-96CF-4118-98FB-1284C5BEDC5A}" destId="{3B61DA1C-2FC8-422E-8847-B0DC2FA30A70}" srcOrd="1" destOrd="0" presId="urn:microsoft.com/office/officeart/2005/8/layout/vList5"/>
    <dgm:cxn modelId="{E26FE1BB-C12D-4019-BE43-E0DD5FDBB464}" type="presParOf" srcId="{79536D95-F599-4406-8BFE-C0D5154C5CBE}" destId="{69EDAB04-25B1-4D12-A0C9-8BF041569518}" srcOrd="1" destOrd="0" presId="urn:microsoft.com/office/officeart/2005/8/layout/vList5"/>
    <dgm:cxn modelId="{8FEA7FFE-9C6D-44BB-9F2E-F09EDC383F46}" type="presParOf" srcId="{79536D95-F599-4406-8BFE-C0D5154C5CBE}" destId="{461B29B1-039B-4BDB-9689-9842C957B038}" srcOrd="2" destOrd="0" presId="urn:microsoft.com/office/officeart/2005/8/layout/vList5"/>
    <dgm:cxn modelId="{C68E9186-69D1-4345-A128-37795349CC13}" type="presParOf" srcId="{461B29B1-039B-4BDB-9689-9842C957B038}" destId="{B681408F-7554-4935-8DBD-2CEBF8906D62}" srcOrd="0" destOrd="0" presId="urn:microsoft.com/office/officeart/2005/8/layout/vList5"/>
    <dgm:cxn modelId="{49728E4B-414A-44F2-9469-0A653B08FFA4}" type="presParOf" srcId="{461B29B1-039B-4BDB-9689-9842C957B038}" destId="{D7F0D415-68DB-4DB1-9285-E7CA4BFAC98D}" srcOrd="1" destOrd="0" presId="urn:microsoft.com/office/officeart/2005/8/layout/vList5"/>
    <dgm:cxn modelId="{2E274BB2-CF6B-40F4-95EF-92B674FE9DBA}" type="presParOf" srcId="{79536D95-F599-4406-8BFE-C0D5154C5CBE}" destId="{2383AF67-8601-43D5-9079-C91C6FA2D2B3}" srcOrd="3" destOrd="0" presId="urn:microsoft.com/office/officeart/2005/8/layout/vList5"/>
    <dgm:cxn modelId="{B05D55BC-3709-4C9F-8AEE-3D0F8D32BCE9}" type="presParOf" srcId="{79536D95-F599-4406-8BFE-C0D5154C5CBE}" destId="{8D5125C4-6042-4543-8F0E-7D97183A377F}" srcOrd="4" destOrd="0" presId="urn:microsoft.com/office/officeart/2005/8/layout/vList5"/>
    <dgm:cxn modelId="{DB4FA462-CF83-4103-80C6-A83C6691A223}" type="presParOf" srcId="{8D5125C4-6042-4543-8F0E-7D97183A377F}" destId="{889941F4-46D8-46F2-BB14-02EC32158166}" srcOrd="0" destOrd="0" presId="urn:microsoft.com/office/officeart/2005/8/layout/vList5"/>
    <dgm:cxn modelId="{CD48379E-EA44-4AA1-8E96-FB5609D113AA}" type="presParOf" srcId="{8D5125C4-6042-4543-8F0E-7D97183A377F}" destId="{0258CDDB-945D-46DD-9D2D-B3B0D609E640}" srcOrd="1" destOrd="0" presId="urn:microsoft.com/office/officeart/2005/8/layout/vList5"/>
    <dgm:cxn modelId="{66D51329-A7B8-4EC8-B247-0175A652956F}" type="presParOf" srcId="{79536D95-F599-4406-8BFE-C0D5154C5CBE}" destId="{A7574FC5-59B6-4FDC-8C5D-F1B2FBBD845D}" srcOrd="5" destOrd="0" presId="urn:microsoft.com/office/officeart/2005/8/layout/vList5"/>
    <dgm:cxn modelId="{354E5E4B-C05F-4F97-A6DE-96FA70871B12}" type="presParOf" srcId="{79536D95-F599-4406-8BFE-C0D5154C5CBE}" destId="{A26835CC-E5BD-419D-A440-4DD94C173596}" srcOrd="6" destOrd="0" presId="urn:microsoft.com/office/officeart/2005/8/layout/vList5"/>
    <dgm:cxn modelId="{5C513110-2828-4C58-AC7B-FC57E5DD6856}" type="presParOf" srcId="{A26835CC-E5BD-419D-A440-4DD94C173596}" destId="{0FE366BF-6B11-4D7A-9A44-05F0B5CC4966}" srcOrd="0" destOrd="0" presId="urn:microsoft.com/office/officeart/2005/8/layout/vList5"/>
    <dgm:cxn modelId="{F419B199-B053-44B3-A03C-FB3A643AA888}" type="presParOf" srcId="{A26835CC-E5BD-419D-A440-4DD94C173596}" destId="{DC0E8C2F-6D01-4335-B9AB-AD34C1EF87CF}" srcOrd="1" destOrd="0" presId="urn:microsoft.com/office/officeart/2005/8/layout/vList5"/>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B64FB0C-9821-48DE-86F2-EDE42E5B4B46}" type="doc">
      <dgm:prSet loTypeId="urn:microsoft.com/office/officeart/2005/8/layout/vList5" loCatId="list" qsTypeId="urn:microsoft.com/office/officeart/2005/8/quickstyle/3d3" qsCatId="3D" csTypeId="urn:microsoft.com/office/officeart/2005/8/colors/colorful5" csCatId="colorful" phldr="1"/>
      <dgm:spPr/>
      <dgm:t>
        <a:bodyPr/>
        <a:lstStyle/>
        <a:p>
          <a:endParaRPr lang="en-US"/>
        </a:p>
      </dgm:t>
    </dgm:pt>
    <dgm:pt modelId="{D8E703AF-F853-47B4-94AF-EBE69DD40929}">
      <dgm:prSet phldrT="[Text]" custT="1"/>
      <dgm:spPr>
        <a:solidFill>
          <a:schemeClr val="tx1">
            <a:lumMod val="65000"/>
            <a:lumOff val="35000"/>
          </a:schemeClr>
        </a:solidFill>
      </dgm:spPr>
      <dgm:t>
        <a:bodyPr/>
        <a:lstStyle/>
        <a:p>
          <a:r>
            <a:rPr lang="sr-Cyrl-CS" sz="2000" b="1" dirty="0" smtClean="0">
              <a:solidFill>
                <a:schemeClr val="bg1"/>
              </a:solidFill>
            </a:rPr>
            <a:t>СЛАБО (−−)</a:t>
          </a:r>
        </a:p>
      </dgm:t>
    </dgm:pt>
    <dgm:pt modelId="{2CB4480E-A1D3-4275-983F-02BC72227D49}" type="parTrans" cxnId="{F1F3606A-D96E-4CFE-BDD9-EAC9FC364420}">
      <dgm:prSet/>
      <dgm:spPr/>
      <dgm:t>
        <a:bodyPr/>
        <a:lstStyle/>
        <a:p>
          <a:endParaRPr lang="en-US"/>
        </a:p>
      </dgm:t>
    </dgm:pt>
    <dgm:pt modelId="{CB8BE938-4D83-41E2-AE34-BB04FFAE02EE}" type="sibTrans" cxnId="{F1F3606A-D96E-4CFE-BDD9-EAC9FC364420}">
      <dgm:prSet/>
      <dgm:spPr/>
      <dgm:t>
        <a:bodyPr/>
        <a:lstStyle/>
        <a:p>
          <a:endParaRPr lang="en-US"/>
        </a:p>
      </dgm:t>
    </dgm:pt>
    <dgm:pt modelId="{2EF2E1A2-8A6D-4E28-A78A-4E0B049FF2F3}">
      <dgm:prSet phldrT="[Text]" custT="1"/>
      <dgm:spPr>
        <a:solidFill>
          <a:schemeClr val="accent2">
            <a:lumMod val="20000"/>
            <a:lumOff val="80000"/>
            <a:alpha val="90000"/>
          </a:schemeClr>
        </a:solidFill>
        <a:ln>
          <a:solidFill>
            <a:schemeClr val="tx1"/>
          </a:solidFill>
        </a:ln>
        <a:effectLst>
          <a:glow rad="101600">
            <a:srgbClr val="002060">
              <a:alpha val="60000"/>
            </a:srgbClr>
          </a:glow>
        </a:effectLst>
      </dgm:spPr>
      <dgm:t>
        <a:bodyPr/>
        <a:lstStyle/>
        <a:p>
          <a:pPr algn="l"/>
          <a:r>
            <a:rPr lang="sr-Cyrl-CS" sz="1400" b="1" dirty="0" smtClean="0">
              <a:solidFill>
                <a:srgbClr val="C00000"/>
              </a:solidFill>
              <a:latin typeface="+mj-lt"/>
            </a:rPr>
            <a:t>Једна или више грешака</a:t>
          </a:r>
          <a:r>
            <a:rPr lang="sr-Cyrl-CS" sz="1400" b="1" dirty="0" smtClean="0">
              <a:solidFill>
                <a:srgbClr val="C00000"/>
              </a:solidFill>
            </a:rPr>
            <a:t> које су утицале на бодовни исход утакмице. </a:t>
          </a:r>
          <a:r>
            <a:rPr lang="sr-Cyrl-CS" sz="1400" b="1" dirty="0" smtClean="0"/>
            <a:t>Судије су имале 6 (шест) и више грешака у незатамњеној, или 5 (пет) и више грешака у затамњеној компоненти</a:t>
          </a:r>
          <a:r>
            <a:rPr lang="sr-Cyrl-CS" sz="1400" dirty="0" smtClean="0"/>
            <a:t>. Недостатак контроле утакмице.</a:t>
          </a:r>
          <a:endParaRPr lang="en-US" sz="1400" dirty="0"/>
        </a:p>
      </dgm:t>
    </dgm:pt>
    <dgm:pt modelId="{61F6C060-3A6B-4353-8152-31D95BB1A27A}" type="parTrans" cxnId="{929E15E3-0C83-42C6-B9FB-4E7EB7A9962B}">
      <dgm:prSet/>
      <dgm:spPr/>
      <dgm:t>
        <a:bodyPr/>
        <a:lstStyle/>
        <a:p>
          <a:endParaRPr lang="en-US"/>
        </a:p>
      </dgm:t>
    </dgm:pt>
    <dgm:pt modelId="{9594DC4E-25E0-4329-9B3B-C4A4736D480F}" type="sibTrans" cxnId="{929E15E3-0C83-42C6-B9FB-4E7EB7A9962B}">
      <dgm:prSet/>
      <dgm:spPr/>
      <dgm:t>
        <a:bodyPr/>
        <a:lstStyle/>
        <a:p>
          <a:endParaRPr lang="en-US"/>
        </a:p>
      </dgm:t>
    </dgm:pt>
    <dgm:pt modelId="{AA2BDCDE-CF89-4ADA-B67E-5CDF87DF4AF3}">
      <dgm:prSet phldrT="[Text]" custT="1"/>
      <dgm:spPr>
        <a:solidFill>
          <a:srgbClr val="FFFF00"/>
        </a:solidFill>
      </dgm:spPr>
      <dgm:t>
        <a:bodyPr/>
        <a:lstStyle/>
        <a:p>
          <a:r>
            <a:rPr lang="sr-Cyrl-CS" sz="2000" b="1" dirty="0" smtClean="0">
              <a:solidFill>
                <a:schemeClr val="tx1"/>
              </a:solidFill>
            </a:rPr>
            <a:t>ПРОСЕЧНО (0)</a:t>
          </a:r>
          <a:endParaRPr lang="en-US" sz="2000" b="1" dirty="0">
            <a:solidFill>
              <a:schemeClr val="tx1"/>
            </a:solidFill>
          </a:endParaRPr>
        </a:p>
      </dgm:t>
    </dgm:pt>
    <dgm:pt modelId="{63586E15-22CB-4457-9FDA-544DFDCF1700}" type="parTrans" cxnId="{1E09C833-8EFC-463C-A720-2D3D6B7EA9D8}">
      <dgm:prSet/>
      <dgm:spPr/>
      <dgm:t>
        <a:bodyPr/>
        <a:lstStyle/>
        <a:p>
          <a:endParaRPr lang="en-US"/>
        </a:p>
      </dgm:t>
    </dgm:pt>
    <dgm:pt modelId="{A943ACFE-1A13-4C4B-B324-A226E43DF572}" type="sibTrans" cxnId="{1E09C833-8EFC-463C-A720-2D3D6B7EA9D8}">
      <dgm:prSet/>
      <dgm:spPr/>
      <dgm:t>
        <a:bodyPr/>
        <a:lstStyle/>
        <a:p>
          <a:endParaRPr lang="en-US"/>
        </a:p>
      </dgm:t>
    </dgm:pt>
    <dgm:pt modelId="{7ECE3583-1DFC-4B03-B1AF-55E7FACA91AD}">
      <dgm:prSet phldrT="[Text]" custT="1"/>
      <dgm:spPr>
        <a:solidFill>
          <a:srgbClr val="FFFFCC">
            <a:alpha val="89804"/>
          </a:srgbClr>
        </a:solidFill>
        <a:ln>
          <a:solidFill>
            <a:srgbClr val="FFFF00"/>
          </a:solidFill>
        </a:ln>
        <a:effectLst>
          <a:glow rad="101600">
            <a:srgbClr val="FFFF00">
              <a:alpha val="40000"/>
            </a:srgbClr>
          </a:glow>
        </a:effectLst>
      </dgm:spPr>
      <dgm:t>
        <a:bodyPr/>
        <a:lstStyle/>
        <a:p>
          <a:r>
            <a:rPr lang="sr-Cyrl-CS" sz="1400" dirty="0" smtClean="0"/>
            <a:t>Судије су имале (2 – 3) грешке које нису утицале на исход утакмице или </a:t>
          </a:r>
          <a:r>
            <a:rPr lang="sr-Cyrl-CS" sz="1400" b="1" dirty="0" smtClean="0"/>
            <a:t>ако у неком сегменту нема елемената за оцењивање (види 3.2 став 2). </a:t>
          </a:r>
          <a:endParaRPr lang="en-US" sz="1400" dirty="0"/>
        </a:p>
      </dgm:t>
    </dgm:pt>
    <dgm:pt modelId="{77A70A39-4BBF-4CF8-9EDA-BA662885E286}" type="parTrans" cxnId="{FAEC2926-BCF1-4E8C-94C9-198C5BE8024B}">
      <dgm:prSet/>
      <dgm:spPr/>
      <dgm:t>
        <a:bodyPr/>
        <a:lstStyle/>
        <a:p>
          <a:endParaRPr lang="en-US"/>
        </a:p>
      </dgm:t>
    </dgm:pt>
    <dgm:pt modelId="{DDD5A89E-CAD0-42F8-B4C4-E35121E9779C}" type="sibTrans" cxnId="{FAEC2926-BCF1-4E8C-94C9-198C5BE8024B}">
      <dgm:prSet/>
      <dgm:spPr/>
      <dgm:t>
        <a:bodyPr/>
        <a:lstStyle/>
        <a:p>
          <a:endParaRPr lang="en-US"/>
        </a:p>
      </dgm:t>
    </dgm:pt>
    <dgm:pt modelId="{13858EC7-19DC-462A-91CB-C873ECAB764A}">
      <dgm:prSet phldrT="[Text]" custT="1"/>
      <dgm:spPr>
        <a:solidFill>
          <a:srgbClr val="00B0F0"/>
        </a:solidFill>
      </dgm:spPr>
      <dgm:t>
        <a:bodyPr/>
        <a:lstStyle/>
        <a:p>
          <a:r>
            <a:rPr lang="sr-Cyrl-CS" sz="2000" b="1" dirty="0" smtClean="0">
              <a:solidFill>
                <a:schemeClr val="tx1"/>
              </a:solidFill>
            </a:rPr>
            <a:t>ДОБРО (+)</a:t>
          </a:r>
          <a:endParaRPr lang="en-US" sz="2000" b="1" dirty="0">
            <a:solidFill>
              <a:schemeClr val="tx1"/>
            </a:solidFill>
          </a:endParaRPr>
        </a:p>
      </dgm:t>
    </dgm:pt>
    <dgm:pt modelId="{5B2F9CEA-10A3-40BC-BC3F-9BA892E3E352}" type="parTrans" cxnId="{DE5E2186-F753-4A7F-A45A-2ECE915135E7}">
      <dgm:prSet/>
      <dgm:spPr/>
      <dgm:t>
        <a:bodyPr/>
        <a:lstStyle/>
        <a:p>
          <a:endParaRPr lang="en-US"/>
        </a:p>
      </dgm:t>
    </dgm:pt>
    <dgm:pt modelId="{4475C2A9-549B-46AE-84A3-DC9F33EE6127}" type="sibTrans" cxnId="{DE5E2186-F753-4A7F-A45A-2ECE915135E7}">
      <dgm:prSet/>
      <dgm:spPr/>
      <dgm:t>
        <a:bodyPr/>
        <a:lstStyle/>
        <a:p>
          <a:endParaRPr lang="en-US"/>
        </a:p>
      </dgm:t>
    </dgm:pt>
    <dgm:pt modelId="{AEC44ABE-8E97-4638-B87F-EC14AA14D1E1}">
      <dgm:prSet phldrT="[Text]" custT="1"/>
      <dgm:spPr>
        <a:solidFill>
          <a:schemeClr val="accent3">
            <a:lumMod val="20000"/>
            <a:lumOff val="80000"/>
            <a:alpha val="90000"/>
          </a:schemeClr>
        </a:solidFill>
        <a:ln>
          <a:solidFill>
            <a:srgbClr val="0000FF"/>
          </a:solidFill>
        </a:ln>
        <a:effectLst>
          <a:glow rad="101600">
            <a:schemeClr val="accent1">
              <a:satMod val="175000"/>
              <a:alpha val="40000"/>
            </a:schemeClr>
          </a:glow>
        </a:effectLst>
      </dgm:spPr>
      <dgm:t>
        <a:bodyPr/>
        <a:lstStyle/>
        <a:p>
          <a:r>
            <a:rPr lang="sr-Cyrl-CS" sz="1400" dirty="0" smtClean="0"/>
            <a:t> Практично перфектно, оцена је више теоретска и у пракси је треба избегавати.</a:t>
          </a:r>
          <a:endParaRPr lang="en-US" sz="1400" dirty="0"/>
        </a:p>
      </dgm:t>
    </dgm:pt>
    <dgm:pt modelId="{ADCF6D22-C83D-4390-8680-ADAC3CAE08EF}" type="parTrans" cxnId="{CBB3D567-11FE-4713-B94C-290F225A9BA0}">
      <dgm:prSet/>
      <dgm:spPr/>
      <dgm:t>
        <a:bodyPr/>
        <a:lstStyle/>
        <a:p>
          <a:endParaRPr lang="en-US"/>
        </a:p>
      </dgm:t>
    </dgm:pt>
    <dgm:pt modelId="{9A0E6228-0B25-4262-BA83-CEFA263D66E6}" type="sibTrans" cxnId="{CBB3D567-11FE-4713-B94C-290F225A9BA0}">
      <dgm:prSet/>
      <dgm:spPr/>
      <dgm:t>
        <a:bodyPr/>
        <a:lstStyle/>
        <a:p>
          <a:endParaRPr lang="en-US"/>
        </a:p>
      </dgm:t>
    </dgm:pt>
    <dgm:pt modelId="{AA868833-7100-4218-B289-D95B6F6D1308}">
      <dgm:prSet custT="1"/>
      <dgm:spPr>
        <a:solidFill>
          <a:schemeClr val="accent4">
            <a:lumMod val="20000"/>
            <a:lumOff val="80000"/>
            <a:alpha val="90000"/>
          </a:schemeClr>
        </a:solidFill>
        <a:ln>
          <a:solidFill>
            <a:srgbClr val="FF0000"/>
          </a:solidFill>
        </a:ln>
        <a:effectLst>
          <a:glow rad="101600">
            <a:schemeClr val="accent2">
              <a:satMod val="175000"/>
              <a:alpha val="40000"/>
            </a:schemeClr>
          </a:glow>
        </a:effectLst>
      </dgm:spPr>
      <dgm:t>
        <a:bodyPr/>
        <a:lstStyle/>
        <a:p>
          <a:r>
            <a:rPr lang="sr-Cyrl-CS" sz="1400" b="0" dirty="0" smtClean="0"/>
            <a:t>Судије су имале више грешака (4 - 5) које нису утицале на исход утакмице. Када су у питању затамњене компоненте, дозвољене су 3 - 4 грешке (које нису утицале на исход утакмице) за ову оцену.</a:t>
          </a:r>
          <a:r>
            <a:rPr lang="sr-Cyrl-CS" sz="1400" b="0" dirty="0" smtClean="0">
              <a:solidFill>
                <a:srgbClr val="C00000"/>
              </a:solidFill>
            </a:rPr>
            <a:t> </a:t>
          </a:r>
          <a:r>
            <a:rPr lang="sr-Cyrl-CS" sz="1400" b="0" dirty="0" smtClean="0">
              <a:solidFill>
                <a:schemeClr val="tx1"/>
              </a:solidFill>
            </a:rPr>
            <a:t>Слаба контрола утакмице.  </a:t>
          </a:r>
          <a:r>
            <a:rPr lang="sr-Cyrl-CS" sz="1400" b="1" dirty="0" smtClean="0">
              <a:solidFill>
                <a:srgbClr val="C00000"/>
              </a:solidFill>
            </a:rPr>
            <a:t>Ова оцена се може дати и за мањи број грешака, ако те грешке (једна или више) директно нарушавају ток утакмице</a:t>
          </a:r>
          <a:endParaRPr lang="en-US" sz="1400" b="1" dirty="0">
            <a:solidFill>
              <a:srgbClr val="C00000"/>
            </a:solidFill>
          </a:endParaRPr>
        </a:p>
      </dgm:t>
    </dgm:pt>
    <dgm:pt modelId="{E6009F54-CDF9-4EB0-AA06-BF7326DBAA5A}" type="parTrans" cxnId="{78EFA9D5-5BBC-4C33-A2F3-2F378A40AF9F}">
      <dgm:prSet/>
      <dgm:spPr/>
      <dgm:t>
        <a:bodyPr/>
        <a:lstStyle/>
        <a:p>
          <a:endParaRPr lang="en-US"/>
        </a:p>
      </dgm:t>
    </dgm:pt>
    <dgm:pt modelId="{63360F45-0090-4387-975B-0F31667F3CD5}" type="sibTrans" cxnId="{78EFA9D5-5BBC-4C33-A2F3-2F378A40AF9F}">
      <dgm:prSet/>
      <dgm:spPr/>
      <dgm:t>
        <a:bodyPr/>
        <a:lstStyle/>
        <a:p>
          <a:endParaRPr lang="en-US"/>
        </a:p>
      </dgm:t>
    </dgm:pt>
    <dgm:pt modelId="{608F93B2-8AF6-41D8-9717-1CF1B9E3991E}">
      <dgm:prSet phldrT="[Text]" custT="1"/>
      <dgm:spPr>
        <a:solidFill>
          <a:srgbClr val="0000FF"/>
        </a:solidFill>
      </dgm:spPr>
      <dgm:t>
        <a:bodyPr/>
        <a:lstStyle/>
        <a:p>
          <a:r>
            <a:rPr lang="sr-Cyrl-CS" sz="2000" b="1" dirty="0" smtClean="0">
              <a:solidFill>
                <a:schemeClr val="bg1"/>
              </a:solidFill>
            </a:rPr>
            <a:t>ОДЛИЧНО (+++)</a:t>
          </a:r>
          <a:endParaRPr lang="en-US" sz="2000" b="1" dirty="0">
            <a:solidFill>
              <a:schemeClr val="bg1"/>
            </a:solidFill>
          </a:endParaRPr>
        </a:p>
      </dgm:t>
    </dgm:pt>
    <dgm:pt modelId="{80E343DC-050B-4A0B-B520-DEFCFB3A3300}" type="parTrans" cxnId="{8E103408-6303-404D-ACEE-B76CC728E820}">
      <dgm:prSet/>
      <dgm:spPr/>
      <dgm:t>
        <a:bodyPr/>
        <a:lstStyle/>
        <a:p>
          <a:endParaRPr lang="en-US"/>
        </a:p>
      </dgm:t>
    </dgm:pt>
    <dgm:pt modelId="{A9C29D5D-0407-47D6-AA36-D73C63E26C75}" type="sibTrans" cxnId="{8E103408-6303-404D-ACEE-B76CC728E820}">
      <dgm:prSet/>
      <dgm:spPr/>
      <dgm:t>
        <a:bodyPr/>
        <a:lstStyle/>
        <a:p>
          <a:endParaRPr lang="en-US"/>
        </a:p>
      </dgm:t>
    </dgm:pt>
    <dgm:pt modelId="{0CC182F7-424E-4C68-AE69-5573B0DEA835}">
      <dgm:prSet phldrT="[Text]" custT="1"/>
      <dgm:spPr>
        <a:solidFill>
          <a:srgbClr val="00FF00"/>
        </a:solidFill>
      </dgm:spPr>
      <dgm:t>
        <a:bodyPr/>
        <a:lstStyle/>
        <a:p>
          <a:r>
            <a:rPr lang="sr-Cyrl-CS" sz="2000" b="1" dirty="0" smtClean="0">
              <a:solidFill>
                <a:schemeClr val="tx1"/>
              </a:solidFill>
            </a:rPr>
            <a:t>ВРЛО ДОБРО (++)</a:t>
          </a:r>
          <a:endParaRPr lang="en-US" sz="2000" b="1" dirty="0">
            <a:solidFill>
              <a:schemeClr val="tx1"/>
            </a:solidFill>
          </a:endParaRPr>
        </a:p>
      </dgm:t>
    </dgm:pt>
    <dgm:pt modelId="{AC7E7BAE-ED77-4EBC-89C1-A184B947551D}" type="parTrans" cxnId="{47DEDAC1-0085-4713-B8B7-F8F722ABC31E}">
      <dgm:prSet/>
      <dgm:spPr/>
      <dgm:t>
        <a:bodyPr/>
        <a:lstStyle/>
        <a:p>
          <a:endParaRPr lang="en-US"/>
        </a:p>
      </dgm:t>
    </dgm:pt>
    <dgm:pt modelId="{C0B4F3E2-6264-4201-A54F-20315AE599A2}" type="sibTrans" cxnId="{47DEDAC1-0085-4713-B8B7-F8F722ABC31E}">
      <dgm:prSet/>
      <dgm:spPr/>
      <dgm:t>
        <a:bodyPr/>
        <a:lstStyle/>
        <a:p>
          <a:endParaRPr lang="en-US"/>
        </a:p>
      </dgm:t>
    </dgm:pt>
    <dgm:pt modelId="{4EBF500B-9CBA-4C40-A7A2-759574C40775}">
      <dgm:prSet custT="1"/>
      <dgm:spPr>
        <a:solidFill>
          <a:schemeClr val="accent1">
            <a:lumMod val="20000"/>
            <a:lumOff val="80000"/>
            <a:alpha val="90000"/>
          </a:schemeClr>
        </a:solidFill>
        <a:ln>
          <a:solidFill>
            <a:srgbClr val="00FF00"/>
          </a:solidFill>
        </a:ln>
        <a:effectLst>
          <a:glow rad="101600">
            <a:schemeClr val="accent3">
              <a:satMod val="175000"/>
              <a:alpha val="40000"/>
            </a:schemeClr>
          </a:glow>
        </a:effectLst>
      </dgm:spPr>
      <dgm:t>
        <a:bodyPr/>
        <a:lstStyle/>
        <a:p>
          <a:r>
            <a:rPr lang="sr-Cyrl-CS" sz="1400" b="1" dirty="0" smtClean="0"/>
            <a:t>Судије су доносиле </a:t>
          </a:r>
          <a:r>
            <a:rPr lang="sr-Cyrl-CS" sz="1400" b="1" dirty="0" smtClean="0">
              <a:solidFill>
                <a:srgbClr val="C00000"/>
              </a:solidFill>
            </a:rPr>
            <a:t>исправне одлуке током целе утакмице без и једне грешке. Врло добра контрола утакмице</a:t>
          </a:r>
          <a:r>
            <a:rPr lang="sr-Cyrl-CS" sz="1400" b="1" dirty="0" smtClean="0"/>
            <a:t>.</a:t>
          </a:r>
          <a:endParaRPr lang="en-US" sz="1400" dirty="0"/>
        </a:p>
      </dgm:t>
    </dgm:pt>
    <dgm:pt modelId="{EB3775FC-9BCF-4C4A-B0FD-5B682A3A2E1A}" type="parTrans" cxnId="{42D6C262-7ED4-45FD-B221-1BB8F005721A}">
      <dgm:prSet/>
      <dgm:spPr/>
      <dgm:t>
        <a:bodyPr/>
        <a:lstStyle/>
        <a:p>
          <a:endParaRPr lang="en-US"/>
        </a:p>
      </dgm:t>
    </dgm:pt>
    <dgm:pt modelId="{1B917D3C-45B4-4644-A965-507F401E2924}" type="sibTrans" cxnId="{42D6C262-7ED4-45FD-B221-1BB8F005721A}">
      <dgm:prSet/>
      <dgm:spPr/>
      <dgm:t>
        <a:bodyPr/>
        <a:lstStyle/>
        <a:p>
          <a:endParaRPr lang="en-US"/>
        </a:p>
      </dgm:t>
    </dgm:pt>
    <dgm:pt modelId="{9B37BF44-59C3-4104-8332-0B53AA857746}">
      <dgm:prSet custT="1"/>
      <dgm:spPr>
        <a:solidFill>
          <a:schemeClr val="accent5">
            <a:lumMod val="20000"/>
            <a:lumOff val="80000"/>
            <a:alpha val="90000"/>
          </a:schemeClr>
        </a:solidFill>
        <a:ln>
          <a:solidFill>
            <a:srgbClr val="00B0F0"/>
          </a:solidFill>
        </a:ln>
        <a:effectLst>
          <a:glow rad="101600">
            <a:schemeClr val="accent5">
              <a:satMod val="175000"/>
              <a:alpha val="40000"/>
            </a:schemeClr>
          </a:glow>
        </a:effectLst>
      </dgm:spPr>
      <dgm:t>
        <a:bodyPr/>
        <a:lstStyle/>
        <a:p>
          <a:r>
            <a:rPr lang="sr-Cyrl-CS" sz="1400" b="1" dirty="0" smtClean="0"/>
            <a:t>Судије су доносиле </a:t>
          </a:r>
          <a:r>
            <a:rPr lang="sr-Cyrl-CS" sz="1400" b="1" dirty="0" smtClean="0">
              <a:solidFill>
                <a:srgbClr val="C00000"/>
              </a:solidFill>
            </a:rPr>
            <a:t>исправне одлуке током целе утакмице. Добра контрола утакмице.</a:t>
          </a:r>
          <a:endParaRPr lang="en-US" sz="1400" dirty="0">
            <a:solidFill>
              <a:srgbClr val="C00000"/>
            </a:solidFill>
          </a:endParaRPr>
        </a:p>
      </dgm:t>
    </dgm:pt>
    <dgm:pt modelId="{081E31BC-35D4-4036-B217-292758ECF990}" type="parTrans" cxnId="{0788E3C9-5C87-4C6D-8EB9-E053F7FA894B}">
      <dgm:prSet/>
      <dgm:spPr/>
      <dgm:t>
        <a:bodyPr/>
        <a:lstStyle/>
        <a:p>
          <a:endParaRPr lang="en-US"/>
        </a:p>
      </dgm:t>
    </dgm:pt>
    <dgm:pt modelId="{484A7E15-C169-40D6-849B-0193F39AE6F0}" type="sibTrans" cxnId="{0788E3C9-5C87-4C6D-8EB9-E053F7FA894B}">
      <dgm:prSet/>
      <dgm:spPr/>
      <dgm:t>
        <a:bodyPr/>
        <a:lstStyle/>
        <a:p>
          <a:endParaRPr lang="en-US"/>
        </a:p>
      </dgm:t>
    </dgm:pt>
    <dgm:pt modelId="{6029A5DC-06A9-43EE-B4C8-BB722BA10EE6}">
      <dgm:prSet custT="1"/>
      <dgm:spPr>
        <a:solidFill>
          <a:srgbClr val="FF0000"/>
        </a:solidFill>
      </dgm:spPr>
      <dgm:t>
        <a:bodyPr/>
        <a:lstStyle/>
        <a:p>
          <a:r>
            <a:rPr lang="sr-Cyrl-CS" sz="2000" b="1" dirty="0" smtClean="0">
              <a:solidFill>
                <a:schemeClr val="bg1"/>
              </a:solidFill>
            </a:rPr>
            <a:t>ПРИХВАТЉИВО (−)</a:t>
          </a:r>
          <a:endParaRPr lang="en-US" sz="2000" b="1" dirty="0">
            <a:solidFill>
              <a:schemeClr val="bg1"/>
            </a:solidFill>
          </a:endParaRPr>
        </a:p>
      </dgm:t>
    </dgm:pt>
    <dgm:pt modelId="{0C25B12A-C3C4-4180-83ED-2BE339BFA503}" type="sibTrans" cxnId="{6585C33E-4FDC-42BB-BE9B-0F9A377B1454}">
      <dgm:prSet/>
      <dgm:spPr/>
      <dgm:t>
        <a:bodyPr/>
        <a:lstStyle/>
        <a:p>
          <a:endParaRPr lang="en-US"/>
        </a:p>
      </dgm:t>
    </dgm:pt>
    <dgm:pt modelId="{649F765A-F960-4FCE-AA26-BEEF4EB77C1E}" type="parTrans" cxnId="{6585C33E-4FDC-42BB-BE9B-0F9A377B1454}">
      <dgm:prSet/>
      <dgm:spPr/>
      <dgm:t>
        <a:bodyPr/>
        <a:lstStyle/>
        <a:p>
          <a:endParaRPr lang="en-US"/>
        </a:p>
      </dgm:t>
    </dgm:pt>
    <dgm:pt modelId="{3C490A72-5B16-4812-8625-9F6BD86DDDEF}">
      <dgm:prSet custT="1"/>
      <dgm:spPr>
        <a:ln>
          <a:solidFill>
            <a:srgbClr val="FFFF00"/>
          </a:solidFill>
        </a:ln>
        <a:effectLst>
          <a:glow rad="101600">
            <a:srgbClr val="FFFF00">
              <a:alpha val="40000"/>
            </a:srgbClr>
          </a:glow>
        </a:effectLst>
      </dgm:spPr>
      <dgm:t>
        <a:bodyPr/>
        <a:lstStyle/>
        <a:p>
          <a:r>
            <a:rPr lang="sr-Cyrl-CS" sz="1400" dirty="0" smtClean="0"/>
            <a:t>Када су у питању затамњене компоненте дозвољени број грешака је 1 - 2 (а да нису утицале на исход утакмице). Нормална контрола утакмице. </a:t>
          </a:r>
          <a:endParaRPr lang="en-US" sz="1400" dirty="0"/>
        </a:p>
      </dgm:t>
    </dgm:pt>
    <dgm:pt modelId="{D107671F-4009-4849-B725-4D5858886C8F}" type="parTrans" cxnId="{A4CA5D6B-411F-47AA-8B03-BCBAB816A084}">
      <dgm:prSet/>
      <dgm:spPr/>
      <dgm:t>
        <a:bodyPr/>
        <a:lstStyle/>
        <a:p>
          <a:endParaRPr lang="en-US"/>
        </a:p>
      </dgm:t>
    </dgm:pt>
    <dgm:pt modelId="{E9F96E46-043F-451E-8D6A-80BF59907508}" type="sibTrans" cxnId="{A4CA5D6B-411F-47AA-8B03-BCBAB816A084}">
      <dgm:prSet/>
      <dgm:spPr/>
      <dgm:t>
        <a:bodyPr/>
        <a:lstStyle/>
        <a:p>
          <a:endParaRPr lang="en-US"/>
        </a:p>
      </dgm:t>
    </dgm:pt>
    <dgm:pt modelId="{79536D95-F599-4406-8BFE-C0D5154C5CBE}" type="pres">
      <dgm:prSet presAssocID="{3B64FB0C-9821-48DE-86F2-EDE42E5B4B46}" presName="Name0" presStyleCnt="0">
        <dgm:presLayoutVars>
          <dgm:dir/>
          <dgm:animLvl val="lvl"/>
          <dgm:resizeHandles val="exact"/>
        </dgm:presLayoutVars>
      </dgm:prSet>
      <dgm:spPr/>
      <dgm:t>
        <a:bodyPr/>
        <a:lstStyle/>
        <a:p>
          <a:endParaRPr lang="en-US"/>
        </a:p>
      </dgm:t>
    </dgm:pt>
    <dgm:pt modelId="{EE7B3D97-96CF-4118-98FB-1284C5BEDC5A}" type="pres">
      <dgm:prSet presAssocID="{D8E703AF-F853-47B4-94AF-EBE69DD40929}" presName="linNode" presStyleCnt="0"/>
      <dgm:spPr/>
    </dgm:pt>
    <dgm:pt modelId="{8FDBD874-9D69-4FA9-8D82-AB3A8D5EA57B}" type="pres">
      <dgm:prSet presAssocID="{D8E703AF-F853-47B4-94AF-EBE69DD40929}" presName="parentText" presStyleLbl="node1" presStyleIdx="0" presStyleCnt="6" custScaleX="92342" custScaleY="49564" custLinFactNeighborY="941">
        <dgm:presLayoutVars>
          <dgm:chMax val="1"/>
          <dgm:bulletEnabled val="1"/>
        </dgm:presLayoutVars>
      </dgm:prSet>
      <dgm:spPr/>
      <dgm:t>
        <a:bodyPr/>
        <a:lstStyle/>
        <a:p>
          <a:endParaRPr lang="en-US"/>
        </a:p>
      </dgm:t>
    </dgm:pt>
    <dgm:pt modelId="{3B61DA1C-2FC8-422E-8847-B0DC2FA30A70}" type="pres">
      <dgm:prSet presAssocID="{D8E703AF-F853-47B4-94AF-EBE69DD40929}" presName="descendantText" presStyleLbl="alignAccFollowNode1" presStyleIdx="0" presStyleCnt="6" custScaleX="162794">
        <dgm:presLayoutVars>
          <dgm:bulletEnabled val="1"/>
        </dgm:presLayoutVars>
      </dgm:prSet>
      <dgm:spPr/>
      <dgm:t>
        <a:bodyPr/>
        <a:lstStyle/>
        <a:p>
          <a:endParaRPr lang="en-US"/>
        </a:p>
      </dgm:t>
    </dgm:pt>
    <dgm:pt modelId="{69EDAB04-25B1-4D12-A0C9-8BF041569518}" type="pres">
      <dgm:prSet presAssocID="{CB8BE938-4D83-41E2-AE34-BB04FFAE02EE}" presName="sp" presStyleCnt="0"/>
      <dgm:spPr/>
    </dgm:pt>
    <dgm:pt modelId="{461B29B1-039B-4BDB-9689-9842C957B038}" type="pres">
      <dgm:prSet presAssocID="{6029A5DC-06A9-43EE-B4C8-BB722BA10EE6}" presName="linNode" presStyleCnt="0"/>
      <dgm:spPr/>
    </dgm:pt>
    <dgm:pt modelId="{B681408F-7554-4935-8DBD-2CEBF8906D62}" type="pres">
      <dgm:prSet presAssocID="{6029A5DC-06A9-43EE-B4C8-BB722BA10EE6}" presName="parentText" presStyleLbl="node1" presStyleIdx="1" presStyleCnt="6" custScaleX="88111" custScaleY="54899" custLinFactNeighborX="-44" custLinFactNeighborY="-3067">
        <dgm:presLayoutVars>
          <dgm:chMax val="1"/>
          <dgm:bulletEnabled val="1"/>
        </dgm:presLayoutVars>
      </dgm:prSet>
      <dgm:spPr/>
      <dgm:t>
        <a:bodyPr/>
        <a:lstStyle/>
        <a:p>
          <a:endParaRPr lang="en-US"/>
        </a:p>
      </dgm:t>
    </dgm:pt>
    <dgm:pt modelId="{D7F0D415-68DB-4DB1-9285-E7CA4BFAC98D}" type="pres">
      <dgm:prSet presAssocID="{6029A5DC-06A9-43EE-B4C8-BB722BA10EE6}" presName="descendantText" presStyleLbl="alignAccFollowNode1" presStyleIdx="1" presStyleCnt="6" custScaleX="148947">
        <dgm:presLayoutVars>
          <dgm:bulletEnabled val="1"/>
        </dgm:presLayoutVars>
      </dgm:prSet>
      <dgm:spPr/>
      <dgm:t>
        <a:bodyPr/>
        <a:lstStyle/>
        <a:p>
          <a:endParaRPr lang="en-US"/>
        </a:p>
      </dgm:t>
    </dgm:pt>
    <dgm:pt modelId="{2383AF67-8601-43D5-9079-C91C6FA2D2B3}" type="pres">
      <dgm:prSet presAssocID="{0C25B12A-C3C4-4180-83ED-2BE339BFA503}" presName="sp" presStyleCnt="0"/>
      <dgm:spPr/>
    </dgm:pt>
    <dgm:pt modelId="{8D5125C4-6042-4543-8F0E-7D97183A377F}" type="pres">
      <dgm:prSet presAssocID="{AA2BDCDE-CF89-4ADA-B67E-5CDF87DF4AF3}" presName="linNode" presStyleCnt="0"/>
      <dgm:spPr/>
    </dgm:pt>
    <dgm:pt modelId="{889941F4-46D8-46F2-BB14-02EC32158166}" type="pres">
      <dgm:prSet presAssocID="{AA2BDCDE-CF89-4ADA-B67E-5CDF87DF4AF3}" presName="parentText" presStyleLbl="node1" presStyleIdx="2" presStyleCnt="6" custScaleX="100001" custScaleY="52859">
        <dgm:presLayoutVars>
          <dgm:chMax val="1"/>
          <dgm:bulletEnabled val="1"/>
        </dgm:presLayoutVars>
      </dgm:prSet>
      <dgm:spPr/>
      <dgm:t>
        <a:bodyPr/>
        <a:lstStyle/>
        <a:p>
          <a:endParaRPr lang="en-US"/>
        </a:p>
      </dgm:t>
    </dgm:pt>
    <dgm:pt modelId="{0258CDDB-945D-46DD-9D2D-B3B0D609E640}" type="pres">
      <dgm:prSet presAssocID="{AA2BDCDE-CF89-4ADA-B67E-5CDF87DF4AF3}" presName="descendantText" presStyleLbl="alignAccFollowNode1" presStyleIdx="2" presStyleCnt="6" custScaleX="170455">
        <dgm:presLayoutVars>
          <dgm:bulletEnabled val="1"/>
        </dgm:presLayoutVars>
      </dgm:prSet>
      <dgm:spPr/>
      <dgm:t>
        <a:bodyPr/>
        <a:lstStyle/>
        <a:p>
          <a:endParaRPr lang="en-US"/>
        </a:p>
      </dgm:t>
    </dgm:pt>
    <dgm:pt modelId="{A7574FC5-59B6-4FDC-8C5D-F1B2FBBD845D}" type="pres">
      <dgm:prSet presAssocID="{A943ACFE-1A13-4C4B-B324-A226E43DF572}" presName="sp" presStyleCnt="0"/>
      <dgm:spPr/>
    </dgm:pt>
    <dgm:pt modelId="{A26835CC-E5BD-419D-A440-4DD94C173596}" type="pres">
      <dgm:prSet presAssocID="{13858EC7-19DC-462A-91CB-C873ECAB764A}" presName="linNode" presStyleCnt="0"/>
      <dgm:spPr/>
    </dgm:pt>
    <dgm:pt modelId="{0FE366BF-6B11-4D7A-9A44-05F0B5CC4966}" type="pres">
      <dgm:prSet presAssocID="{13858EC7-19DC-462A-91CB-C873ECAB764A}" presName="parentText" presStyleLbl="node1" presStyleIdx="3" presStyleCnt="6" custScaleX="110001" custScaleY="52924">
        <dgm:presLayoutVars>
          <dgm:chMax val="1"/>
          <dgm:bulletEnabled val="1"/>
        </dgm:presLayoutVars>
      </dgm:prSet>
      <dgm:spPr/>
      <dgm:t>
        <a:bodyPr/>
        <a:lstStyle/>
        <a:p>
          <a:endParaRPr lang="en-US"/>
        </a:p>
      </dgm:t>
    </dgm:pt>
    <dgm:pt modelId="{DC0E8C2F-6D01-4335-B9AB-AD34C1EF87CF}" type="pres">
      <dgm:prSet presAssocID="{13858EC7-19DC-462A-91CB-C873ECAB764A}" presName="descendantText" presStyleLbl="alignAccFollowNode1" presStyleIdx="3" presStyleCnt="6" custScaleX="191758" custScaleY="87381">
        <dgm:presLayoutVars>
          <dgm:bulletEnabled val="1"/>
        </dgm:presLayoutVars>
      </dgm:prSet>
      <dgm:spPr/>
      <dgm:t>
        <a:bodyPr/>
        <a:lstStyle/>
        <a:p>
          <a:endParaRPr lang="en-US"/>
        </a:p>
      </dgm:t>
    </dgm:pt>
    <dgm:pt modelId="{0B5D9DD2-D375-4888-8B36-F45152B5A6BE}" type="pres">
      <dgm:prSet presAssocID="{4475C2A9-549B-46AE-84A3-DC9F33EE6127}" presName="sp" presStyleCnt="0"/>
      <dgm:spPr/>
    </dgm:pt>
    <dgm:pt modelId="{A95F9342-5C07-4C9D-AC8D-A84BCFB3BF56}" type="pres">
      <dgm:prSet presAssocID="{0CC182F7-424E-4C68-AE69-5573B0DEA835}" presName="linNode" presStyleCnt="0"/>
      <dgm:spPr/>
    </dgm:pt>
    <dgm:pt modelId="{4A0F3DDC-0371-4869-BD9B-8224D6FE6133}" type="pres">
      <dgm:prSet presAssocID="{0CC182F7-424E-4C68-AE69-5573B0DEA835}" presName="parentText" presStyleLbl="node1" presStyleIdx="4" presStyleCnt="6" custScaleX="69215" custScaleY="50340">
        <dgm:presLayoutVars>
          <dgm:chMax val="1"/>
          <dgm:bulletEnabled val="1"/>
        </dgm:presLayoutVars>
      </dgm:prSet>
      <dgm:spPr/>
      <dgm:t>
        <a:bodyPr/>
        <a:lstStyle/>
        <a:p>
          <a:endParaRPr lang="en-US"/>
        </a:p>
      </dgm:t>
    </dgm:pt>
    <dgm:pt modelId="{CDFF63F2-1081-424B-AC4E-5F2CE03143BF}" type="pres">
      <dgm:prSet presAssocID="{0CC182F7-424E-4C68-AE69-5573B0DEA835}" presName="descendantText" presStyleLbl="alignAccFollowNode1" presStyleIdx="4" presStyleCnt="6" custScaleX="121000" custScaleY="80831">
        <dgm:presLayoutVars>
          <dgm:bulletEnabled val="1"/>
        </dgm:presLayoutVars>
      </dgm:prSet>
      <dgm:spPr/>
      <dgm:t>
        <a:bodyPr/>
        <a:lstStyle/>
        <a:p>
          <a:endParaRPr lang="en-US"/>
        </a:p>
      </dgm:t>
    </dgm:pt>
    <dgm:pt modelId="{4BE8CDE8-EE27-4E42-B459-C3E79139846E}" type="pres">
      <dgm:prSet presAssocID="{C0B4F3E2-6264-4201-A54F-20315AE599A2}" presName="sp" presStyleCnt="0"/>
      <dgm:spPr/>
    </dgm:pt>
    <dgm:pt modelId="{3CDBCBF4-0C4E-48C1-8D0D-1FAC87841A46}" type="pres">
      <dgm:prSet presAssocID="{608F93B2-8AF6-41D8-9717-1CF1B9E3991E}" presName="linNode" presStyleCnt="0"/>
      <dgm:spPr/>
    </dgm:pt>
    <dgm:pt modelId="{E570F120-C705-4ED9-8E3F-F9A05E8CDB18}" type="pres">
      <dgm:prSet presAssocID="{608F93B2-8AF6-41D8-9717-1CF1B9E3991E}" presName="parentText" presStyleLbl="node1" presStyleIdx="5" presStyleCnt="6" custScaleY="43950">
        <dgm:presLayoutVars>
          <dgm:chMax val="1"/>
          <dgm:bulletEnabled val="1"/>
        </dgm:presLayoutVars>
      </dgm:prSet>
      <dgm:spPr/>
      <dgm:t>
        <a:bodyPr/>
        <a:lstStyle/>
        <a:p>
          <a:endParaRPr lang="en-US"/>
        </a:p>
      </dgm:t>
    </dgm:pt>
    <dgm:pt modelId="{56F01C68-C8D6-4F1D-80B8-E354EE90C74D}" type="pres">
      <dgm:prSet presAssocID="{608F93B2-8AF6-41D8-9717-1CF1B9E3991E}" presName="descendantText" presStyleLbl="alignAccFollowNode1" presStyleIdx="5" presStyleCnt="6" custScaleX="179716" custScaleY="82622">
        <dgm:presLayoutVars>
          <dgm:bulletEnabled val="1"/>
        </dgm:presLayoutVars>
      </dgm:prSet>
      <dgm:spPr/>
      <dgm:t>
        <a:bodyPr/>
        <a:lstStyle/>
        <a:p>
          <a:endParaRPr lang="en-US"/>
        </a:p>
      </dgm:t>
    </dgm:pt>
  </dgm:ptLst>
  <dgm:cxnLst>
    <dgm:cxn modelId="{C3E71A5A-0128-43F0-B3B1-A88379D4647B}" type="presOf" srcId="{13858EC7-19DC-462A-91CB-C873ECAB764A}" destId="{0FE366BF-6B11-4D7A-9A44-05F0B5CC4966}" srcOrd="0" destOrd="0" presId="urn:microsoft.com/office/officeart/2005/8/layout/vList5"/>
    <dgm:cxn modelId="{A4CA5D6B-411F-47AA-8B03-BCBAB816A084}" srcId="{AA2BDCDE-CF89-4ADA-B67E-5CDF87DF4AF3}" destId="{3C490A72-5B16-4812-8625-9F6BD86DDDEF}" srcOrd="1" destOrd="0" parTransId="{D107671F-4009-4849-B725-4D5858886C8F}" sibTransId="{E9F96E46-043F-451E-8D6A-80BF59907508}"/>
    <dgm:cxn modelId="{79B3787D-4322-45CB-B25C-8B52204AF6A3}" type="presOf" srcId="{AA2BDCDE-CF89-4ADA-B67E-5CDF87DF4AF3}" destId="{889941F4-46D8-46F2-BB14-02EC32158166}" srcOrd="0" destOrd="0" presId="urn:microsoft.com/office/officeart/2005/8/layout/vList5"/>
    <dgm:cxn modelId="{B27A3E1D-5ECE-4492-8549-9AB4C1116C15}" type="presOf" srcId="{3C490A72-5B16-4812-8625-9F6BD86DDDEF}" destId="{0258CDDB-945D-46DD-9D2D-B3B0D609E640}" srcOrd="0" destOrd="1" presId="urn:microsoft.com/office/officeart/2005/8/layout/vList5"/>
    <dgm:cxn modelId="{FFDD6F05-F3A8-42D8-AF46-397A6A555003}" type="presOf" srcId="{4EBF500B-9CBA-4C40-A7A2-759574C40775}" destId="{CDFF63F2-1081-424B-AC4E-5F2CE03143BF}" srcOrd="0" destOrd="0" presId="urn:microsoft.com/office/officeart/2005/8/layout/vList5"/>
    <dgm:cxn modelId="{1B1D2CDE-5C4D-46F6-940F-E6F0B3BE4BBD}" type="presOf" srcId="{7ECE3583-1DFC-4B03-B1AF-55E7FACA91AD}" destId="{0258CDDB-945D-46DD-9D2D-B3B0D609E640}" srcOrd="0" destOrd="0" presId="urn:microsoft.com/office/officeart/2005/8/layout/vList5"/>
    <dgm:cxn modelId="{47DEDAC1-0085-4713-B8B7-F8F722ABC31E}" srcId="{3B64FB0C-9821-48DE-86F2-EDE42E5B4B46}" destId="{0CC182F7-424E-4C68-AE69-5573B0DEA835}" srcOrd="4" destOrd="0" parTransId="{AC7E7BAE-ED77-4EBC-89C1-A184B947551D}" sibTransId="{C0B4F3E2-6264-4201-A54F-20315AE599A2}"/>
    <dgm:cxn modelId="{78EFA9D5-5BBC-4C33-A2F3-2F378A40AF9F}" srcId="{6029A5DC-06A9-43EE-B4C8-BB722BA10EE6}" destId="{AA868833-7100-4218-B289-D95B6F6D1308}" srcOrd="0" destOrd="0" parTransId="{E6009F54-CDF9-4EB0-AA06-BF7326DBAA5A}" sibTransId="{63360F45-0090-4387-975B-0F31667F3CD5}"/>
    <dgm:cxn modelId="{42D6C262-7ED4-45FD-B221-1BB8F005721A}" srcId="{0CC182F7-424E-4C68-AE69-5573B0DEA835}" destId="{4EBF500B-9CBA-4C40-A7A2-759574C40775}" srcOrd="0" destOrd="0" parTransId="{EB3775FC-9BCF-4C4A-B0FD-5B682A3A2E1A}" sibTransId="{1B917D3C-45B4-4644-A965-507F401E2924}"/>
    <dgm:cxn modelId="{DE5E2186-F753-4A7F-A45A-2ECE915135E7}" srcId="{3B64FB0C-9821-48DE-86F2-EDE42E5B4B46}" destId="{13858EC7-19DC-462A-91CB-C873ECAB764A}" srcOrd="3" destOrd="0" parTransId="{5B2F9CEA-10A3-40BC-BC3F-9BA892E3E352}" sibTransId="{4475C2A9-549B-46AE-84A3-DC9F33EE6127}"/>
    <dgm:cxn modelId="{3139D1F2-E29B-4F07-80AC-CDA00183CA48}" type="presOf" srcId="{6029A5DC-06A9-43EE-B4C8-BB722BA10EE6}" destId="{B681408F-7554-4935-8DBD-2CEBF8906D62}" srcOrd="0" destOrd="0" presId="urn:microsoft.com/office/officeart/2005/8/layout/vList5"/>
    <dgm:cxn modelId="{8E103408-6303-404D-ACEE-B76CC728E820}" srcId="{3B64FB0C-9821-48DE-86F2-EDE42E5B4B46}" destId="{608F93B2-8AF6-41D8-9717-1CF1B9E3991E}" srcOrd="5" destOrd="0" parTransId="{80E343DC-050B-4A0B-B520-DEFCFB3A3300}" sibTransId="{A9C29D5D-0407-47D6-AA36-D73C63E26C75}"/>
    <dgm:cxn modelId="{1E09C833-8EFC-463C-A720-2D3D6B7EA9D8}" srcId="{3B64FB0C-9821-48DE-86F2-EDE42E5B4B46}" destId="{AA2BDCDE-CF89-4ADA-B67E-5CDF87DF4AF3}" srcOrd="2" destOrd="0" parTransId="{63586E15-22CB-4457-9FDA-544DFDCF1700}" sibTransId="{A943ACFE-1A13-4C4B-B324-A226E43DF572}"/>
    <dgm:cxn modelId="{1B495C52-93AD-4B0C-A8D4-6FAE876873ED}" type="presOf" srcId="{AA868833-7100-4218-B289-D95B6F6D1308}" destId="{D7F0D415-68DB-4DB1-9285-E7CA4BFAC98D}" srcOrd="0" destOrd="0" presId="urn:microsoft.com/office/officeart/2005/8/layout/vList5"/>
    <dgm:cxn modelId="{C381C2CE-5F21-422D-9CB4-20137C834A45}" type="presOf" srcId="{608F93B2-8AF6-41D8-9717-1CF1B9E3991E}" destId="{E570F120-C705-4ED9-8E3F-F9A05E8CDB18}" srcOrd="0" destOrd="0" presId="urn:microsoft.com/office/officeart/2005/8/layout/vList5"/>
    <dgm:cxn modelId="{0EB49CB1-5423-4FD7-BD6C-D3DEE117F8A2}" type="presOf" srcId="{3B64FB0C-9821-48DE-86F2-EDE42E5B4B46}" destId="{79536D95-F599-4406-8BFE-C0D5154C5CBE}" srcOrd="0" destOrd="0" presId="urn:microsoft.com/office/officeart/2005/8/layout/vList5"/>
    <dgm:cxn modelId="{AFBD2394-8B93-4257-A2CA-BA6A26894AD2}" type="presOf" srcId="{AEC44ABE-8E97-4638-B87F-EC14AA14D1E1}" destId="{56F01C68-C8D6-4F1D-80B8-E354EE90C74D}" srcOrd="0" destOrd="0" presId="urn:microsoft.com/office/officeart/2005/8/layout/vList5"/>
    <dgm:cxn modelId="{0788E3C9-5C87-4C6D-8EB9-E053F7FA894B}" srcId="{13858EC7-19DC-462A-91CB-C873ECAB764A}" destId="{9B37BF44-59C3-4104-8332-0B53AA857746}" srcOrd="0" destOrd="0" parTransId="{081E31BC-35D4-4036-B217-292758ECF990}" sibTransId="{484A7E15-C169-40D6-849B-0193F39AE6F0}"/>
    <dgm:cxn modelId="{0338FC9F-E358-4A7F-9095-421F80337AF7}" type="presOf" srcId="{2EF2E1A2-8A6D-4E28-A78A-4E0B049FF2F3}" destId="{3B61DA1C-2FC8-422E-8847-B0DC2FA30A70}" srcOrd="0" destOrd="0" presId="urn:microsoft.com/office/officeart/2005/8/layout/vList5"/>
    <dgm:cxn modelId="{A4633883-5948-4EA0-AB3D-EA69DA512C7A}" type="presOf" srcId="{9B37BF44-59C3-4104-8332-0B53AA857746}" destId="{DC0E8C2F-6D01-4335-B9AB-AD34C1EF87CF}" srcOrd="0" destOrd="0" presId="urn:microsoft.com/office/officeart/2005/8/layout/vList5"/>
    <dgm:cxn modelId="{B109C4C1-3A55-4D0C-95FF-D6E9841ED136}" type="presOf" srcId="{D8E703AF-F853-47B4-94AF-EBE69DD40929}" destId="{8FDBD874-9D69-4FA9-8D82-AB3A8D5EA57B}" srcOrd="0" destOrd="0" presId="urn:microsoft.com/office/officeart/2005/8/layout/vList5"/>
    <dgm:cxn modelId="{929E15E3-0C83-42C6-B9FB-4E7EB7A9962B}" srcId="{D8E703AF-F853-47B4-94AF-EBE69DD40929}" destId="{2EF2E1A2-8A6D-4E28-A78A-4E0B049FF2F3}" srcOrd="0" destOrd="0" parTransId="{61F6C060-3A6B-4353-8152-31D95BB1A27A}" sibTransId="{9594DC4E-25E0-4329-9B3B-C4A4736D480F}"/>
    <dgm:cxn modelId="{6585C33E-4FDC-42BB-BE9B-0F9A377B1454}" srcId="{3B64FB0C-9821-48DE-86F2-EDE42E5B4B46}" destId="{6029A5DC-06A9-43EE-B4C8-BB722BA10EE6}" srcOrd="1" destOrd="0" parTransId="{649F765A-F960-4FCE-AA26-BEEF4EB77C1E}" sibTransId="{0C25B12A-C3C4-4180-83ED-2BE339BFA503}"/>
    <dgm:cxn modelId="{B4F9B558-695B-46AD-914F-8EBB8E23DC11}" type="presOf" srcId="{0CC182F7-424E-4C68-AE69-5573B0DEA835}" destId="{4A0F3DDC-0371-4869-BD9B-8224D6FE6133}" srcOrd="0" destOrd="0" presId="urn:microsoft.com/office/officeart/2005/8/layout/vList5"/>
    <dgm:cxn modelId="{F1F3606A-D96E-4CFE-BDD9-EAC9FC364420}" srcId="{3B64FB0C-9821-48DE-86F2-EDE42E5B4B46}" destId="{D8E703AF-F853-47B4-94AF-EBE69DD40929}" srcOrd="0" destOrd="0" parTransId="{2CB4480E-A1D3-4275-983F-02BC72227D49}" sibTransId="{CB8BE938-4D83-41E2-AE34-BB04FFAE02EE}"/>
    <dgm:cxn modelId="{FAEC2926-BCF1-4E8C-94C9-198C5BE8024B}" srcId="{AA2BDCDE-CF89-4ADA-B67E-5CDF87DF4AF3}" destId="{7ECE3583-1DFC-4B03-B1AF-55E7FACA91AD}" srcOrd="0" destOrd="0" parTransId="{77A70A39-4BBF-4CF8-9EDA-BA662885E286}" sibTransId="{DDD5A89E-CAD0-42F8-B4C4-E35121E9779C}"/>
    <dgm:cxn modelId="{CBB3D567-11FE-4713-B94C-290F225A9BA0}" srcId="{608F93B2-8AF6-41D8-9717-1CF1B9E3991E}" destId="{AEC44ABE-8E97-4638-B87F-EC14AA14D1E1}" srcOrd="0" destOrd="0" parTransId="{ADCF6D22-C83D-4390-8680-ADAC3CAE08EF}" sibTransId="{9A0E6228-0B25-4262-BA83-CEFA263D66E6}"/>
    <dgm:cxn modelId="{A4EFCC02-8117-4513-9391-4454288269FD}" type="presParOf" srcId="{79536D95-F599-4406-8BFE-C0D5154C5CBE}" destId="{EE7B3D97-96CF-4118-98FB-1284C5BEDC5A}" srcOrd="0" destOrd="0" presId="urn:microsoft.com/office/officeart/2005/8/layout/vList5"/>
    <dgm:cxn modelId="{2DBD5DBC-0608-43FA-A666-9FF69B57AE3D}" type="presParOf" srcId="{EE7B3D97-96CF-4118-98FB-1284C5BEDC5A}" destId="{8FDBD874-9D69-4FA9-8D82-AB3A8D5EA57B}" srcOrd="0" destOrd="0" presId="urn:microsoft.com/office/officeart/2005/8/layout/vList5"/>
    <dgm:cxn modelId="{85F6E172-FCE5-4041-B1EA-7F6E5D66F90B}" type="presParOf" srcId="{EE7B3D97-96CF-4118-98FB-1284C5BEDC5A}" destId="{3B61DA1C-2FC8-422E-8847-B0DC2FA30A70}" srcOrd="1" destOrd="0" presId="urn:microsoft.com/office/officeart/2005/8/layout/vList5"/>
    <dgm:cxn modelId="{96A86523-7C0E-4F61-81F6-BC63404BEDC9}" type="presParOf" srcId="{79536D95-F599-4406-8BFE-C0D5154C5CBE}" destId="{69EDAB04-25B1-4D12-A0C9-8BF041569518}" srcOrd="1" destOrd="0" presId="urn:microsoft.com/office/officeart/2005/8/layout/vList5"/>
    <dgm:cxn modelId="{2D56C0CB-B19A-47B5-8953-6A816EAF657B}" type="presParOf" srcId="{79536D95-F599-4406-8BFE-C0D5154C5CBE}" destId="{461B29B1-039B-4BDB-9689-9842C957B038}" srcOrd="2" destOrd="0" presId="urn:microsoft.com/office/officeart/2005/8/layout/vList5"/>
    <dgm:cxn modelId="{42489C4C-2373-4131-8D38-37D6ED72C8D6}" type="presParOf" srcId="{461B29B1-039B-4BDB-9689-9842C957B038}" destId="{B681408F-7554-4935-8DBD-2CEBF8906D62}" srcOrd="0" destOrd="0" presId="urn:microsoft.com/office/officeart/2005/8/layout/vList5"/>
    <dgm:cxn modelId="{418EAD4F-DD32-478F-AE9B-E87F7F3AF5DD}" type="presParOf" srcId="{461B29B1-039B-4BDB-9689-9842C957B038}" destId="{D7F0D415-68DB-4DB1-9285-E7CA4BFAC98D}" srcOrd="1" destOrd="0" presId="urn:microsoft.com/office/officeart/2005/8/layout/vList5"/>
    <dgm:cxn modelId="{14460998-2E87-4090-B561-FB67DEA8456D}" type="presParOf" srcId="{79536D95-F599-4406-8BFE-C0D5154C5CBE}" destId="{2383AF67-8601-43D5-9079-C91C6FA2D2B3}" srcOrd="3" destOrd="0" presId="urn:microsoft.com/office/officeart/2005/8/layout/vList5"/>
    <dgm:cxn modelId="{50856A1A-25B8-4482-920A-BCF2C95DE4B9}" type="presParOf" srcId="{79536D95-F599-4406-8BFE-C0D5154C5CBE}" destId="{8D5125C4-6042-4543-8F0E-7D97183A377F}" srcOrd="4" destOrd="0" presId="urn:microsoft.com/office/officeart/2005/8/layout/vList5"/>
    <dgm:cxn modelId="{2CB585E3-0F5B-46F8-97B5-A266085B4342}" type="presParOf" srcId="{8D5125C4-6042-4543-8F0E-7D97183A377F}" destId="{889941F4-46D8-46F2-BB14-02EC32158166}" srcOrd="0" destOrd="0" presId="urn:microsoft.com/office/officeart/2005/8/layout/vList5"/>
    <dgm:cxn modelId="{8D60F6EB-4086-4721-B381-F736DD55E74A}" type="presParOf" srcId="{8D5125C4-6042-4543-8F0E-7D97183A377F}" destId="{0258CDDB-945D-46DD-9D2D-B3B0D609E640}" srcOrd="1" destOrd="0" presId="urn:microsoft.com/office/officeart/2005/8/layout/vList5"/>
    <dgm:cxn modelId="{1723F10C-BA98-41B9-A580-955DF4748430}" type="presParOf" srcId="{79536D95-F599-4406-8BFE-C0D5154C5CBE}" destId="{A7574FC5-59B6-4FDC-8C5D-F1B2FBBD845D}" srcOrd="5" destOrd="0" presId="urn:microsoft.com/office/officeart/2005/8/layout/vList5"/>
    <dgm:cxn modelId="{483DD9CC-6DD7-4AB6-9242-63E97532AC2D}" type="presParOf" srcId="{79536D95-F599-4406-8BFE-C0D5154C5CBE}" destId="{A26835CC-E5BD-419D-A440-4DD94C173596}" srcOrd="6" destOrd="0" presId="urn:microsoft.com/office/officeart/2005/8/layout/vList5"/>
    <dgm:cxn modelId="{B6F9A700-80B1-4151-96C8-640661F96E8E}" type="presParOf" srcId="{A26835CC-E5BD-419D-A440-4DD94C173596}" destId="{0FE366BF-6B11-4D7A-9A44-05F0B5CC4966}" srcOrd="0" destOrd="0" presId="urn:microsoft.com/office/officeart/2005/8/layout/vList5"/>
    <dgm:cxn modelId="{1A230E3F-B64C-40C5-8600-7D12F93A6920}" type="presParOf" srcId="{A26835CC-E5BD-419D-A440-4DD94C173596}" destId="{DC0E8C2F-6D01-4335-B9AB-AD34C1EF87CF}" srcOrd="1" destOrd="0" presId="urn:microsoft.com/office/officeart/2005/8/layout/vList5"/>
    <dgm:cxn modelId="{1A792594-DEAE-4B54-AEB6-A5C90247E2BF}" type="presParOf" srcId="{79536D95-F599-4406-8BFE-C0D5154C5CBE}" destId="{0B5D9DD2-D375-4888-8B36-F45152B5A6BE}" srcOrd="7" destOrd="0" presId="urn:microsoft.com/office/officeart/2005/8/layout/vList5"/>
    <dgm:cxn modelId="{75BEA94E-2A8B-439F-B80C-A166A814EEAF}" type="presParOf" srcId="{79536D95-F599-4406-8BFE-C0D5154C5CBE}" destId="{A95F9342-5C07-4C9D-AC8D-A84BCFB3BF56}" srcOrd="8" destOrd="0" presId="urn:microsoft.com/office/officeart/2005/8/layout/vList5"/>
    <dgm:cxn modelId="{E71AC317-0152-4C1A-8A13-D69295A58E20}" type="presParOf" srcId="{A95F9342-5C07-4C9D-AC8D-A84BCFB3BF56}" destId="{4A0F3DDC-0371-4869-BD9B-8224D6FE6133}" srcOrd="0" destOrd="0" presId="urn:microsoft.com/office/officeart/2005/8/layout/vList5"/>
    <dgm:cxn modelId="{ABF487AA-7A71-4BA0-94DB-31C5739DD362}" type="presParOf" srcId="{A95F9342-5C07-4C9D-AC8D-A84BCFB3BF56}" destId="{CDFF63F2-1081-424B-AC4E-5F2CE03143BF}" srcOrd="1" destOrd="0" presId="urn:microsoft.com/office/officeart/2005/8/layout/vList5"/>
    <dgm:cxn modelId="{5BDBC9C2-BE63-4663-85AC-905AA85F7857}" type="presParOf" srcId="{79536D95-F599-4406-8BFE-C0D5154C5CBE}" destId="{4BE8CDE8-EE27-4E42-B459-C3E79139846E}" srcOrd="9" destOrd="0" presId="urn:microsoft.com/office/officeart/2005/8/layout/vList5"/>
    <dgm:cxn modelId="{D8B1C07C-54A6-4A15-923B-1B05F5E9ABDE}" type="presParOf" srcId="{79536D95-F599-4406-8BFE-C0D5154C5CBE}" destId="{3CDBCBF4-0C4E-48C1-8D0D-1FAC87841A46}" srcOrd="10" destOrd="0" presId="urn:microsoft.com/office/officeart/2005/8/layout/vList5"/>
    <dgm:cxn modelId="{22D4A89E-813C-47B8-97FC-1FAEA51E79CF}" type="presParOf" srcId="{3CDBCBF4-0C4E-48C1-8D0D-1FAC87841A46}" destId="{E570F120-C705-4ED9-8E3F-F9A05E8CDB18}" srcOrd="0" destOrd="0" presId="urn:microsoft.com/office/officeart/2005/8/layout/vList5"/>
    <dgm:cxn modelId="{CA739AC7-8C45-44BF-968E-5158EEC59BA9}" type="presParOf" srcId="{3CDBCBF4-0C4E-48C1-8D0D-1FAC87841A46}" destId="{56F01C68-C8D6-4F1D-80B8-E354EE90C74D}" srcOrd="1" destOrd="0" presId="urn:microsoft.com/office/officeart/2005/8/layout/vList5"/>
  </dgm:cxnLst>
  <dgm:bg>
    <a:effectLst>
      <a:glow rad="101600">
        <a:schemeClr val="accent4">
          <a:satMod val="175000"/>
          <a:alpha val="40000"/>
        </a:schemeClr>
      </a:glow>
    </a:effect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3B61DA1C-2FC8-422E-8847-B0DC2FA30A70}">
      <dsp:nvSpPr>
        <dsp:cNvPr id="0" name=""/>
        <dsp:cNvSpPr/>
      </dsp:nvSpPr>
      <dsp:spPr>
        <a:xfrm rot="5400000">
          <a:off x="4856779" y="-2762251"/>
          <a:ext cx="1021007" cy="6552208"/>
        </a:xfrm>
        <a:prstGeom prst="round2SameRect">
          <a:avLst/>
        </a:prstGeom>
        <a:solidFill>
          <a:schemeClr val="accent5">
            <a:tint val="40000"/>
            <a:alpha val="90000"/>
            <a:hueOff val="0"/>
            <a:satOff val="0"/>
            <a:lumOff val="0"/>
            <a:alphaOff val="0"/>
          </a:schemeClr>
        </a:solidFill>
        <a:ln>
          <a:solidFill>
            <a:srgbClr val="00FF00"/>
          </a:solidFill>
        </a:ln>
        <a:effectLst>
          <a:glow rad="101600">
            <a:srgbClr val="00FF00">
              <a:alpha val="60000"/>
            </a:srgbClr>
          </a:glo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l" defTabSz="622300">
            <a:lnSpc>
              <a:spcPct val="90000"/>
            </a:lnSpc>
            <a:spcBef>
              <a:spcPct val="0"/>
            </a:spcBef>
            <a:spcAft>
              <a:spcPct val="15000"/>
            </a:spcAft>
            <a:buChar char="••"/>
          </a:pPr>
          <a:r>
            <a:rPr lang="sr-Cyrl-CS" sz="1400" kern="1200" dirty="0" smtClean="0">
              <a:latin typeface="Cambria" pitchFamily="18" charset="0"/>
            </a:rPr>
            <a:t>Обично су то утакмице са великом гол разликом, и видљивом диспропорцијом у квалитету екипа, на којој се ангажман судија сводио углавном на ‘’евидентирање резултата’’, без доношења већег броја одлука које су последица саме примене Правила игре, где судије немају прилике да искажу своје квалитете.</a:t>
          </a:r>
          <a:endParaRPr lang="en-US" sz="1400" kern="1200" dirty="0">
            <a:latin typeface="Cambria" pitchFamily="18" charset="0"/>
          </a:endParaRPr>
        </a:p>
      </dsp:txBody>
      <dsp:txXfrm rot="5400000">
        <a:off x="4856779" y="-2762251"/>
        <a:ext cx="1021007" cy="6552208"/>
      </dsp:txXfrm>
    </dsp:sp>
    <dsp:sp modelId="{8FDBD874-9D69-4FA9-8D82-AB3A8D5EA57B}">
      <dsp:nvSpPr>
        <dsp:cNvPr id="0" name=""/>
        <dsp:cNvSpPr/>
      </dsp:nvSpPr>
      <dsp:spPr>
        <a:xfrm>
          <a:off x="578" y="117695"/>
          <a:ext cx="2090600" cy="823588"/>
        </a:xfrm>
        <a:prstGeom prst="roundRect">
          <a:avLst/>
        </a:prstGeom>
        <a:solidFill>
          <a:srgbClr val="00FF00"/>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76200" tIns="38100" rIns="76200" bIns="38100" numCol="1" spcCol="1270" anchor="ctr" anchorCtr="0">
          <a:noAutofit/>
        </a:bodyPr>
        <a:lstStyle/>
        <a:p>
          <a:pPr lvl="0" algn="ctr" defTabSz="889000">
            <a:lnSpc>
              <a:spcPct val="90000"/>
            </a:lnSpc>
            <a:spcBef>
              <a:spcPct val="0"/>
            </a:spcBef>
            <a:spcAft>
              <a:spcPct val="35000"/>
            </a:spcAft>
          </a:pPr>
          <a:r>
            <a:rPr lang="sr-Cyrl-CS" sz="2000" b="1" kern="1200" dirty="0" smtClean="0">
              <a:solidFill>
                <a:schemeClr val="tx1"/>
              </a:solidFill>
            </a:rPr>
            <a:t>ЛАКА УТАКМИЦА</a:t>
          </a:r>
        </a:p>
      </dsp:txBody>
      <dsp:txXfrm>
        <a:off x="578" y="117695"/>
        <a:ext cx="2090600" cy="823588"/>
      </dsp:txXfrm>
    </dsp:sp>
    <dsp:sp modelId="{D7F0D415-68DB-4DB1-9285-E7CA4BFAC98D}">
      <dsp:nvSpPr>
        <dsp:cNvPr id="0" name=""/>
        <dsp:cNvSpPr/>
      </dsp:nvSpPr>
      <dsp:spPr>
        <a:xfrm rot="5400000">
          <a:off x="4742107" y="-1459877"/>
          <a:ext cx="1329332" cy="6463968"/>
        </a:xfrm>
        <a:prstGeom prst="round2SameRect">
          <a:avLst/>
        </a:prstGeom>
        <a:solidFill>
          <a:schemeClr val="accent5">
            <a:tint val="40000"/>
            <a:alpha val="90000"/>
            <a:hueOff val="-3580161"/>
            <a:satOff val="16084"/>
            <a:lumOff val="1106"/>
            <a:alphaOff val="0"/>
          </a:schemeClr>
        </a:solidFill>
        <a:ln>
          <a:solidFill>
            <a:srgbClr val="FFFF00"/>
          </a:solidFill>
        </a:ln>
        <a:effectLst>
          <a:glow rad="101600">
            <a:srgbClr val="FFFF00">
              <a:alpha val="60000"/>
            </a:srgbClr>
          </a:glo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l" defTabSz="622300">
            <a:lnSpc>
              <a:spcPct val="90000"/>
            </a:lnSpc>
            <a:spcBef>
              <a:spcPct val="0"/>
            </a:spcBef>
            <a:spcAft>
              <a:spcPct val="15000"/>
            </a:spcAft>
            <a:buChar char="••"/>
          </a:pPr>
          <a:r>
            <a:rPr lang="sr-Cyrl-CS" sz="1400" kern="1200" dirty="0" smtClean="0">
              <a:latin typeface="Cambria" pitchFamily="18" charset="0"/>
            </a:rPr>
            <a:t>Обично су то жаргонски речено ‘’праве првенствене утакмице’’, са одређеном дозом неизвесности током утакмице, али где у завршници једна екипа  квалитетом или борбеношћу надвлада другу, у којој судије имају могућности да искажу своје квалитете у погледу примене Правила игре. Крајњи резултат, у начелу, може бити од нерешеног до неколико, па чак и до више голова разлике.</a:t>
          </a:r>
          <a:endParaRPr lang="en-US" sz="1400" kern="1200" dirty="0">
            <a:latin typeface="Cambria" pitchFamily="18" charset="0"/>
          </a:endParaRPr>
        </a:p>
      </dsp:txBody>
      <dsp:txXfrm rot="5400000">
        <a:off x="4742107" y="-1459877"/>
        <a:ext cx="1329332" cy="6463968"/>
      </dsp:txXfrm>
    </dsp:sp>
    <dsp:sp modelId="{B681408F-7554-4935-8DBD-2CEBF8906D62}">
      <dsp:nvSpPr>
        <dsp:cNvPr id="0" name=""/>
        <dsp:cNvSpPr/>
      </dsp:nvSpPr>
      <dsp:spPr>
        <a:xfrm>
          <a:off x="0" y="1265024"/>
          <a:ext cx="2174211" cy="912238"/>
        </a:xfrm>
        <a:prstGeom prst="roundRect">
          <a:avLst/>
        </a:prstGeom>
        <a:solidFill>
          <a:srgbClr val="FFFF00"/>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76200" tIns="38100" rIns="76200" bIns="38100" numCol="1" spcCol="1270" anchor="ctr" anchorCtr="0">
          <a:noAutofit/>
        </a:bodyPr>
        <a:lstStyle/>
        <a:p>
          <a:pPr lvl="0" algn="ctr" defTabSz="889000">
            <a:lnSpc>
              <a:spcPct val="90000"/>
            </a:lnSpc>
            <a:spcBef>
              <a:spcPct val="0"/>
            </a:spcBef>
            <a:spcAft>
              <a:spcPct val="35000"/>
            </a:spcAft>
          </a:pPr>
          <a:r>
            <a:rPr lang="sr-Cyrl-CS" sz="2000" b="1" kern="1200" dirty="0" smtClean="0">
              <a:solidFill>
                <a:schemeClr val="tx1"/>
              </a:solidFill>
            </a:rPr>
            <a:t>НОРМАЛНА УТАКМИЦА</a:t>
          </a:r>
          <a:endParaRPr lang="en-US" sz="2000" b="1" kern="1200" dirty="0">
            <a:solidFill>
              <a:schemeClr val="tx1"/>
            </a:solidFill>
          </a:endParaRPr>
        </a:p>
      </dsp:txBody>
      <dsp:txXfrm>
        <a:off x="0" y="1265024"/>
        <a:ext cx="2174211" cy="912238"/>
      </dsp:txXfrm>
    </dsp:sp>
    <dsp:sp modelId="{0258CDDB-945D-46DD-9D2D-B3B0D609E640}">
      <dsp:nvSpPr>
        <dsp:cNvPr id="0" name=""/>
        <dsp:cNvSpPr/>
      </dsp:nvSpPr>
      <dsp:spPr>
        <a:xfrm rot="5400000">
          <a:off x="4724453" y="-61577"/>
          <a:ext cx="1329332" cy="6492200"/>
        </a:xfrm>
        <a:prstGeom prst="round2SameRect">
          <a:avLst/>
        </a:prstGeom>
        <a:solidFill>
          <a:schemeClr val="accent5">
            <a:tint val="40000"/>
            <a:alpha val="90000"/>
            <a:hueOff val="-7160321"/>
            <a:satOff val="32169"/>
            <a:lumOff val="2211"/>
            <a:alphaOff val="0"/>
          </a:schemeClr>
        </a:solidFill>
        <a:ln>
          <a:solidFill>
            <a:srgbClr val="00B0F0"/>
          </a:solidFill>
        </a:ln>
        <a:effectLst>
          <a:glow rad="101600">
            <a:srgbClr val="00B0F0">
              <a:alpha val="40000"/>
            </a:srgbClr>
          </a:glo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l" defTabSz="622300">
            <a:lnSpc>
              <a:spcPct val="90000"/>
            </a:lnSpc>
            <a:spcBef>
              <a:spcPct val="0"/>
            </a:spcBef>
            <a:spcAft>
              <a:spcPct val="15000"/>
            </a:spcAft>
            <a:buChar char="••"/>
          </a:pPr>
          <a:r>
            <a:rPr lang="sr-Cyrl-CS" sz="1400" kern="1200" dirty="0" smtClean="0">
              <a:latin typeface="Cambria" pitchFamily="18" charset="0"/>
            </a:rPr>
            <a:t>Овде се сврставају углавном оне утакмице које су целим својим током неизвесне, где се игра ‘’гол за гол’’, у којој судије морају да донесу ‘’значајнији’’ број одлука када је у питању сама примена Правила игре, где се утакмица завршава малом гол разликом (или нерешено). Посебно треба водити рачуна о броју донетих  (и пропуштених) одлука  када су у питању ‘’ЗАТАМЊЕНИ СЕГМЕНТИ’’, односно тзв. ‘’рукометни елементи.’’</a:t>
          </a:r>
          <a:endParaRPr lang="en-US" sz="1400" kern="1200" dirty="0">
            <a:latin typeface="Cambria" pitchFamily="18" charset="0"/>
          </a:endParaRPr>
        </a:p>
      </dsp:txBody>
      <dsp:txXfrm rot="5400000">
        <a:off x="4724453" y="-61577"/>
        <a:ext cx="1329332" cy="6492200"/>
      </dsp:txXfrm>
    </dsp:sp>
    <dsp:sp modelId="{889941F4-46D8-46F2-BB14-02EC32158166}">
      <dsp:nvSpPr>
        <dsp:cNvPr id="0" name=""/>
        <dsp:cNvSpPr/>
      </dsp:nvSpPr>
      <dsp:spPr>
        <a:xfrm>
          <a:off x="578" y="2745352"/>
          <a:ext cx="2142441" cy="878340"/>
        </a:xfrm>
        <a:prstGeom prst="roundRect">
          <a:avLst/>
        </a:prstGeom>
        <a:solidFill>
          <a:srgbClr val="00B0F0"/>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76200" tIns="38100" rIns="76200" bIns="38100" numCol="1" spcCol="1270" anchor="ctr" anchorCtr="0">
          <a:noAutofit/>
        </a:bodyPr>
        <a:lstStyle/>
        <a:p>
          <a:pPr lvl="0" algn="ctr" defTabSz="889000">
            <a:lnSpc>
              <a:spcPct val="90000"/>
            </a:lnSpc>
            <a:spcBef>
              <a:spcPct val="0"/>
            </a:spcBef>
            <a:spcAft>
              <a:spcPct val="35000"/>
            </a:spcAft>
          </a:pPr>
          <a:r>
            <a:rPr lang="sr-Cyrl-CS" sz="2000" b="1" kern="1200" dirty="0" smtClean="0">
              <a:solidFill>
                <a:schemeClr val="bg1"/>
              </a:solidFill>
            </a:rPr>
            <a:t>ТЕШКА УТАКМИЦА</a:t>
          </a:r>
          <a:endParaRPr lang="en-US" sz="2000" b="1" kern="1200" dirty="0">
            <a:solidFill>
              <a:schemeClr val="bg1"/>
            </a:solidFill>
          </a:endParaRPr>
        </a:p>
      </dsp:txBody>
      <dsp:txXfrm>
        <a:off x="578" y="2745352"/>
        <a:ext cx="2142441" cy="878340"/>
      </dsp:txXfrm>
    </dsp:sp>
    <dsp:sp modelId="{DC0E8C2F-6D01-4335-B9AB-AD34C1EF87CF}">
      <dsp:nvSpPr>
        <dsp:cNvPr id="0" name=""/>
        <dsp:cNvSpPr/>
      </dsp:nvSpPr>
      <dsp:spPr>
        <a:xfrm rot="5400000">
          <a:off x="4515861" y="1522961"/>
          <a:ext cx="1707979" cy="6526601"/>
        </a:xfrm>
        <a:prstGeom prst="round2SameRect">
          <a:avLst/>
        </a:prstGeom>
        <a:solidFill>
          <a:schemeClr val="accent5">
            <a:tint val="40000"/>
            <a:alpha val="90000"/>
            <a:hueOff val="-10740482"/>
            <a:satOff val="48253"/>
            <a:lumOff val="3317"/>
            <a:alphaOff val="0"/>
          </a:schemeClr>
        </a:solidFill>
        <a:ln>
          <a:solidFill>
            <a:srgbClr val="FF0000"/>
          </a:solidFill>
        </a:ln>
        <a:effectLst>
          <a:glow rad="101600">
            <a:srgbClr val="FF0000">
              <a:alpha val="40000"/>
            </a:srgbClr>
          </a:glo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l" defTabSz="622300">
            <a:lnSpc>
              <a:spcPct val="90000"/>
            </a:lnSpc>
            <a:spcBef>
              <a:spcPct val="0"/>
            </a:spcBef>
            <a:spcAft>
              <a:spcPct val="15000"/>
            </a:spcAft>
            <a:buChar char="••"/>
          </a:pPr>
          <a:r>
            <a:rPr lang="sr-Cyrl-CS" sz="1400" kern="1200" dirty="0" smtClean="0">
              <a:latin typeface="Cambria" pitchFamily="18" charset="0"/>
            </a:rPr>
            <a:t>У пракси су ове утакмице најређе, и поред елемената који карактеришу тешку утакмицу, потребно је узети у обзир значај утакмице у погледу резултата (да ли решава првака лиге, испадање, ако се игра куп системом – елиминација из даљег такмичења), укупну атмосферу на утакмици (понашање играча, званичника, публике). Такође је битна учесталост ‘’компликованих’’ ситуација у игри, где судије могу на недвосмислен начин да искажу све своје квалитете и сналажљивост у доношењу ‘’тешких’’ и непопуларних одлука ‘’под притиском’’.</a:t>
          </a:r>
          <a:endParaRPr lang="en-US" sz="1400" kern="1200" dirty="0">
            <a:latin typeface="Cambria" pitchFamily="18" charset="0"/>
          </a:endParaRPr>
        </a:p>
      </dsp:txBody>
      <dsp:txXfrm rot="5400000">
        <a:off x="4515861" y="1522961"/>
        <a:ext cx="1707979" cy="6526601"/>
      </dsp:txXfrm>
    </dsp:sp>
    <dsp:sp modelId="{0FE366BF-6B11-4D7A-9A44-05F0B5CC4966}">
      <dsp:nvSpPr>
        <dsp:cNvPr id="0" name=""/>
        <dsp:cNvSpPr/>
      </dsp:nvSpPr>
      <dsp:spPr>
        <a:xfrm>
          <a:off x="578" y="4308034"/>
          <a:ext cx="2105972" cy="956454"/>
        </a:xfrm>
        <a:prstGeom prst="roundRect">
          <a:avLst/>
        </a:prstGeom>
        <a:solidFill>
          <a:srgbClr val="FF0000"/>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76200" tIns="38100" rIns="76200" bIns="38100" numCol="1" spcCol="1270" anchor="ctr" anchorCtr="0">
          <a:noAutofit/>
        </a:bodyPr>
        <a:lstStyle/>
        <a:p>
          <a:pPr lvl="0" algn="ctr" defTabSz="889000">
            <a:lnSpc>
              <a:spcPct val="90000"/>
            </a:lnSpc>
            <a:spcBef>
              <a:spcPct val="0"/>
            </a:spcBef>
            <a:spcAft>
              <a:spcPct val="35000"/>
            </a:spcAft>
          </a:pPr>
          <a:r>
            <a:rPr lang="sr-Cyrl-CS" sz="2000" b="1" kern="1200" dirty="0" smtClean="0">
              <a:solidFill>
                <a:schemeClr val="bg1"/>
              </a:solidFill>
            </a:rPr>
            <a:t>ВЕОМА ТЕШКА УТАКМИЦА</a:t>
          </a:r>
          <a:endParaRPr lang="en-US" sz="2000" b="1" kern="1200" dirty="0">
            <a:solidFill>
              <a:schemeClr val="bg1"/>
            </a:solidFill>
          </a:endParaRPr>
        </a:p>
      </dsp:txBody>
      <dsp:txXfrm>
        <a:off x="578" y="4308034"/>
        <a:ext cx="2105972" cy="956454"/>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3B61DA1C-2FC8-422E-8847-B0DC2FA30A70}">
      <dsp:nvSpPr>
        <dsp:cNvPr id="0" name=""/>
        <dsp:cNvSpPr/>
      </dsp:nvSpPr>
      <dsp:spPr>
        <a:xfrm rot="5400000">
          <a:off x="4634593" y="-2645769"/>
          <a:ext cx="932098" cy="6227329"/>
        </a:xfrm>
        <a:prstGeom prst="round2SameRect">
          <a:avLst/>
        </a:prstGeom>
        <a:solidFill>
          <a:schemeClr val="accent2">
            <a:lumMod val="20000"/>
            <a:lumOff val="80000"/>
            <a:alpha val="90000"/>
          </a:schemeClr>
        </a:solidFill>
        <a:ln>
          <a:solidFill>
            <a:schemeClr val="tx1"/>
          </a:solidFill>
        </a:ln>
        <a:effectLst>
          <a:glow rad="101600">
            <a:srgbClr val="002060">
              <a:alpha val="60000"/>
            </a:srgbClr>
          </a:glo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l" defTabSz="622300">
            <a:lnSpc>
              <a:spcPct val="90000"/>
            </a:lnSpc>
            <a:spcBef>
              <a:spcPct val="0"/>
            </a:spcBef>
            <a:spcAft>
              <a:spcPct val="15000"/>
            </a:spcAft>
            <a:buChar char="••"/>
          </a:pPr>
          <a:r>
            <a:rPr lang="sr-Cyrl-CS" sz="1400" b="1" kern="1200" dirty="0" smtClean="0">
              <a:solidFill>
                <a:srgbClr val="C00000"/>
              </a:solidFill>
              <a:latin typeface="+mj-lt"/>
            </a:rPr>
            <a:t>Једна или више грешака</a:t>
          </a:r>
          <a:r>
            <a:rPr lang="sr-Cyrl-CS" sz="1400" b="1" kern="1200" dirty="0" smtClean="0">
              <a:solidFill>
                <a:srgbClr val="C00000"/>
              </a:solidFill>
            </a:rPr>
            <a:t> које су утицале на бодовни исход утакмице. </a:t>
          </a:r>
          <a:r>
            <a:rPr lang="sr-Cyrl-CS" sz="1400" b="1" kern="1200" dirty="0" smtClean="0"/>
            <a:t>Судије су имале 6 (шест) и више грешака у незатамњеној, или 5 (пет) и више грешака у затамњеној компоненти</a:t>
          </a:r>
          <a:r>
            <a:rPr lang="sr-Cyrl-CS" sz="1400" kern="1200" dirty="0" smtClean="0"/>
            <a:t>. Недостатак контроле утакмице.</a:t>
          </a:r>
          <a:endParaRPr lang="en-US" sz="1400" kern="1200" dirty="0"/>
        </a:p>
      </dsp:txBody>
      <dsp:txXfrm rot="5400000">
        <a:off x="4634593" y="-2645769"/>
        <a:ext cx="932098" cy="6227329"/>
      </dsp:txXfrm>
    </dsp:sp>
    <dsp:sp modelId="{8FDBD874-9D69-4FA9-8D82-AB3A8D5EA57B}">
      <dsp:nvSpPr>
        <dsp:cNvPr id="0" name=""/>
        <dsp:cNvSpPr/>
      </dsp:nvSpPr>
      <dsp:spPr>
        <a:xfrm>
          <a:off x="35" y="190118"/>
          <a:ext cx="1986942" cy="577481"/>
        </a:xfrm>
        <a:prstGeom prst="roundRect">
          <a:avLst/>
        </a:prstGeom>
        <a:solidFill>
          <a:schemeClr val="tx1">
            <a:lumMod val="65000"/>
            <a:lumOff val="3500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76200" tIns="38100" rIns="76200" bIns="38100" numCol="1" spcCol="1270" anchor="ctr" anchorCtr="0">
          <a:noAutofit/>
        </a:bodyPr>
        <a:lstStyle/>
        <a:p>
          <a:pPr lvl="0" algn="ctr" defTabSz="889000">
            <a:lnSpc>
              <a:spcPct val="90000"/>
            </a:lnSpc>
            <a:spcBef>
              <a:spcPct val="0"/>
            </a:spcBef>
            <a:spcAft>
              <a:spcPct val="35000"/>
            </a:spcAft>
          </a:pPr>
          <a:r>
            <a:rPr lang="sr-Cyrl-CS" sz="2000" b="1" kern="1200" dirty="0" smtClean="0">
              <a:solidFill>
                <a:schemeClr val="bg1"/>
              </a:solidFill>
            </a:rPr>
            <a:t>СЛАБО (−−)</a:t>
          </a:r>
        </a:p>
      </dsp:txBody>
      <dsp:txXfrm>
        <a:off x="35" y="190118"/>
        <a:ext cx="1986942" cy="577481"/>
      </dsp:txXfrm>
    </dsp:sp>
    <dsp:sp modelId="{D7F0D415-68DB-4DB1-9285-E7CA4BFAC98D}">
      <dsp:nvSpPr>
        <dsp:cNvPr id="0" name=""/>
        <dsp:cNvSpPr/>
      </dsp:nvSpPr>
      <dsp:spPr>
        <a:xfrm rot="5400000">
          <a:off x="4667204" y="-1623830"/>
          <a:ext cx="932098" cy="6164160"/>
        </a:xfrm>
        <a:prstGeom prst="round2SameRect">
          <a:avLst/>
        </a:prstGeom>
        <a:solidFill>
          <a:schemeClr val="accent4">
            <a:lumMod val="20000"/>
            <a:lumOff val="80000"/>
            <a:alpha val="90000"/>
          </a:schemeClr>
        </a:solidFill>
        <a:ln>
          <a:solidFill>
            <a:srgbClr val="FF0000"/>
          </a:solidFill>
        </a:ln>
        <a:effectLst>
          <a:glow rad="101600">
            <a:schemeClr val="accent2">
              <a:satMod val="175000"/>
              <a:alpha val="40000"/>
            </a:schemeClr>
          </a:glo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l" defTabSz="622300">
            <a:lnSpc>
              <a:spcPct val="90000"/>
            </a:lnSpc>
            <a:spcBef>
              <a:spcPct val="0"/>
            </a:spcBef>
            <a:spcAft>
              <a:spcPct val="15000"/>
            </a:spcAft>
            <a:buChar char="••"/>
          </a:pPr>
          <a:r>
            <a:rPr lang="sr-Cyrl-CS" sz="1400" b="0" kern="1200" dirty="0" smtClean="0"/>
            <a:t>Судије су имале више грешака (4 - 5) које нису утицале на исход утакмице. Када су у питању затамњене компоненте, дозвољене су 3 - 4 грешке (које нису утицале на исход утакмице) за ову оцену.</a:t>
          </a:r>
          <a:r>
            <a:rPr lang="sr-Cyrl-CS" sz="1400" b="0" kern="1200" dirty="0" smtClean="0">
              <a:solidFill>
                <a:srgbClr val="C00000"/>
              </a:solidFill>
            </a:rPr>
            <a:t> </a:t>
          </a:r>
          <a:r>
            <a:rPr lang="sr-Cyrl-CS" sz="1400" b="0" kern="1200" dirty="0" smtClean="0">
              <a:solidFill>
                <a:schemeClr val="tx1"/>
              </a:solidFill>
            </a:rPr>
            <a:t>Слаба контрола утакмице.  </a:t>
          </a:r>
          <a:r>
            <a:rPr lang="sr-Cyrl-CS" sz="1400" b="1" kern="1200" dirty="0" smtClean="0">
              <a:solidFill>
                <a:srgbClr val="C00000"/>
              </a:solidFill>
            </a:rPr>
            <a:t>Ова оцена се може дати и за мањи број грешака, ако те грешке (једна или више) директно нарушавају ток утакмице</a:t>
          </a:r>
          <a:endParaRPr lang="en-US" sz="1400" b="1" kern="1200" dirty="0">
            <a:solidFill>
              <a:srgbClr val="C00000"/>
            </a:solidFill>
          </a:endParaRPr>
        </a:p>
      </dsp:txBody>
      <dsp:txXfrm rot="5400000">
        <a:off x="4667204" y="-1623830"/>
        <a:ext cx="932098" cy="6164160"/>
      </dsp:txXfrm>
    </dsp:sp>
    <dsp:sp modelId="{B681408F-7554-4935-8DBD-2CEBF8906D62}">
      <dsp:nvSpPr>
        <dsp:cNvPr id="0" name=""/>
        <dsp:cNvSpPr/>
      </dsp:nvSpPr>
      <dsp:spPr>
        <a:xfrm>
          <a:off x="0" y="1102695"/>
          <a:ext cx="2051137" cy="639640"/>
        </a:xfrm>
        <a:prstGeom prst="roundRect">
          <a:avLst/>
        </a:prstGeom>
        <a:solidFill>
          <a:srgbClr val="FF0000"/>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76200" tIns="38100" rIns="76200" bIns="38100" numCol="1" spcCol="1270" anchor="ctr" anchorCtr="0">
          <a:noAutofit/>
        </a:bodyPr>
        <a:lstStyle/>
        <a:p>
          <a:pPr lvl="0" algn="ctr" defTabSz="889000">
            <a:lnSpc>
              <a:spcPct val="90000"/>
            </a:lnSpc>
            <a:spcBef>
              <a:spcPct val="0"/>
            </a:spcBef>
            <a:spcAft>
              <a:spcPct val="35000"/>
            </a:spcAft>
          </a:pPr>
          <a:r>
            <a:rPr lang="sr-Cyrl-CS" sz="2000" b="1" kern="1200" dirty="0" smtClean="0">
              <a:solidFill>
                <a:schemeClr val="bg1"/>
              </a:solidFill>
            </a:rPr>
            <a:t>ПРИХВАТЉИВО (−)</a:t>
          </a:r>
          <a:endParaRPr lang="en-US" sz="2000" b="1" kern="1200" dirty="0">
            <a:solidFill>
              <a:schemeClr val="bg1"/>
            </a:solidFill>
          </a:endParaRPr>
        </a:p>
      </dsp:txBody>
      <dsp:txXfrm>
        <a:off x="0" y="1102695"/>
        <a:ext cx="2051137" cy="639640"/>
      </dsp:txXfrm>
    </dsp:sp>
    <dsp:sp modelId="{0258CDDB-945D-46DD-9D2D-B3B0D609E640}">
      <dsp:nvSpPr>
        <dsp:cNvPr id="0" name=""/>
        <dsp:cNvSpPr/>
      </dsp:nvSpPr>
      <dsp:spPr>
        <a:xfrm rot="5400000">
          <a:off x="4655347" y="-636543"/>
          <a:ext cx="932098" cy="6170296"/>
        </a:xfrm>
        <a:prstGeom prst="round2SameRect">
          <a:avLst/>
        </a:prstGeom>
        <a:solidFill>
          <a:srgbClr val="FFFFCC">
            <a:alpha val="89804"/>
          </a:srgbClr>
        </a:solidFill>
        <a:ln>
          <a:solidFill>
            <a:srgbClr val="FFFF00"/>
          </a:solidFill>
        </a:ln>
        <a:effectLst>
          <a:glow rad="101600">
            <a:srgbClr val="FFFF00">
              <a:alpha val="40000"/>
            </a:srgbClr>
          </a:glo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l" defTabSz="622300">
            <a:lnSpc>
              <a:spcPct val="90000"/>
            </a:lnSpc>
            <a:spcBef>
              <a:spcPct val="0"/>
            </a:spcBef>
            <a:spcAft>
              <a:spcPct val="15000"/>
            </a:spcAft>
            <a:buChar char="••"/>
          </a:pPr>
          <a:r>
            <a:rPr lang="sr-Cyrl-CS" sz="1400" kern="1200" dirty="0" smtClean="0"/>
            <a:t>Судије су имале (2 – 3) грешке које нису утицале на исход утакмице или </a:t>
          </a:r>
          <a:r>
            <a:rPr lang="sr-Cyrl-CS" sz="1400" b="1" kern="1200" dirty="0" smtClean="0"/>
            <a:t>ако у неком сегменту нема елемената за оцењивање (види 3.2 став 2). </a:t>
          </a:r>
          <a:endParaRPr lang="en-US" sz="1400" kern="1200" dirty="0"/>
        </a:p>
        <a:p>
          <a:pPr marL="114300" lvl="1" indent="-114300" algn="l" defTabSz="622300">
            <a:lnSpc>
              <a:spcPct val="90000"/>
            </a:lnSpc>
            <a:spcBef>
              <a:spcPct val="0"/>
            </a:spcBef>
            <a:spcAft>
              <a:spcPct val="15000"/>
            </a:spcAft>
            <a:buChar char="••"/>
          </a:pPr>
          <a:r>
            <a:rPr lang="sr-Cyrl-CS" sz="1400" kern="1200" dirty="0" smtClean="0"/>
            <a:t>Када су у питању затамњене компоненте дозвољени број грешака је 1 - 2 (а да нису утицале на исход утакмице). Нормална контрола утакмице. </a:t>
          </a:r>
          <a:endParaRPr lang="en-US" sz="1400" kern="1200" dirty="0"/>
        </a:p>
      </dsp:txBody>
      <dsp:txXfrm rot="5400000">
        <a:off x="4655347" y="-636543"/>
        <a:ext cx="932098" cy="6170296"/>
      </dsp:txXfrm>
    </dsp:sp>
    <dsp:sp modelId="{889941F4-46D8-46F2-BB14-02EC32158166}">
      <dsp:nvSpPr>
        <dsp:cNvPr id="0" name=""/>
        <dsp:cNvSpPr/>
      </dsp:nvSpPr>
      <dsp:spPr>
        <a:xfrm>
          <a:off x="35" y="2140668"/>
          <a:ext cx="2036212" cy="615872"/>
        </a:xfrm>
        <a:prstGeom prst="roundRect">
          <a:avLst/>
        </a:prstGeom>
        <a:solidFill>
          <a:srgbClr val="FFFF00"/>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76200" tIns="38100" rIns="76200" bIns="38100" numCol="1" spcCol="1270" anchor="ctr" anchorCtr="0">
          <a:noAutofit/>
        </a:bodyPr>
        <a:lstStyle/>
        <a:p>
          <a:pPr lvl="0" algn="ctr" defTabSz="889000">
            <a:lnSpc>
              <a:spcPct val="90000"/>
            </a:lnSpc>
            <a:spcBef>
              <a:spcPct val="0"/>
            </a:spcBef>
            <a:spcAft>
              <a:spcPct val="35000"/>
            </a:spcAft>
          </a:pPr>
          <a:r>
            <a:rPr lang="sr-Cyrl-CS" sz="2000" b="1" kern="1200" dirty="0" smtClean="0">
              <a:solidFill>
                <a:schemeClr val="tx1"/>
              </a:solidFill>
            </a:rPr>
            <a:t>ПРОСЕЧНО (0)</a:t>
          </a:r>
          <a:endParaRPr lang="en-US" sz="2000" b="1" kern="1200" dirty="0">
            <a:solidFill>
              <a:schemeClr val="tx1"/>
            </a:solidFill>
          </a:endParaRPr>
        </a:p>
      </dsp:txBody>
      <dsp:txXfrm>
        <a:off x="35" y="2140668"/>
        <a:ext cx="2036212" cy="615872"/>
      </dsp:txXfrm>
    </dsp:sp>
    <dsp:sp modelId="{DC0E8C2F-6D01-4335-B9AB-AD34C1EF87CF}">
      <dsp:nvSpPr>
        <dsp:cNvPr id="0" name=""/>
        <dsp:cNvSpPr/>
      </dsp:nvSpPr>
      <dsp:spPr>
        <a:xfrm rot="5400000">
          <a:off x="4695844" y="278652"/>
          <a:ext cx="814476" cy="6202991"/>
        </a:xfrm>
        <a:prstGeom prst="round2SameRect">
          <a:avLst/>
        </a:prstGeom>
        <a:solidFill>
          <a:schemeClr val="accent5">
            <a:lumMod val="20000"/>
            <a:lumOff val="80000"/>
            <a:alpha val="90000"/>
          </a:schemeClr>
        </a:solidFill>
        <a:ln>
          <a:solidFill>
            <a:srgbClr val="00B0F0"/>
          </a:solidFill>
        </a:ln>
        <a:effectLst>
          <a:glow rad="101600">
            <a:schemeClr val="accent5">
              <a:satMod val="175000"/>
              <a:alpha val="40000"/>
            </a:schemeClr>
          </a:glo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l" defTabSz="622300">
            <a:lnSpc>
              <a:spcPct val="90000"/>
            </a:lnSpc>
            <a:spcBef>
              <a:spcPct val="0"/>
            </a:spcBef>
            <a:spcAft>
              <a:spcPct val="15000"/>
            </a:spcAft>
            <a:buChar char="••"/>
          </a:pPr>
          <a:r>
            <a:rPr lang="sr-Cyrl-CS" sz="1400" b="1" kern="1200" dirty="0" smtClean="0"/>
            <a:t>Судије су доносиле </a:t>
          </a:r>
          <a:r>
            <a:rPr lang="sr-Cyrl-CS" sz="1400" b="1" kern="1200" dirty="0" smtClean="0">
              <a:solidFill>
                <a:srgbClr val="C00000"/>
              </a:solidFill>
            </a:rPr>
            <a:t>исправне одлуке током целе утакмице. Добра контрола утакмице.</a:t>
          </a:r>
          <a:endParaRPr lang="en-US" sz="1400" kern="1200" dirty="0">
            <a:solidFill>
              <a:srgbClr val="C00000"/>
            </a:solidFill>
          </a:endParaRPr>
        </a:p>
      </dsp:txBody>
      <dsp:txXfrm rot="5400000">
        <a:off x="4695844" y="278652"/>
        <a:ext cx="814476" cy="6202991"/>
      </dsp:txXfrm>
    </dsp:sp>
    <dsp:sp modelId="{0FE366BF-6B11-4D7A-9A44-05F0B5CC4966}">
      <dsp:nvSpPr>
        <dsp:cNvPr id="0" name=""/>
        <dsp:cNvSpPr/>
      </dsp:nvSpPr>
      <dsp:spPr>
        <a:xfrm>
          <a:off x="35" y="3071833"/>
          <a:ext cx="2001551" cy="616629"/>
        </a:xfrm>
        <a:prstGeom prst="roundRect">
          <a:avLst/>
        </a:prstGeom>
        <a:solidFill>
          <a:srgbClr val="00B0F0"/>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76200" tIns="38100" rIns="76200" bIns="38100" numCol="1" spcCol="1270" anchor="ctr" anchorCtr="0">
          <a:noAutofit/>
        </a:bodyPr>
        <a:lstStyle/>
        <a:p>
          <a:pPr lvl="0" algn="ctr" defTabSz="889000">
            <a:lnSpc>
              <a:spcPct val="90000"/>
            </a:lnSpc>
            <a:spcBef>
              <a:spcPct val="0"/>
            </a:spcBef>
            <a:spcAft>
              <a:spcPct val="35000"/>
            </a:spcAft>
          </a:pPr>
          <a:r>
            <a:rPr lang="sr-Cyrl-CS" sz="2000" b="1" kern="1200" dirty="0" smtClean="0">
              <a:solidFill>
                <a:schemeClr val="tx1"/>
              </a:solidFill>
            </a:rPr>
            <a:t>ДОБРО (+)</a:t>
          </a:r>
          <a:endParaRPr lang="en-US" sz="2000" b="1" kern="1200" dirty="0">
            <a:solidFill>
              <a:schemeClr val="tx1"/>
            </a:solidFill>
          </a:endParaRPr>
        </a:p>
      </dsp:txBody>
      <dsp:txXfrm>
        <a:off x="35" y="3071833"/>
        <a:ext cx="2001551" cy="616629"/>
      </dsp:txXfrm>
    </dsp:sp>
    <dsp:sp modelId="{CDFF63F2-1081-424B-AC4E-5F2CE03143BF}">
      <dsp:nvSpPr>
        <dsp:cNvPr id="0" name=""/>
        <dsp:cNvSpPr/>
      </dsp:nvSpPr>
      <dsp:spPr>
        <a:xfrm rot="5400000">
          <a:off x="4728839" y="1115918"/>
          <a:ext cx="753424" cy="6212873"/>
        </a:xfrm>
        <a:prstGeom prst="round2SameRect">
          <a:avLst/>
        </a:prstGeom>
        <a:solidFill>
          <a:schemeClr val="accent1">
            <a:lumMod val="20000"/>
            <a:lumOff val="80000"/>
            <a:alpha val="90000"/>
          </a:schemeClr>
        </a:solidFill>
        <a:ln>
          <a:solidFill>
            <a:srgbClr val="00FF00"/>
          </a:solidFill>
        </a:ln>
        <a:effectLst>
          <a:glow rad="101600">
            <a:schemeClr val="accent3">
              <a:satMod val="175000"/>
              <a:alpha val="40000"/>
            </a:schemeClr>
          </a:glo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l" defTabSz="622300">
            <a:lnSpc>
              <a:spcPct val="90000"/>
            </a:lnSpc>
            <a:spcBef>
              <a:spcPct val="0"/>
            </a:spcBef>
            <a:spcAft>
              <a:spcPct val="15000"/>
            </a:spcAft>
            <a:buChar char="••"/>
          </a:pPr>
          <a:r>
            <a:rPr lang="sr-Cyrl-CS" sz="1400" b="1" kern="1200" dirty="0" smtClean="0"/>
            <a:t>Судије су доносиле </a:t>
          </a:r>
          <a:r>
            <a:rPr lang="sr-Cyrl-CS" sz="1400" b="1" kern="1200" dirty="0" smtClean="0">
              <a:solidFill>
                <a:srgbClr val="C00000"/>
              </a:solidFill>
            </a:rPr>
            <a:t>исправне одлуке током целе утакмице без и једне грешке. Врло добра контрола утакмице</a:t>
          </a:r>
          <a:r>
            <a:rPr lang="sr-Cyrl-CS" sz="1400" b="1" kern="1200" dirty="0" smtClean="0"/>
            <a:t>.</a:t>
          </a:r>
          <a:endParaRPr lang="en-US" sz="1400" kern="1200" dirty="0"/>
        </a:p>
      </dsp:txBody>
      <dsp:txXfrm rot="5400000">
        <a:off x="4728839" y="1115918"/>
        <a:ext cx="753424" cy="6212873"/>
      </dsp:txXfrm>
    </dsp:sp>
    <dsp:sp modelId="{4A0F3DDC-0371-4869-BD9B-8224D6FE6133}">
      <dsp:nvSpPr>
        <dsp:cNvPr id="0" name=""/>
        <dsp:cNvSpPr/>
      </dsp:nvSpPr>
      <dsp:spPr>
        <a:xfrm>
          <a:off x="35" y="3929093"/>
          <a:ext cx="1999078" cy="586522"/>
        </a:xfrm>
        <a:prstGeom prst="roundRect">
          <a:avLst/>
        </a:prstGeom>
        <a:solidFill>
          <a:srgbClr val="00FF00"/>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76200" tIns="38100" rIns="76200" bIns="38100" numCol="1" spcCol="1270" anchor="ctr" anchorCtr="0">
          <a:noAutofit/>
        </a:bodyPr>
        <a:lstStyle/>
        <a:p>
          <a:pPr lvl="0" algn="ctr" defTabSz="889000">
            <a:lnSpc>
              <a:spcPct val="90000"/>
            </a:lnSpc>
            <a:spcBef>
              <a:spcPct val="0"/>
            </a:spcBef>
            <a:spcAft>
              <a:spcPct val="35000"/>
            </a:spcAft>
          </a:pPr>
          <a:r>
            <a:rPr lang="sr-Cyrl-CS" sz="2000" b="1" kern="1200" dirty="0" smtClean="0">
              <a:solidFill>
                <a:schemeClr val="tx1"/>
              </a:solidFill>
            </a:rPr>
            <a:t>ВРЛО ДОБРО (++)</a:t>
          </a:r>
          <a:endParaRPr lang="en-US" sz="2000" b="1" kern="1200" dirty="0">
            <a:solidFill>
              <a:schemeClr val="tx1"/>
            </a:solidFill>
          </a:endParaRPr>
        </a:p>
      </dsp:txBody>
      <dsp:txXfrm>
        <a:off x="35" y="3929093"/>
        <a:ext cx="1999078" cy="586522"/>
      </dsp:txXfrm>
    </dsp:sp>
    <dsp:sp modelId="{56F01C68-C8D6-4F1D-80B8-E354EE90C74D}">
      <dsp:nvSpPr>
        <dsp:cNvPr id="0" name=""/>
        <dsp:cNvSpPr/>
      </dsp:nvSpPr>
      <dsp:spPr>
        <a:xfrm rot="5400000">
          <a:off x="4701380" y="1914189"/>
          <a:ext cx="770118" cy="6256386"/>
        </a:xfrm>
        <a:prstGeom prst="round2SameRect">
          <a:avLst/>
        </a:prstGeom>
        <a:solidFill>
          <a:schemeClr val="accent3">
            <a:lumMod val="20000"/>
            <a:lumOff val="80000"/>
            <a:alpha val="90000"/>
          </a:schemeClr>
        </a:solidFill>
        <a:ln>
          <a:solidFill>
            <a:srgbClr val="0000FF"/>
          </a:solidFill>
        </a:ln>
        <a:effectLst>
          <a:glow rad="101600">
            <a:schemeClr val="accent1">
              <a:satMod val="175000"/>
              <a:alpha val="40000"/>
            </a:schemeClr>
          </a:glo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l" defTabSz="622300">
            <a:lnSpc>
              <a:spcPct val="90000"/>
            </a:lnSpc>
            <a:spcBef>
              <a:spcPct val="0"/>
            </a:spcBef>
            <a:spcAft>
              <a:spcPct val="15000"/>
            </a:spcAft>
            <a:buChar char="••"/>
          </a:pPr>
          <a:r>
            <a:rPr lang="sr-Cyrl-CS" sz="1400" kern="1200" dirty="0" smtClean="0"/>
            <a:t> Практично перфектно, оцена је више теоретска и у пракси је треба избегавати.</a:t>
          </a:r>
          <a:endParaRPr lang="en-US" sz="1400" kern="1200" dirty="0"/>
        </a:p>
      </dsp:txBody>
      <dsp:txXfrm rot="5400000">
        <a:off x="4701380" y="1914189"/>
        <a:ext cx="770118" cy="6256386"/>
      </dsp:txXfrm>
    </dsp:sp>
    <dsp:sp modelId="{E570F120-C705-4ED9-8E3F-F9A05E8CDB18}">
      <dsp:nvSpPr>
        <dsp:cNvPr id="0" name=""/>
        <dsp:cNvSpPr/>
      </dsp:nvSpPr>
      <dsp:spPr>
        <a:xfrm>
          <a:off x="35" y="4786347"/>
          <a:ext cx="1958210" cy="512071"/>
        </a:xfrm>
        <a:prstGeom prst="roundRect">
          <a:avLst/>
        </a:prstGeom>
        <a:solidFill>
          <a:srgbClr val="0000FF"/>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76200" tIns="38100" rIns="76200" bIns="38100" numCol="1" spcCol="1270" anchor="ctr" anchorCtr="0">
          <a:noAutofit/>
        </a:bodyPr>
        <a:lstStyle/>
        <a:p>
          <a:pPr lvl="0" algn="ctr" defTabSz="889000">
            <a:lnSpc>
              <a:spcPct val="90000"/>
            </a:lnSpc>
            <a:spcBef>
              <a:spcPct val="0"/>
            </a:spcBef>
            <a:spcAft>
              <a:spcPct val="35000"/>
            </a:spcAft>
          </a:pPr>
          <a:r>
            <a:rPr lang="sr-Cyrl-CS" sz="2000" b="1" kern="1200" dirty="0" smtClean="0">
              <a:solidFill>
                <a:schemeClr val="bg1"/>
              </a:solidFill>
            </a:rPr>
            <a:t>ОДЛИЧНО (+++)</a:t>
          </a:r>
          <a:endParaRPr lang="en-US" sz="2000" b="1" kern="1200" dirty="0">
            <a:solidFill>
              <a:schemeClr val="bg1"/>
            </a:solidFill>
          </a:endParaRPr>
        </a:p>
      </dsp:txBody>
      <dsp:txXfrm>
        <a:off x="35" y="4786347"/>
        <a:ext cx="1958210" cy="512071"/>
      </dsp:txXfrm>
    </dsp:sp>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fontAlgn="auto">
              <a:spcBef>
                <a:spcPts val="0"/>
              </a:spcBef>
              <a:spcAft>
                <a:spcPts val="0"/>
              </a:spcAft>
              <a:defRPr sz="1200" smtClean="0">
                <a:latin typeface="+mn-lt"/>
                <a:cs typeface="+mn-cs"/>
              </a:defRPr>
            </a:lvl1pPr>
          </a:lstStyle>
          <a:p>
            <a:pPr>
              <a:defRPr/>
            </a:pPr>
            <a:fld id="{75277A08-13E4-42D5-92CA-ADFF2B62FFF0}" type="datetimeFigureOut">
              <a:rPr lang="en-US"/>
              <a:pPr>
                <a:defRPr/>
              </a:pPr>
              <a:t>8/6/2013</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pPr lvl="0"/>
            <a:endParaRPr lang="en-US" noProof="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fontAlgn="auto">
              <a:spcBef>
                <a:spcPts val="0"/>
              </a:spcBef>
              <a:spcAft>
                <a:spcPts val="0"/>
              </a:spcAft>
              <a:defRPr sz="1200" smtClean="0">
                <a:latin typeface="+mn-lt"/>
                <a:cs typeface="+mn-cs"/>
              </a:defRPr>
            </a:lvl1pPr>
          </a:lstStyle>
          <a:p>
            <a:pPr>
              <a:defRPr/>
            </a:pPr>
            <a:fld id="{68DBDA65-1931-4791-99AA-83B0CCCED741}"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Slide Image Placeholder 1"/>
          <p:cNvSpPr>
            <a:spLocks noGrp="1" noRot="1" noChangeAspect="1"/>
          </p:cNvSpPr>
          <p:nvPr>
            <p:ph type="sldImg"/>
          </p:nvPr>
        </p:nvSpPr>
        <p:spPr bwMode="auto">
          <a:noFill/>
          <a:ln>
            <a:solidFill>
              <a:srgbClr val="000000"/>
            </a:solidFill>
            <a:miter lim="800000"/>
            <a:headEnd/>
            <a:tailEnd/>
          </a:ln>
        </p:spPr>
      </p:sp>
      <p:sp>
        <p:nvSpPr>
          <p:cNvPr id="2457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2457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FCAC152B-6B38-425C-9A75-B6B1B9E3E386}" type="slidenum">
              <a:rPr lang="en-US">
                <a:cs typeface="Arial" charset="0"/>
              </a:rPr>
              <a:pPr fontAlgn="base">
                <a:spcBef>
                  <a:spcPct val="0"/>
                </a:spcBef>
                <a:spcAft>
                  <a:spcPct val="0"/>
                </a:spcAft>
              </a:pPr>
              <a:t>2</a:t>
            </a:fld>
            <a:endParaRPr lang="en-US">
              <a:cs typeface="Arial"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Slide Image Placeholder 1"/>
          <p:cNvSpPr>
            <a:spLocks noGrp="1" noRot="1" noChangeAspect="1"/>
          </p:cNvSpPr>
          <p:nvPr>
            <p:ph type="sldImg"/>
          </p:nvPr>
        </p:nvSpPr>
        <p:spPr bwMode="auto">
          <a:noFill/>
          <a:ln>
            <a:solidFill>
              <a:srgbClr val="000000"/>
            </a:solidFill>
            <a:miter lim="800000"/>
            <a:headEnd/>
            <a:tailEnd/>
          </a:ln>
        </p:spPr>
      </p:sp>
      <p:sp>
        <p:nvSpPr>
          <p:cNvPr id="3072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3072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CC72E807-F756-4201-A303-627613A640A4}" type="slidenum">
              <a:rPr lang="en-US">
                <a:cs typeface="Arial" charset="0"/>
              </a:rPr>
              <a:pPr fontAlgn="base">
                <a:spcBef>
                  <a:spcPct val="0"/>
                </a:spcBef>
                <a:spcAft>
                  <a:spcPct val="0"/>
                </a:spcAft>
              </a:pPr>
              <a:t>11</a:t>
            </a:fld>
            <a:endParaRPr lang="en-US">
              <a:cs typeface="Arial"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Slide Image Placeholder 1"/>
          <p:cNvSpPr>
            <a:spLocks noGrp="1" noRot="1" noChangeAspect="1"/>
          </p:cNvSpPr>
          <p:nvPr>
            <p:ph type="sldImg"/>
          </p:nvPr>
        </p:nvSpPr>
        <p:spPr bwMode="auto">
          <a:noFill/>
          <a:ln>
            <a:solidFill>
              <a:srgbClr val="000000"/>
            </a:solidFill>
            <a:miter lim="800000"/>
            <a:headEnd/>
            <a:tailEnd/>
          </a:ln>
        </p:spPr>
      </p:sp>
      <p:sp>
        <p:nvSpPr>
          <p:cNvPr id="3072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3072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CC72E807-F756-4201-A303-627613A640A4}" type="slidenum">
              <a:rPr lang="en-US">
                <a:cs typeface="Arial" charset="0"/>
              </a:rPr>
              <a:pPr fontAlgn="base">
                <a:spcBef>
                  <a:spcPct val="0"/>
                </a:spcBef>
                <a:spcAft>
                  <a:spcPct val="0"/>
                </a:spcAft>
              </a:pPr>
              <a:t>12</a:t>
            </a:fld>
            <a:endParaRPr lang="en-US">
              <a:cs typeface="Arial"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Slide Image Placeholder 1"/>
          <p:cNvSpPr>
            <a:spLocks noGrp="1" noRot="1" noChangeAspect="1"/>
          </p:cNvSpPr>
          <p:nvPr>
            <p:ph type="sldImg"/>
          </p:nvPr>
        </p:nvSpPr>
        <p:spPr bwMode="auto">
          <a:noFill/>
          <a:ln>
            <a:solidFill>
              <a:srgbClr val="000000"/>
            </a:solidFill>
            <a:miter lim="800000"/>
            <a:headEnd/>
            <a:tailEnd/>
          </a:ln>
        </p:spPr>
      </p:sp>
      <p:sp>
        <p:nvSpPr>
          <p:cNvPr id="3072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3072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CC72E807-F756-4201-A303-627613A640A4}" type="slidenum">
              <a:rPr lang="en-US">
                <a:cs typeface="Arial" charset="0"/>
              </a:rPr>
              <a:pPr fontAlgn="base">
                <a:spcBef>
                  <a:spcPct val="0"/>
                </a:spcBef>
                <a:spcAft>
                  <a:spcPct val="0"/>
                </a:spcAft>
              </a:pPr>
              <a:t>13</a:t>
            </a:fld>
            <a:endParaRPr lang="en-US">
              <a:cs typeface="Arial"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Slide Image Placeholder 1"/>
          <p:cNvSpPr>
            <a:spLocks noGrp="1" noRot="1" noChangeAspect="1"/>
          </p:cNvSpPr>
          <p:nvPr>
            <p:ph type="sldImg"/>
          </p:nvPr>
        </p:nvSpPr>
        <p:spPr bwMode="auto">
          <a:noFill/>
          <a:ln>
            <a:solidFill>
              <a:srgbClr val="000000"/>
            </a:solidFill>
            <a:miter lim="800000"/>
            <a:headEnd/>
            <a:tailEnd/>
          </a:ln>
        </p:spPr>
      </p:sp>
      <p:sp>
        <p:nvSpPr>
          <p:cNvPr id="32770"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3277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5C0D4026-CF1B-4298-A8EB-1DE6060EA052}" type="slidenum">
              <a:rPr lang="en-US">
                <a:cs typeface="Arial" charset="0"/>
              </a:rPr>
              <a:pPr fontAlgn="base">
                <a:spcBef>
                  <a:spcPct val="0"/>
                </a:spcBef>
                <a:spcAft>
                  <a:spcPct val="0"/>
                </a:spcAft>
              </a:pPr>
              <a:t>14</a:t>
            </a:fld>
            <a:endParaRPr lang="en-US">
              <a:cs typeface="Arial"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Slide Image Placeholder 1"/>
          <p:cNvSpPr>
            <a:spLocks noGrp="1" noRot="1" noChangeAspect="1"/>
          </p:cNvSpPr>
          <p:nvPr>
            <p:ph type="sldImg"/>
          </p:nvPr>
        </p:nvSpPr>
        <p:spPr bwMode="auto">
          <a:noFill/>
          <a:ln>
            <a:solidFill>
              <a:srgbClr val="000000"/>
            </a:solidFill>
            <a:miter lim="800000"/>
            <a:headEnd/>
            <a:tailEnd/>
          </a:ln>
        </p:spPr>
      </p:sp>
      <p:sp>
        <p:nvSpPr>
          <p:cNvPr id="3481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3481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9D927569-DC89-463E-9D22-08DF478CAA36}" type="slidenum">
              <a:rPr lang="en-US">
                <a:cs typeface="Arial" charset="0"/>
              </a:rPr>
              <a:pPr fontAlgn="base">
                <a:spcBef>
                  <a:spcPct val="0"/>
                </a:spcBef>
                <a:spcAft>
                  <a:spcPct val="0"/>
                </a:spcAft>
              </a:pPr>
              <a:t>15</a:t>
            </a:fld>
            <a:endParaRPr lang="en-US">
              <a:cs typeface="Arial"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Slide Image Placeholder 1"/>
          <p:cNvSpPr>
            <a:spLocks noGrp="1" noRot="1" noChangeAspect="1"/>
          </p:cNvSpPr>
          <p:nvPr>
            <p:ph type="sldImg"/>
          </p:nvPr>
        </p:nvSpPr>
        <p:spPr bwMode="auto">
          <a:noFill/>
          <a:ln>
            <a:solidFill>
              <a:srgbClr val="000000"/>
            </a:solidFill>
            <a:miter lim="800000"/>
            <a:headEnd/>
            <a:tailEnd/>
          </a:ln>
        </p:spPr>
      </p:sp>
      <p:sp>
        <p:nvSpPr>
          <p:cNvPr id="3686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3686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F9B041D2-0E2F-49D2-B3E4-706FC4C96086}" type="slidenum">
              <a:rPr lang="en-US">
                <a:cs typeface="Arial" charset="0"/>
              </a:rPr>
              <a:pPr fontAlgn="base">
                <a:spcBef>
                  <a:spcPct val="0"/>
                </a:spcBef>
                <a:spcAft>
                  <a:spcPct val="0"/>
                </a:spcAft>
              </a:pPr>
              <a:t>16</a:t>
            </a:fld>
            <a:endParaRPr lang="en-US">
              <a:cs typeface="Arial"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Slide Image Placeholder 1"/>
          <p:cNvSpPr>
            <a:spLocks noGrp="1" noRot="1" noChangeAspect="1"/>
          </p:cNvSpPr>
          <p:nvPr>
            <p:ph type="sldImg"/>
          </p:nvPr>
        </p:nvSpPr>
        <p:spPr bwMode="auto">
          <a:noFill/>
          <a:ln>
            <a:solidFill>
              <a:srgbClr val="000000"/>
            </a:solidFill>
            <a:miter lim="800000"/>
            <a:headEnd/>
            <a:tailEnd/>
          </a:ln>
        </p:spPr>
      </p:sp>
      <p:sp>
        <p:nvSpPr>
          <p:cNvPr id="3686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3686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F9B041D2-0E2F-49D2-B3E4-706FC4C96086}" type="slidenum">
              <a:rPr lang="en-US">
                <a:cs typeface="Arial" charset="0"/>
              </a:rPr>
              <a:pPr fontAlgn="base">
                <a:spcBef>
                  <a:spcPct val="0"/>
                </a:spcBef>
                <a:spcAft>
                  <a:spcPct val="0"/>
                </a:spcAft>
              </a:pPr>
              <a:t>17</a:t>
            </a:fld>
            <a:endParaRPr lang="en-US">
              <a:cs typeface="Arial"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Slide Image Placeholder 1"/>
          <p:cNvSpPr>
            <a:spLocks noGrp="1" noRot="1" noChangeAspect="1"/>
          </p:cNvSpPr>
          <p:nvPr>
            <p:ph type="sldImg"/>
          </p:nvPr>
        </p:nvSpPr>
        <p:spPr bwMode="auto">
          <a:noFill/>
          <a:ln>
            <a:solidFill>
              <a:srgbClr val="000000"/>
            </a:solidFill>
            <a:miter lim="800000"/>
            <a:headEnd/>
            <a:tailEnd/>
          </a:ln>
        </p:spPr>
      </p:sp>
      <p:sp>
        <p:nvSpPr>
          <p:cNvPr id="3891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3891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045123FC-D165-4246-92E3-ADDAB9567CB1}" type="slidenum">
              <a:rPr lang="en-US">
                <a:cs typeface="Arial" charset="0"/>
              </a:rPr>
              <a:pPr fontAlgn="base">
                <a:spcBef>
                  <a:spcPct val="0"/>
                </a:spcBef>
                <a:spcAft>
                  <a:spcPct val="0"/>
                </a:spcAft>
              </a:pPr>
              <a:t>18</a:t>
            </a:fld>
            <a:endParaRPr lang="en-US">
              <a:cs typeface="Arial"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Image Placeholder 1"/>
          <p:cNvSpPr>
            <a:spLocks noGrp="1" noRot="1" noChangeAspect="1"/>
          </p:cNvSpPr>
          <p:nvPr>
            <p:ph type="sldImg"/>
          </p:nvPr>
        </p:nvSpPr>
        <p:spPr bwMode="auto">
          <a:noFill/>
          <a:ln>
            <a:solidFill>
              <a:srgbClr val="000000"/>
            </a:solidFill>
            <a:miter lim="800000"/>
            <a:headEnd/>
            <a:tailEnd/>
          </a:ln>
        </p:spPr>
      </p:sp>
      <p:sp>
        <p:nvSpPr>
          <p:cNvPr id="4096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4096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473C9137-F1A0-41C7-8BF4-C8EFD21DAD0F}" type="slidenum">
              <a:rPr lang="en-US">
                <a:cs typeface="Arial" charset="0"/>
              </a:rPr>
              <a:pPr fontAlgn="base">
                <a:spcBef>
                  <a:spcPct val="0"/>
                </a:spcBef>
                <a:spcAft>
                  <a:spcPct val="0"/>
                </a:spcAft>
              </a:pPr>
              <a:t>19</a:t>
            </a:fld>
            <a:endParaRPr lang="en-US">
              <a:cs typeface="Arial"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Slide Image Placeholder 1"/>
          <p:cNvSpPr>
            <a:spLocks noGrp="1" noRot="1" noChangeAspect="1"/>
          </p:cNvSpPr>
          <p:nvPr>
            <p:ph type="sldImg"/>
          </p:nvPr>
        </p:nvSpPr>
        <p:spPr bwMode="auto">
          <a:noFill/>
          <a:ln>
            <a:solidFill>
              <a:srgbClr val="000000"/>
            </a:solidFill>
            <a:miter lim="800000"/>
            <a:headEnd/>
            <a:tailEnd/>
          </a:ln>
        </p:spPr>
      </p:sp>
      <p:sp>
        <p:nvSpPr>
          <p:cNvPr id="43010"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4301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41879522-29B6-45B1-AC91-0489FA3CF7D9}" type="slidenum">
              <a:rPr lang="en-US">
                <a:cs typeface="Arial" charset="0"/>
              </a:rPr>
              <a:pPr fontAlgn="base">
                <a:spcBef>
                  <a:spcPct val="0"/>
                </a:spcBef>
                <a:spcAft>
                  <a:spcPct val="0"/>
                </a:spcAft>
              </a:pPr>
              <a:t>20</a:t>
            </a:fld>
            <a:endParaRPr lang="en-US">
              <a:cs typeface="Arial"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p:cNvSpPr>
          <p:nvPr>
            <p:ph type="sldImg"/>
          </p:nvPr>
        </p:nvSpPr>
        <p:spPr bwMode="auto">
          <a:noFill/>
          <a:ln>
            <a:solidFill>
              <a:srgbClr val="000000"/>
            </a:solidFill>
            <a:miter lim="800000"/>
            <a:headEnd/>
            <a:tailEnd/>
          </a:ln>
        </p:spPr>
      </p:sp>
      <p:sp>
        <p:nvSpPr>
          <p:cNvPr id="1638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1638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59A4131-AEF6-4D96-8FE9-BE6C491123B1}" type="slidenum">
              <a:rPr lang="en-US">
                <a:cs typeface="Arial" charset="0"/>
              </a:rPr>
              <a:pPr fontAlgn="base">
                <a:spcBef>
                  <a:spcPct val="0"/>
                </a:spcBef>
                <a:spcAft>
                  <a:spcPct val="0"/>
                </a:spcAft>
              </a:pPr>
              <a:t>3</a:t>
            </a:fld>
            <a:endParaRPr lang="en-US">
              <a:cs typeface="Arial"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Slide Image Placeholder 1"/>
          <p:cNvSpPr>
            <a:spLocks noGrp="1" noRot="1" noChangeAspect="1"/>
          </p:cNvSpPr>
          <p:nvPr>
            <p:ph type="sldImg"/>
          </p:nvPr>
        </p:nvSpPr>
        <p:spPr bwMode="auto">
          <a:noFill/>
          <a:ln>
            <a:solidFill>
              <a:srgbClr val="000000"/>
            </a:solidFill>
            <a:miter lim="800000"/>
            <a:headEnd/>
            <a:tailEnd/>
          </a:ln>
        </p:spPr>
      </p:sp>
      <p:sp>
        <p:nvSpPr>
          <p:cNvPr id="4505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4505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3D893BDC-0E05-413D-A9B5-AE7512D9D1A7}" type="slidenum">
              <a:rPr lang="en-US">
                <a:cs typeface="Arial" charset="0"/>
              </a:rPr>
              <a:pPr fontAlgn="base">
                <a:spcBef>
                  <a:spcPct val="0"/>
                </a:spcBef>
                <a:spcAft>
                  <a:spcPct val="0"/>
                </a:spcAft>
              </a:pPr>
              <a:t>21</a:t>
            </a:fld>
            <a:endParaRPr lang="en-US">
              <a:cs typeface="Arial"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Slide Image Placeholder 1"/>
          <p:cNvSpPr>
            <a:spLocks noGrp="1" noRot="1" noChangeAspect="1"/>
          </p:cNvSpPr>
          <p:nvPr>
            <p:ph type="sldImg"/>
          </p:nvPr>
        </p:nvSpPr>
        <p:spPr bwMode="auto">
          <a:noFill/>
          <a:ln>
            <a:solidFill>
              <a:srgbClr val="000000"/>
            </a:solidFill>
            <a:miter lim="800000"/>
            <a:headEnd/>
            <a:tailEnd/>
          </a:ln>
        </p:spPr>
      </p:sp>
      <p:sp>
        <p:nvSpPr>
          <p:cNvPr id="4710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4710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C038540-C0C1-4FEF-8287-F7F830E3B4B5}" type="slidenum">
              <a:rPr lang="en-US">
                <a:cs typeface="Arial" charset="0"/>
              </a:rPr>
              <a:pPr fontAlgn="base">
                <a:spcBef>
                  <a:spcPct val="0"/>
                </a:spcBef>
                <a:spcAft>
                  <a:spcPct val="0"/>
                </a:spcAft>
              </a:pPr>
              <a:t>22</a:t>
            </a:fld>
            <a:endParaRPr lang="en-US">
              <a:cs typeface="Arial"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Slide Image Placeholder 1"/>
          <p:cNvSpPr>
            <a:spLocks noGrp="1" noRot="1" noChangeAspect="1"/>
          </p:cNvSpPr>
          <p:nvPr>
            <p:ph type="sldImg"/>
          </p:nvPr>
        </p:nvSpPr>
        <p:spPr bwMode="auto">
          <a:noFill/>
          <a:ln>
            <a:solidFill>
              <a:srgbClr val="000000"/>
            </a:solidFill>
            <a:miter lim="800000"/>
            <a:headEnd/>
            <a:tailEnd/>
          </a:ln>
        </p:spPr>
      </p:sp>
      <p:sp>
        <p:nvSpPr>
          <p:cNvPr id="4915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4915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159ED18-0A72-41B6-99C6-4BC6C7EBC80A}" type="slidenum">
              <a:rPr lang="en-US">
                <a:cs typeface="Arial" charset="0"/>
              </a:rPr>
              <a:pPr fontAlgn="base">
                <a:spcBef>
                  <a:spcPct val="0"/>
                </a:spcBef>
                <a:spcAft>
                  <a:spcPct val="0"/>
                </a:spcAft>
              </a:pPr>
              <a:t>23</a:t>
            </a:fld>
            <a:endParaRPr lang="en-US">
              <a:cs typeface="Arial"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Slide Image Placeholder 1"/>
          <p:cNvSpPr>
            <a:spLocks noGrp="1" noRot="1" noChangeAspect="1"/>
          </p:cNvSpPr>
          <p:nvPr>
            <p:ph type="sldImg"/>
          </p:nvPr>
        </p:nvSpPr>
        <p:spPr bwMode="auto">
          <a:noFill/>
          <a:ln>
            <a:solidFill>
              <a:srgbClr val="000000"/>
            </a:solidFill>
            <a:miter lim="800000"/>
            <a:headEnd/>
            <a:tailEnd/>
          </a:ln>
        </p:spPr>
      </p:sp>
      <p:sp>
        <p:nvSpPr>
          <p:cNvPr id="5120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5120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8F640403-0784-48DD-A450-1AE42A2E8C89}" type="slidenum">
              <a:rPr lang="en-US">
                <a:cs typeface="Arial" charset="0"/>
              </a:rPr>
              <a:pPr fontAlgn="base">
                <a:spcBef>
                  <a:spcPct val="0"/>
                </a:spcBef>
                <a:spcAft>
                  <a:spcPct val="0"/>
                </a:spcAft>
              </a:pPr>
              <a:t>24</a:t>
            </a:fld>
            <a:endParaRPr lang="en-US">
              <a:cs typeface="Arial"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Slide Image Placeholder 1"/>
          <p:cNvSpPr>
            <a:spLocks noGrp="1" noRot="1" noChangeAspect="1"/>
          </p:cNvSpPr>
          <p:nvPr>
            <p:ph type="sldImg"/>
          </p:nvPr>
        </p:nvSpPr>
        <p:spPr bwMode="auto">
          <a:noFill/>
          <a:ln>
            <a:solidFill>
              <a:srgbClr val="000000"/>
            </a:solidFill>
            <a:miter lim="800000"/>
            <a:headEnd/>
            <a:tailEnd/>
          </a:ln>
        </p:spPr>
      </p:sp>
      <p:sp>
        <p:nvSpPr>
          <p:cNvPr id="53250"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5325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D6E3729-C128-47F6-B7BB-AA22797D7E2B}" type="slidenum">
              <a:rPr lang="en-US">
                <a:cs typeface="Arial" charset="0"/>
              </a:rPr>
              <a:pPr fontAlgn="base">
                <a:spcBef>
                  <a:spcPct val="0"/>
                </a:spcBef>
                <a:spcAft>
                  <a:spcPct val="0"/>
                </a:spcAft>
              </a:pPr>
              <a:t>25</a:t>
            </a:fld>
            <a:endParaRPr lang="en-US">
              <a:cs typeface="Arial" charset="0"/>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Slide Image Placeholder 1"/>
          <p:cNvSpPr>
            <a:spLocks noGrp="1" noRot="1" noChangeAspect="1"/>
          </p:cNvSpPr>
          <p:nvPr>
            <p:ph type="sldImg"/>
          </p:nvPr>
        </p:nvSpPr>
        <p:spPr bwMode="auto">
          <a:noFill/>
          <a:ln>
            <a:solidFill>
              <a:srgbClr val="000000"/>
            </a:solidFill>
            <a:miter lim="800000"/>
            <a:headEnd/>
            <a:tailEnd/>
          </a:ln>
        </p:spPr>
      </p:sp>
      <p:sp>
        <p:nvSpPr>
          <p:cNvPr id="53250"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5325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D6E3729-C128-47F6-B7BB-AA22797D7E2B}" type="slidenum">
              <a:rPr lang="en-US">
                <a:cs typeface="Arial" charset="0"/>
              </a:rPr>
              <a:pPr fontAlgn="base">
                <a:spcBef>
                  <a:spcPct val="0"/>
                </a:spcBef>
                <a:spcAft>
                  <a:spcPct val="0"/>
                </a:spcAft>
              </a:pPr>
              <a:t>26</a:t>
            </a:fld>
            <a:endParaRPr lang="en-US">
              <a:cs typeface="Arial" charset="0"/>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Slide Image Placeholder 1"/>
          <p:cNvSpPr>
            <a:spLocks noGrp="1" noRot="1" noChangeAspect="1"/>
          </p:cNvSpPr>
          <p:nvPr>
            <p:ph type="sldImg"/>
          </p:nvPr>
        </p:nvSpPr>
        <p:spPr bwMode="auto">
          <a:noFill/>
          <a:ln>
            <a:solidFill>
              <a:srgbClr val="000000"/>
            </a:solidFill>
            <a:miter lim="800000"/>
            <a:headEnd/>
            <a:tailEnd/>
          </a:ln>
        </p:spPr>
      </p:sp>
      <p:sp>
        <p:nvSpPr>
          <p:cNvPr id="53250"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5325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D6E3729-C128-47F6-B7BB-AA22797D7E2B}" type="slidenum">
              <a:rPr lang="en-US">
                <a:cs typeface="Arial" charset="0"/>
              </a:rPr>
              <a:pPr fontAlgn="base">
                <a:spcBef>
                  <a:spcPct val="0"/>
                </a:spcBef>
                <a:spcAft>
                  <a:spcPct val="0"/>
                </a:spcAft>
              </a:pPr>
              <a:t>27</a:t>
            </a:fld>
            <a:endParaRPr lang="en-US">
              <a:cs typeface="Arial" charset="0"/>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Slide Image Placeholder 1"/>
          <p:cNvSpPr>
            <a:spLocks noGrp="1" noRot="1" noChangeAspect="1"/>
          </p:cNvSpPr>
          <p:nvPr>
            <p:ph type="sldImg"/>
          </p:nvPr>
        </p:nvSpPr>
        <p:spPr bwMode="auto">
          <a:noFill/>
          <a:ln>
            <a:solidFill>
              <a:srgbClr val="000000"/>
            </a:solidFill>
            <a:miter lim="800000"/>
            <a:headEnd/>
            <a:tailEnd/>
          </a:ln>
        </p:spPr>
      </p:sp>
      <p:sp>
        <p:nvSpPr>
          <p:cNvPr id="53250"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5325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D6E3729-C128-47F6-B7BB-AA22797D7E2B}" type="slidenum">
              <a:rPr lang="en-US">
                <a:cs typeface="Arial" charset="0"/>
              </a:rPr>
              <a:pPr fontAlgn="base">
                <a:spcBef>
                  <a:spcPct val="0"/>
                </a:spcBef>
                <a:spcAft>
                  <a:spcPct val="0"/>
                </a:spcAft>
              </a:pPr>
              <a:t>28</a:t>
            </a:fld>
            <a:endParaRPr lang="en-US">
              <a:cs typeface="Arial" charset="0"/>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Slide Image Placeholder 1"/>
          <p:cNvSpPr>
            <a:spLocks noGrp="1" noRot="1" noChangeAspect="1"/>
          </p:cNvSpPr>
          <p:nvPr>
            <p:ph type="sldImg"/>
          </p:nvPr>
        </p:nvSpPr>
        <p:spPr bwMode="auto">
          <a:noFill/>
          <a:ln>
            <a:solidFill>
              <a:srgbClr val="000000"/>
            </a:solidFill>
            <a:miter lim="800000"/>
            <a:headEnd/>
            <a:tailEnd/>
          </a:ln>
        </p:spPr>
      </p:sp>
      <p:sp>
        <p:nvSpPr>
          <p:cNvPr id="5529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5529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FD782D6C-4834-4CEC-BA13-B3102A67F779}" type="slidenum">
              <a:rPr lang="en-US">
                <a:cs typeface="Arial" charset="0"/>
              </a:rPr>
              <a:pPr fontAlgn="base">
                <a:spcBef>
                  <a:spcPct val="0"/>
                </a:spcBef>
                <a:spcAft>
                  <a:spcPct val="0"/>
                </a:spcAft>
              </a:pPr>
              <a:t>29</a:t>
            </a:fld>
            <a:endParaRPr lang="en-US">
              <a:cs typeface="Arial" charset="0"/>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Slide Image Placeholder 1"/>
          <p:cNvSpPr>
            <a:spLocks noGrp="1" noRot="1" noChangeAspect="1"/>
          </p:cNvSpPr>
          <p:nvPr>
            <p:ph type="sldImg"/>
          </p:nvPr>
        </p:nvSpPr>
        <p:spPr bwMode="auto">
          <a:noFill/>
          <a:ln>
            <a:solidFill>
              <a:srgbClr val="000000"/>
            </a:solidFill>
            <a:miter lim="800000"/>
            <a:headEnd/>
            <a:tailEnd/>
          </a:ln>
        </p:spPr>
      </p:sp>
      <p:sp>
        <p:nvSpPr>
          <p:cNvPr id="5734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5734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3E5DA293-AE90-441D-82EB-62FEE005C05D}" type="slidenum">
              <a:rPr lang="en-US">
                <a:cs typeface="Arial" charset="0"/>
              </a:rPr>
              <a:pPr fontAlgn="base">
                <a:spcBef>
                  <a:spcPct val="0"/>
                </a:spcBef>
                <a:spcAft>
                  <a:spcPct val="0"/>
                </a:spcAft>
              </a:pPr>
              <a:t>30</a:t>
            </a:fld>
            <a:endParaRPr lang="en-US">
              <a:cs typeface="Arial"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Image Placeholder 1"/>
          <p:cNvSpPr>
            <a:spLocks noGrp="1" noRot="1" noChangeAspect="1"/>
          </p:cNvSpPr>
          <p:nvPr>
            <p:ph type="sldImg"/>
          </p:nvPr>
        </p:nvSpPr>
        <p:spPr bwMode="auto">
          <a:noFill/>
          <a:ln>
            <a:solidFill>
              <a:srgbClr val="000000"/>
            </a:solidFill>
            <a:miter lim="800000"/>
            <a:headEnd/>
            <a:tailEnd/>
          </a:ln>
        </p:spPr>
      </p:sp>
      <p:sp>
        <p:nvSpPr>
          <p:cNvPr id="1843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1843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26522166-8796-46AF-8F98-53F93E8532AF}" type="slidenum">
              <a:rPr lang="en-US">
                <a:cs typeface="Arial" charset="0"/>
              </a:rPr>
              <a:pPr fontAlgn="base">
                <a:spcBef>
                  <a:spcPct val="0"/>
                </a:spcBef>
                <a:spcAft>
                  <a:spcPct val="0"/>
                </a:spcAft>
              </a:pPr>
              <a:t>4</a:t>
            </a:fld>
            <a:endParaRPr lang="en-US">
              <a:cs typeface="Arial" charset="0"/>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Slide Image Placeholder 1"/>
          <p:cNvSpPr>
            <a:spLocks noGrp="1" noRot="1" noChangeAspect="1"/>
          </p:cNvSpPr>
          <p:nvPr>
            <p:ph type="sldImg"/>
          </p:nvPr>
        </p:nvSpPr>
        <p:spPr bwMode="auto">
          <a:noFill/>
          <a:ln>
            <a:solidFill>
              <a:srgbClr val="000000"/>
            </a:solidFill>
            <a:miter lim="800000"/>
            <a:headEnd/>
            <a:tailEnd/>
          </a:ln>
        </p:spPr>
      </p:sp>
      <p:sp>
        <p:nvSpPr>
          <p:cNvPr id="5939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5939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3DE4026-C24D-44E7-9D4B-98466D6EF825}" type="slidenum">
              <a:rPr lang="en-US">
                <a:cs typeface="Arial" charset="0"/>
              </a:rPr>
              <a:pPr fontAlgn="base">
                <a:spcBef>
                  <a:spcPct val="0"/>
                </a:spcBef>
                <a:spcAft>
                  <a:spcPct val="0"/>
                </a:spcAft>
              </a:pPr>
              <a:t>31</a:t>
            </a:fld>
            <a:endParaRPr lang="en-US">
              <a:cs typeface="Arial" charset="0"/>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Slide Image Placeholder 1"/>
          <p:cNvSpPr>
            <a:spLocks noGrp="1" noRot="1" noChangeAspect="1"/>
          </p:cNvSpPr>
          <p:nvPr>
            <p:ph type="sldImg"/>
          </p:nvPr>
        </p:nvSpPr>
        <p:spPr bwMode="auto">
          <a:noFill/>
          <a:ln>
            <a:solidFill>
              <a:srgbClr val="000000"/>
            </a:solidFill>
            <a:miter lim="800000"/>
            <a:headEnd/>
            <a:tailEnd/>
          </a:ln>
        </p:spPr>
      </p:sp>
      <p:sp>
        <p:nvSpPr>
          <p:cNvPr id="5939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5939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3DE4026-C24D-44E7-9D4B-98466D6EF825}" type="slidenum">
              <a:rPr lang="en-US">
                <a:cs typeface="Arial" charset="0"/>
              </a:rPr>
              <a:pPr fontAlgn="base">
                <a:spcBef>
                  <a:spcPct val="0"/>
                </a:spcBef>
                <a:spcAft>
                  <a:spcPct val="0"/>
                </a:spcAft>
              </a:pPr>
              <a:t>32</a:t>
            </a:fld>
            <a:endParaRPr lang="en-US">
              <a:cs typeface="Arial" charset="0"/>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Slide Image Placeholder 1"/>
          <p:cNvSpPr>
            <a:spLocks noGrp="1" noRot="1" noChangeAspect="1"/>
          </p:cNvSpPr>
          <p:nvPr>
            <p:ph type="sldImg"/>
          </p:nvPr>
        </p:nvSpPr>
        <p:spPr bwMode="auto">
          <a:noFill/>
          <a:ln>
            <a:solidFill>
              <a:srgbClr val="000000"/>
            </a:solidFill>
            <a:miter lim="800000"/>
            <a:headEnd/>
            <a:tailEnd/>
          </a:ln>
        </p:spPr>
      </p:sp>
      <p:sp>
        <p:nvSpPr>
          <p:cNvPr id="6144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6144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FEA5DC60-35FB-4D32-9974-9E5C16E4C225}" type="slidenum">
              <a:rPr lang="en-US">
                <a:cs typeface="Arial" charset="0"/>
              </a:rPr>
              <a:pPr fontAlgn="base">
                <a:spcBef>
                  <a:spcPct val="0"/>
                </a:spcBef>
                <a:spcAft>
                  <a:spcPct val="0"/>
                </a:spcAft>
              </a:pPr>
              <a:t>33</a:t>
            </a:fld>
            <a:endParaRPr lang="en-US">
              <a:cs typeface="Arial" charset="0"/>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Slide Image Placeholder 1"/>
          <p:cNvSpPr>
            <a:spLocks noGrp="1" noRot="1" noChangeAspect="1"/>
          </p:cNvSpPr>
          <p:nvPr>
            <p:ph type="sldImg"/>
          </p:nvPr>
        </p:nvSpPr>
        <p:spPr bwMode="auto">
          <a:noFill/>
          <a:ln>
            <a:solidFill>
              <a:srgbClr val="000000"/>
            </a:solidFill>
            <a:miter lim="800000"/>
            <a:headEnd/>
            <a:tailEnd/>
          </a:ln>
        </p:spPr>
      </p:sp>
      <p:sp>
        <p:nvSpPr>
          <p:cNvPr id="63490"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6349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0056278-ADCB-41CA-AADC-E10712356F22}" type="slidenum">
              <a:rPr lang="en-US">
                <a:cs typeface="Arial" charset="0"/>
              </a:rPr>
              <a:pPr fontAlgn="base">
                <a:spcBef>
                  <a:spcPct val="0"/>
                </a:spcBef>
                <a:spcAft>
                  <a:spcPct val="0"/>
                </a:spcAft>
              </a:pPr>
              <a:t>34</a:t>
            </a:fld>
            <a:endParaRPr lang="en-US">
              <a:cs typeface="Arial" charset="0"/>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Slide Image Placeholder 1"/>
          <p:cNvSpPr>
            <a:spLocks noGrp="1" noRot="1" noChangeAspect="1"/>
          </p:cNvSpPr>
          <p:nvPr>
            <p:ph type="sldImg"/>
          </p:nvPr>
        </p:nvSpPr>
        <p:spPr bwMode="auto">
          <a:noFill/>
          <a:ln>
            <a:solidFill>
              <a:srgbClr val="000000"/>
            </a:solidFill>
            <a:miter lim="800000"/>
            <a:headEnd/>
            <a:tailEnd/>
          </a:ln>
        </p:spPr>
      </p:sp>
      <p:sp>
        <p:nvSpPr>
          <p:cNvPr id="63490"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6349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0056278-ADCB-41CA-AADC-E10712356F22}" type="slidenum">
              <a:rPr lang="en-US">
                <a:cs typeface="Arial" charset="0"/>
              </a:rPr>
              <a:pPr fontAlgn="base">
                <a:spcBef>
                  <a:spcPct val="0"/>
                </a:spcBef>
                <a:spcAft>
                  <a:spcPct val="0"/>
                </a:spcAft>
              </a:pPr>
              <a:t>35</a:t>
            </a:fld>
            <a:endParaRPr lang="en-US">
              <a:cs typeface="Arial"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Slide Image Placeholder 1"/>
          <p:cNvSpPr>
            <a:spLocks noGrp="1" noRot="1" noChangeAspect="1"/>
          </p:cNvSpPr>
          <p:nvPr>
            <p:ph type="sldImg"/>
          </p:nvPr>
        </p:nvSpPr>
        <p:spPr bwMode="auto">
          <a:noFill/>
          <a:ln>
            <a:solidFill>
              <a:srgbClr val="000000"/>
            </a:solidFill>
            <a:miter lim="800000"/>
            <a:headEnd/>
            <a:tailEnd/>
          </a:ln>
        </p:spPr>
      </p:sp>
      <p:sp>
        <p:nvSpPr>
          <p:cNvPr id="2048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2048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37A69EC6-6B0D-4A57-B443-21C67C1B0262}" type="slidenum">
              <a:rPr lang="en-US">
                <a:cs typeface="Arial" charset="0"/>
              </a:rPr>
              <a:pPr fontAlgn="base">
                <a:spcBef>
                  <a:spcPct val="0"/>
                </a:spcBef>
                <a:spcAft>
                  <a:spcPct val="0"/>
                </a:spcAft>
              </a:pPr>
              <a:t>5</a:t>
            </a:fld>
            <a:endParaRPr lang="en-US">
              <a:cs typeface="Arial"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Slide Image Placeholder 1"/>
          <p:cNvSpPr>
            <a:spLocks noGrp="1" noRot="1" noChangeAspect="1"/>
          </p:cNvSpPr>
          <p:nvPr>
            <p:ph type="sldImg"/>
          </p:nvPr>
        </p:nvSpPr>
        <p:spPr bwMode="auto">
          <a:noFill/>
          <a:ln>
            <a:solidFill>
              <a:srgbClr val="000000"/>
            </a:solidFill>
            <a:miter lim="800000"/>
            <a:headEnd/>
            <a:tailEnd/>
          </a:ln>
        </p:spPr>
      </p:sp>
      <p:sp>
        <p:nvSpPr>
          <p:cNvPr id="22530"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2253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ABE8925D-A20A-4BE0-8BE1-2C5730F1758F}" type="slidenum">
              <a:rPr lang="en-US">
                <a:cs typeface="Arial" charset="0"/>
              </a:rPr>
              <a:pPr fontAlgn="base">
                <a:spcBef>
                  <a:spcPct val="0"/>
                </a:spcBef>
                <a:spcAft>
                  <a:spcPct val="0"/>
                </a:spcAft>
              </a:pPr>
              <a:t>6</a:t>
            </a:fld>
            <a:endParaRPr lang="en-US">
              <a:cs typeface="Arial"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Slide Image Placeholder 1"/>
          <p:cNvSpPr>
            <a:spLocks noGrp="1" noRot="1" noChangeAspect="1"/>
          </p:cNvSpPr>
          <p:nvPr>
            <p:ph type="sldImg"/>
          </p:nvPr>
        </p:nvSpPr>
        <p:spPr bwMode="auto">
          <a:noFill/>
          <a:ln>
            <a:solidFill>
              <a:srgbClr val="000000"/>
            </a:solidFill>
            <a:miter lim="800000"/>
            <a:headEnd/>
            <a:tailEnd/>
          </a:ln>
        </p:spPr>
      </p:sp>
      <p:sp>
        <p:nvSpPr>
          <p:cNvPr id="2457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2457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FCAC152B-6B38-425C-9A75-B6B1B9E3E386}" type="slidenum">
              <a:rPr lang="en-US">
                <a:cs typeface="Arial" charset="0"/>
              </a:rPr>
              <a:pPr fontAlgn="base">
                <a:spcBef>
                  <a:spcPct val="0"/>
                </a:spcBef>
                <a:spcAft>
                  <a:spcPct val="0"/>
                </a:spcAft>
              </a:pPr>
              <a:t>7</a:t>
            </a:fld>
            <a:endParaRPr lang="en-US">
              <a:cs typeface="Arial"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Slide Image Placeholder 1"/>
          <p:cNvSpPr>
            <a:spLocks noGrp="1" noRot="1" noChangeAspect="1"/>
          </p:cNvSpPr>
          <p:nvPr>
            <p:ph type="sldImg"/>
          </p:nvPr>
        </p:nvSpPr>
        <p:spPr bwMode="auto">
          <a:noFill/>
          <a:ln>
            <a:solidFill>
              <a:srgbClr val="000000"/>
            </a:solidFill>
            <a:miter lim="800000"/>
            <a:headEnd/>
            <a:tailEnd/>
          </a:ln>
        </p:spPr>
      </p:sp>
      <p:sp>
        <p:nvSpPr>
          <p:cNvPr id="2662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2662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2F192A85-2C93-486F-81AD-479F4F7E4F18}" type="slidenum">
              <a:rPr lang="en-US">
                <a:cs typeface="Arial" charset="0"/>
              </a:rPr>
              <a:pPr fontAlgn="base">
                <a:spcBef>
                  <a:spcPct val="0"/>
                </a:spcBef>
                <a:spcAft>
                  <a:spcPct val="0"/>
                </a:spcAft>
              </a:pPr>
              <a:t>8</a:t>
            </a:fld>
            <a:endParaRPr lang="en-US">
              <a:cs typeface="Arial"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Slide Image Placeholder 1"/>
          <p:cNvSpPr>
            <a:spLocks noGrp="1" noRot="1" noChangeAspect="1"/>
          </p:cNvSpPr>
          <p:nvPr>
            <p:ph type="sldImg"/>
          </p:nvPr>
        </p:nvSpPr>
        <p:spPr bwMode="auto">
          <a:noFill/>
          <a:ln>
            <a:solidFill>
              <a:srgbClr val="000000"/>
            </a:solidFill>
            <a:miter lim="800000"/>
            <a:headEnd/>
            <a:tailEnd/>
          </a:ln>
        </p:spPr>
      </p:sp>
      <p:sp>
        <p:nvSpPr>
          <p:cNvPr id="2867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2867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BA54246-C0A6-4295-A582-BF152381B1E0}" type="slidenum">
              <a:rPr lang="en-US">
                <a:cs typeface="Arial" charset="0"/>
              </a:rPr>
              <a:pPr fontAlgn="base">
                <a:spcBef>
                  <a:spcPct val="0"/>
                </a:spcBef>
                <a:spcAft>
                  <a:spcPct val="0"/>
                </a:spcAft>
              </a:pPr>
              <a:t>9</a:t>
            </a:fld>
            <a:endParaRPr lang="en-US">
              <a:cs typeface="Arial"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Slide Image Placeholder 1"/>
          <p:cNvSpPr>
            <a:spLocks noGrp="1" noRot="1" noChangeAspect="1"/>
          </p:cNvSpPr>
          <p:nvPr>
            <p:ph type="sldImg"/>
          </p:nvPr>
        </p:nvSpPr>
        <p:spPr bwMode="auto">
          <a:noFill/>
          <a:ln>
            <a:solidFill>
              <a:srgbClr val="000000"/>
            </a:solidFill>
            <a:miter lim="800000"/>
            <a:headEnd/>
            <a:tailEnd/>
          </a:ln>
        </p:spPr>
      </p:sp>
      <p:sp>
        <p:nvSpPr>
          <p:cNvPr id="2867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2867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BA54246-C0A6-4295-A582-BF152381B1E0}" type="slidenum">
              <a:rPr lang="en-US">
                <a:cs typeface="Arial" charset="0"/>
              </a:rPr>
              <a:pPr fontAlgn="base">
                <a:spcBef>
                  <a:spcPct val="0"/>
                </a:spcBef>
                <a:spcAft>
                  <a:spcPct val="0"/>
                </a:spcAft>
              </a:pPr>
              <a:t>10</a:t>
            </a:fld>
            <a:endParaRPr lang="en-US">
              <a:cs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80F131C5-2F99-49A5-B941-D55141648B58}" type="datetimeFigureOut">
              <a:rPr lang="en-US"/>
              <a:pPr>
                <a:defRPr/>
              </a:pPr>
              <a:t>8/6/2013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CDC81EF-8530-478B-9E9A-67338CE98827}"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BA60E5F2-0CDC-46D7-A0E7-274089935056}" type="datetimeFigureOut">
              <a:rPr lang="en-US"/>
              <a:pPr>
                <a:defRPr/>
              </a:pPr>
              <a:t>8/6/2013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514DF41-9D54-4D30-9C49-D31BAB0D1990}"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A47CCC53-2CD7-4D6E-BADE-BEC38899B5DB}" type="datetimeFigureOut">
              <a:rPr lang="en-US"/>
              <a:pPr>
                <a:defRPr/>
              </a:pPr>
              <a:t>8/6/2013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ED955AF-A340-4C32-B389-7F2BF40B472E}"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079FD9D4-2E42-48CC-8ABF-70569278A81D}" type="datetimeFigureOut">
              <a:rPr lang="en-US"/>
              <a:pPr>
                <a:defRPr/>
              </a:pPr>
              <a:t>8/6/2013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3C60B4D-E6FE-4EA0-92DE-A64794CEC490}"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6196151E-8758-41F2-8137-25A779375028}" type="datetimeFigureOut">
              <a:rPr lang="en-US"/>
              <a:pPr>
                <a:defRPr/>
              </a:pPr>
              <a:t>8/6/2013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A9CF15C-F114-4FDE-9E2F-52E4F9372655}"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1A2FAAC8-E0A0-484E-B836-5D2D52E6D83C}" type="datetimeFigureOut">
              <a:rPr lang="en-US"/>
              <a:pPr>
                <a:defRPr/>
              </a:pPr>
              <a:t>8/6/2013</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0927201A-1CEB-4181-B8F5-28E69D2FA79A}"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84545AF3-63C6-4513-A606-0731755240FF}" type="datetimeFigureOut">
              <a:rPr lang="en-US"/>
              <a:pPr>
                <a:defRPr/>
              </a:pPr>
              <a:t>8/6/2013</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73091C6C-BB5C-472C-9082-67735B6F947D}"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CCDE8772-D88E-4846-BB29-A4D1D6BC1D51}" type="datetimeFigureOut">
              <a:rPr lang="en-US"/>
              <a:pPr>
                <a:defRPr/>
              </a:pPr>
              <a:t>8/6/2013</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3EF43352-D875-47AB-933D-4C44C053ACA8}"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E1C2B9F6-E9E3-4572-B8FC-78BF3704CC4A}" type="datetimeFigureOut">
              <a:rPr lang="en-US"/>
              <a:pPr>
                <a:defRPr/>
              </a:pPr>
              <a:t>8/6/2013</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D2B40D08-66CA-4579-8F67-BF2BF4C1929F}"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D1892BF2-F526-4094-843C-33DDA16FF855}" type="datetimeFigureOut">
              <a:rPr lang="en-US"/>
              <a:pPr>
                <a:defRPr/>
              </a:pPr>
              <a:t>8/6/2013</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633C5DDF-6731-4B19-B060-B0F363FFAA23}"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4C578493-597E-47C2-8076-34476B86A3D8}" type="datetimeFigureOut">
              <a:rPr lang="en-US"/>
              <a:pPr>
                <a:defRPr/>
              </a:pPr>
              <a:t>8/6/2013</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084ED67F-D9CF-4947-87BE-E39E21BBAB70}"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cs typeface="+mn-cs"/>
              </a:defRPr>
            </a:lvl1pPr>
          </a:lstStyle>
          <a:p>
            <a:pPr>
              <a:defRPr/>
            </a:pPr>
            <a:fld id="{A3BA6838-04E6-4065-B261-E0A77C608396}" type="datetimeFigureOut">
              <a:rPr lang="en-US"/>
              <a:pPr>
                <a:defRPr/>
              </a:pPr>
              <a:t>8/6/2013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cs typeface="+mn-cs"/>
              </a:defRPr>
            </a:lvl1pPr>
          </a:lstStyle>
          <a:p>
            <a:pPr>
              <a:defRPr/>
            </a:pPr>
            <a:fld id="{F1F7B786-7159-42D3-B8C9-6ADA929B0384}"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w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4.xml"/><Relationship Id="rId1" Type="http://schemas.openxmlformats.org/officeDocument/2006/relationships/slideLayout" Target="../slideLayouts/slideLayout1.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5.xml"/><Relationship Id="rId1" Type="http://schemas.openxmlformats.org/officeDocument/2006/relationships/slideLayout" Target="../slideLayouts/slideLayout1.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10000">
              <a:schemeClr val="accent6">
                <a:lumMod val="20000"/>
                <a:lumOff val="80000"/>
              </a:schemeClr>
            </a:gs>
            <a:gs pos="50000">
              <a:schemeClr val="accent1">
                <a:tint val="44500"/>
                <a:satMod val="160000"/>
              </a:schemeClr>
            </a:gs>
            <a:gs pos="100000">
              <a:schemeClr val="accent1">
                <a:tint val="23500"/>
                <a:satMod val="160000"/>
              </a:schemeClr>
            </a:gs>
          </a:gsLst>
          <a:lin ang="2700000" scaled="1"/>
          <a:tileRect/>
        </a:gradFill>
        <a:effectLst/>
      </p:bgPr>
    </p:bg>
    <p:spTree>
      <p:nvGrpSpPr>
        <p:cNvPr id="1" name=""/>
        <p:cNvGrpSpPr/>
        <p:nvPr/>
      </p:nvGrpSpPr>
      <p:grpSpPr>
        <a:xfrm>
          <a:off x="0" y="0"/>
          <a:ext cx="0" cy="0"/>
          <a:chOff x="0" y="0"/>
          <a:chExt cx="0" cy="0"/>
        </a:xfrm>
      </p:grpSpPr>
      <p:sp>
        <p:nvSpPr>
          <p:cNvPr id="9" name="Title 8"/>
          <p:cNvSpPr>
            <a:spLocks noGrp="1"/>
          </p:cNvSpPr>
          <p:nvPr>
            <p:ph type="ctrTitle"/>
          </p:nvPr>
        </p:nvSpPr>
        <p:spPr>
          <a:xfrm>
            <a:off x="2928926" y="571480"/>
            <a:ext cx="5580000" cy="1214446"/>
          </a:xfrm>
        </p:spPr>
        <p:style>
          <a:lnRef idx="0">
            <a:schemeClr val="accent2"/>
          </a:lnRef>
          <a:fillRef idx="3">
            <a:schemeClr val="accent2"/>
          </a:fillRef>
          <a:effectRef idx="3">
            <a:schemeClr val="accent2"/>
          </a:effectRef>
          <a:fontRef idx="minor">
            <a:schemeClr val="lt1"/>
          </a:fontRef>
        </p:style>
        <p:txBody>
          <a:bodyPr rtlCol="0">
            <a:normAutofit/>
            <a:scene3d>
              <a:camera prst="orthographicFront"/>
              <a:lightRig rig="flat" dir="tl">
                <a:rot lat="0" lon="0" rev="6600000"/>
              </a:lightRig>
            </a:scene3d>
            <a:sp3d extrusionH="25400" contourW="8890">
              <a:bevelT w="38100" h="31750"/>
              <a:contourClr>
                <a:schemeClr val="accent2">
                  <a:shade val="75000"/>
                </a:schemeClr>
              </a:contourClr>
            </a:sp3d>
          </a:bodyPr>
          <a:lstStyle/>
          <a:p>
            <a:pPr fontAlgn="auto">
              <a:spcAft>
                <a:spcPts val="0"/>
              </a:spcAft>
              <a:defRPr/>
            </a:pPr>
            <a:r>
              <a:rPr lang="sr-Cyrl-CS" sz="2000" b="1" dirty="0" smtClean="0">
                <a:ln w="11430"/>
                <a:solidFill>
                  <a:schemeClr val="bg1"/>
                </a:solidFill>
              </a:rPr>
              <a:t>ЗАЈЕДНИЦА СУДИЈА И КОНТРОЛОРА</a:t>
            </a:r>
            <a:br>
              <a:rPr lang="sr-Cyrl-CS" sz="2000" b="1" dirty="0" smtClean="0">
                <a:ln w="11430"/>
                <a:solidFill>
                  <a:schemeClr val="bg1"/>
                </a:solidFill>
              </a:rPr>
            </a:br>
            <a:r>
              <a:rPr lang="sr-Cyrl-CS" sz="2000" b="1" dirty="0" smtClean="0">
                <a:ln w="11430"/>
                <a:solidFill>
                  <a:schemeClr val="bg1"/>
                </a:solidFill>
              </a:rPr>
              <a:t>РУКОМЕТНОГ САВЕЗА СРБИЈЕ</a:t>
            </a:r>
            <a:endParaRPr lang="en-US" sz="2000" b="1" dirty="0">
              <a:ln w="11430"/>
              <a:solidFill>
                <a:schemeClr val="bg1"/>
              </a:solidFill>
            </a:endParaRPr>
          </a:p>
        </p:txBody>
      </p:sp>
      <p:sp>
        <p:nvSpPr>
          <p:cNvPr id="14339" name="Subtitle 9"/>
          <p:cNvSpPr>
            <a:spLocks noGrp="1"/>
          </p:cNvSpPr>
          <p:nvPr>
            <p:ph type="subTitle" idx="1"/>
          </p:nvPr>
        </p:nvSpPr>
        <p:spPr>
          <a:xfrm>
            <a:off x="611560" y="5445224"/>
            <a:ext cx="5256584" cy="1224136"/>
          </a:xfrm>
        </p:spPr>
        <p:txBody>
          <a:bodyPr/>
          <a:lstStyle/>
          <a:p>
            <a:r>
              <a:rPr lang="x-none" sz="2000" b="1" dirty="0" smtClean="0">
                <a:solidFill>
                  <a:srgbClr val="C00000"/>
                </a:solidFill>
                <a:effectLst>
                  <a:outerShdw blurRad="38100" dist="38100" dir="2700000" algn="tl">
                    <a:srgbClr val="000000">
                      <a:alpha val="43137"/>
                    </a:srgbClr>
                  </a:outerShdw>
                </a:effectLst>
              </a:rPr>
              <a:t>ЈЕСЕЊИ </a:t>
            </a:r>
            <a:r>
              <a:rPr lang="sr-Cyrl-CS" sz="2000" b="1" dirty="0" smtClean="0">
                <a:solidFill>
                  <a:srgbClr val="C00000"/>
                </a:solidFill>
                <a:effectLst>
                  <a:outerShdw blurRad="38100" dist="38100" dir="2700000" algn="tl">
                    <a:srgbClr val="000000">
                      <a:alpha val="43137"/>
                    </a:srgbClr>
                  </a:outerShdw>
                </a:effectLst>
              </a:rPr>
              <a:t>СЕМИНАР СУДИЈА И КОНТРОЛОРА</a:t>
            </a:r>
          </a:p>
          <a:p>
            <a:r>
              <a:rPr lang="sr-Cyrl-CS" sz="2000" b="1" dirty="0" smtClean="0">
                <a:solidFill>
                  <a:srgbClr val="0000FF"/>
                </a:solidFill>
                <a:effectLst>
                  <a:outerShdw blurRad="38100" dist="38100" dir="2700000" algn="tl">
                    <a:srgbClr val="000000">
                      <a:alpha val="43137"/>
                    </a:srgbClr>
                  </a:outerShdw>
                </a:effectLst>
              </a:rPr>
              <a:t>РУКОМЕТНЕ СУПЕР ЛИГЕ СРБИЈЕ</a:t>
            </a:r>
          </a:p>
          <a:p>
            <a:r>
              <a:rPr lang="sr-Cyrl-CS" sz="2000" b="1" dirty="0" smtClean="0">
                <a:solidFill>
                  <a:srgbClr val="C00000"/>
                </a:solidFill>
              </a:rPr>
              <a:t>такмичарска сезона 201</a:t>
            </a:r>
            <a:r>
              <a:rPr lang="x-none" sz="2000" b="1" dirty="0" smtClean="0">
                <a:solidFill>
                  <a:srgbClr val="C00000"/>
                </a:solidFill>
              </a:rPr>
              <a:t>3</a:t>
            </a:r>
            <a:r>
              <a:rPr lang="sr-Cyrl-CS" sz="2000" b="1" dirty="0" smtClean="0">
                <a:solidFill>
                  <a:srgbClr val="C00000"/>
                </a:solidFill>
              </a:rPr>
              <a:t>/201</a:t>
            </a:r>
            <a:r>
              <a:rPr lang="x-none" sz="2000" b="1" dirty="0" smtClean="0">
                <a:solidFill>
                  <a:srgbClr val="C00000"/>
                </a:solidFill>
              </a:rPr>
              <a:t>4</a:t>
            </a:r>
            <a:endParaRPr lang="en-US" sz="2000" b="1" dirty="0" smtClean="0">
              <a:solidFill>
                <a:srgbClr val="C00000"/>
              </a:solidFill>
            </a:endParaRPr>
          </a:p>
        </p:txBody>
      </p:sp>
      <p:pic>
        <p:nvPicPr>
          <p:cNvPr id="14340" name="Picture 2" descr="rss%20(color)"/>
          <p:cNvPicPr>
            <a:picLocks noChangeAspect="1" noChangeArrowheads="1"/>
          </p:cNvPicPr>
          <p:nvPr/>
        </p:nvPicPr>
        <p:blipFill>
          <a:blip r:embed="rId2" cstate="print"/>
          <a:srcRect/>
          <a:stretch>
            <a:fillRect/>
          </a:stretch>
        </p:blipFill>
        <p:spPr bwMode="auto">
          <a:xfrm>
            <a:off x="857250" y="571500"/>
            <a:ext cx="1357313" cy="1357313"/>
          </a:xfrm>
          <a:prstGeom prst="rect">
            <a:avLst/>
          </a:prstGeom>
          <a:noFill/>
          <a:ln w="9525">
            <a:noFill/>
            <a:miter lim="800000"/>
            <a:headEnd/>
            <a:tailEnd/>
          </a:ln>
        </p:spPr>
      </p:pic>
      <p:sp>
        <p:nvSpPr>
          <p:cNvPr id="14" name="Subtitle 9"/>
          <p:cNvSpPr txBox="1">
            <a:spLocks/>
          </p:cNvSpPr>
          <p:nvPr/>
        </p:nvSpPr>
        <p:spPr>
          <a:xfrm>
            <a:off x="2928926" y="2143116"/>
            <a:ext cx="5580000" cy="1643074"/>
          </a:xfrm>
          <a:prstGeom prst="rect">
            <a:avLst/>
          </a:prstGeom>
        </p:spPr>
        <p:style>
          <a:lnRef idx="0">
            <a:schemeClr val="accent1"/>
          </a:lnRef>
          <a:fillRef idx="3">
            <a:schemeClr val="accent1"/>
          </a:fillRef>
          <a:effectRef idx="3">
            <a:schemeClr val="accent1"/>
          </a:effectRef>
          <a:fontRef idx="minor">
            <a:schemeClr val="lt1"/>
          </a:fontRef>
        </p:style>
        <p:txBody>
          <a:bodyPr anchor="ctr">
            <a:scene3d>
              <a:camera prst="orthographicFront"/>
              <a:lightRig rig="flat" dir="tl">
                <a:rot lat="0" lon="0" rev="6600000"/>
              </a:lightRig>
            </a:scene3d>
            <a:sp3d extrusionH="25400" contourW="8890">
              <a:bevelT w="38100" h="31750"/>
              <a:contourClr>
                <a:schemeClr val="accent2">
                  <a:shade val="75000"/>
                </a:schemeClr>
              </a:contourClr>
            </a:sp3d>
          </a:bodyPr>
          <a:lstStyle/>
          <a:p>
            <a:pPr algn="r" fontAlgn="auto">
              <a:spcBef>
                <a:spcPct val="20000"/>
              </a:spcBef>
              <a:spcAft>
                <a:spcPts val="0"/>
              </a:spcAft>
              <a:buFont typeface="Arial" pitchFamily="34" charset="0"/>
              <a:buNone/>
              <a:defRPr/>
            </a:pPr>
            <a:r>
              <a:rPr lang="sr-Cyrl-CS" sz="2800" b="1" dirty="0">
                <a:ln w="11430"/>
                <a:solidFill>
                  <a:schemeClr val="bg1"/>
                </a:solidFill>
              </a:rPr>
              <a:t>УПУТСТВО О ВРШЕЊУ КОНТРОЛА</a:t>
            </a:r>
          </a:p>
          <a:p>
            <a:pPr marL="0" lvl="5" algn="r">
              <a:spcBef>
                <a:spcPct val="20000"/>
              </a:spcBef>
              <a:buFont typeface="Arial" pitchFamily="34" charset="0"/>
              <a:buNone/>
              <a:defRPr/>
            </a:pPr>
            <a:r>
              <a:rPr lang="sr-Cyrl-CS" sz="2400" b="1" dirty="0">
                <a:ln w="11430"/>
                <a:solidFill>
                  <a:schemeClr val="bg1"/>
                </a:solidFill>
              </a:rPr>
              <a:t>Повезивање сегмената</a:t>
            </a:r>
          </a:p>
          <a:p>
            <a:pPr marL="0" lvl="5" algn="r">
              <a:spcBef>
                <a:spcPct val="20000"/>
              </a:spcBef>
              <a:buFont typeface="Arial" pitchFamily="34" charset="0"/>
              <a:buNone/>
              <a:defRPr/>
            </a:pPr>
            <a:r>
              <a:rPr lang="sr-Cyrl-CS" sz="2400" b="1" dirty="0">
                <a:ln w="11430"/>
                <a:solidFill>
                  <a:schemeClr val="bg1"/>
                </a:solidFill>
              </a:rPr>
              <a:t>Писање Извештаја о суђењу</a:t>
            </a:r>
            <a:endParaRPr lang="en-US" sz="2400" b="1" dirty="0">
              <a:ln w="11430"/>
              <a:solidFill>
                <a:schemeClr val="bg1"/>
              </a:solidFill>
            </a:endParaRPr>
          </a:p>
        </p:txBody>
      </p:sp>
      <p:sp>
        <p:nvSpPr>
          <p:cNvPr id="15" name="Subtitle 9"/>
          <p:cNvSpPr txBox="1">
            <a:spLocks/>
          </p:cNvSpPr>
          <p:nvPr/>
        </p:nvSpPr>
        <p:spPr>
          <a:xfrm>
            <a:off x="899592" y="4077072"/>
            <a:ext cx="4093046" cy="1080120"/>
          </a:xfrm>
          <a:prstGeom prst="rect">
            <a:avLst/>
          </a:prstGeom>
        </p:spPr>
        <p:txBody>
          <a:bodyPr>
            <a:normAutofit/>
          </a:bodyPr>
          <a:lstStyle/>
          <a:p>
            <a:pPr>
              <a:spcBef>
                <a:spcPct val="20000"/>
              </a:spcBef>
              <a:buFont typeface="Arial" charset="0"/>
              <a:buNone/>
            </a:pPr>
            <a:r>
              <a:rPr lang="sr-Cyrl-CS" sz="2400" i="1" u="sng" dirty="0">
                <a:solidFill>
                  <a:srgbClr val="002060"/>
                </a:solidFill>
                <a:latin typeface="Calibri" pitchFamily="34" charset="0"/>
              </a:rPr>
              <a:t>Припрем</a:t>
            </a:r>
            <a:r>
              <a:rPr lang="sr-Cyrl-CS" sz="2400" i="1" u="sng" dirty="0">
                <a:solidFill>
                  <a:srgbClr val="002060"/>
                </a:solidFill>
                <a:latin typeface="+mn-lt"/>
              </a:rPr>
              <a:t>и</a:t>
            </a:r>
            <a:r>
              <a:rPr lang="en-US" sz="2400" i="1" u="sng" dirty="0">
                <a:solidFill>
                  <a:srgbClr val="002060"/>
                </a:solidFill>
                <a:latin typeface="+mn-lt"/>
              </a:rPr>
              <a:t>o:</a:t>
            </a:r>
            <a:endParaRPr lang="sr-Cyrl-CS" sz="2400" i="1" u="sng" dirty="0">
              <a:solidFill>
                <a:srgbClr val="002060"/>
              </a:solidFill>
              <a:latin typeface="+mn-lt"/>
            </a:endParaRPr>
          </a:p>
          <a:p>
            <a:pPr algn="ctr">
              <a:spcBef>
                <a:spcPct val="20000"/>
              </a:spcBef>
              <a:buFont typeface="Arial" charset="0"/>
              <a:buNone/>
            </a:pPr>
            <a:r>
              <a:rPr lang="sr-Cyrl-CS" sz="2400" b="1" dirty="0">
                <a:solidFill>
                  <a:srgbClr val="002060"/>
                </a:solidFill>
                <a:effectLst>
                  <a:outerShdw blurRad="38100" dist="38100" dir="2700000" algn="tl">
                    <a:srgbClr val="000000"/>
                  </a:outerShdw>
                </a:effectLst>
                <a:latin typeface="Calibri" pitchFamily="34" charset="0"/>
              </a:rPr>
              <a:t>СЛОБОДАН ВИШЕКРУНА</a:t>
            </a:r>
          </a:p>
        </p:txBody>
      </p:sp>
      <p:pic>
        <p:nvPicPr>
          <p:cNvPr id="8" name="Picture 7" descr="ZSiK RSS grb.gif"/>
          <p:cNvPicPr>
            <a:picLocks noChangeAspect="1"/>
          </p:cNvPicPr>
          <p:nvPr/>
        </p:nvPicPr>
        <p:blipFill>
          <a:blip r:embed="rId3" cstate="print"/>
          <a:stretch>
            <a:fillRect/>
          </a:stretch>
        </p:blipFill>
        <p:spPr>
          <a:xfrm>
            <a:off x="7164288" y="4869160"/>
            <a:ext cx="1316102" cy="1523057"/>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gradFill flip="none" rotWithShape="1">
          <a:gsLst>
            <a:gs pos="10000">
              <a:schemeClr val="accent6">
                <a:lumMod val="20000"/>
                <a:lumOff val="80000"/>
              </a:schemeClr>
            </a:gs>
            <a:gs pos="50000">
              <a:schemeClr val="accent1">
                <a:tint val="44500"/>
                <a:satMod val="160000"/>
              </a:schemeClr>
            </a:gs>
            <a:gs pos="100000">
              <a:schemeClr val="accent1">
                <a:tint val="23500"/>
                <a:satMod val="160000"/>
              </a:schemeClr>
            </a:gs>
          </a:gsLst>
          <a:lin ang="2700000" scaled="1"/>
          <a:tileRect/>
        </a:gradFill>
        <a:effectLst/>
      </p:bgPr>
    </p:bg>
    <p:spTree>
      <p:nvGrpSpPr>
        <p:cNvPr id="1" name=""/>
        <p:cNvGrpSpPr/>
        <p:nvPr/>
      </p:nvGrpSpPr>
      <p:grpSpPr>
        <a:xfrm>
          <a:off x="0" y="0"/>
          <a:ext cx="0" cy="0"/>
          <a:chOff x="0" y="0"/>
          <a:chExt cx="0" cy="0"/>
        </a:xfrm>
      </p:grpSpPr>
      <p:sp>
        <p:nvSpPr>
          <p:cNvPr id="12" name="Oval 11"/>
          <p:cNvSpPr/>
          <p:nvPr/>
        </p:nvSpPr>
        <p:spPr>
          <a:xfrm>
            <a:off x="7343800" y="2420888"/>
            <a:ext cx="1800200" cy="1296144"/>
          </a:xfrm>
          <a:prstGeom prst="ellipse">
            <a:avLst/>
          </a:prstGeom>
          <a:noFill/>
          <a:ln w="762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650" name="Title 6"/>
          <p:cNvSpPr>
            <a:spLocks noGrp="1"/>
          </p:cNvSpPr>
          <p:nvPr>
            <p:ph type="ctrTitle"/>
          </p:nvPr>
        </p:nvSpPr>
        <p:spPr>
          <a:xfrm>
            <a:off x="571500" y="142875"/>
            <a:ext cx="8215313" cy="642938"/>
          </a:xfrm>
        </p:spPr>
        <p:txBody>
          <a:bodyPr/>
          <a:lstStyle/>
          <a:p>
            <a:r>
              <a:rPr lang="sr-Cyrl-CS" sz="3200" b="1" dirty="0" smtClean="0">
                <a:latin typeface="Cambria" pitchFamily="18" charset="0"/>
              </a:rPr>
              <a:t>НОРМАЛНА УТАКМИЦА</a:t>
            </a:r>
            <a:endParaRPr lang="en-US" sz="3200" b="1" dirty="0" smtClean="0">
              <a:latin typeface="Cambria" pitchFamily="18" charset="0"/>
            </a:endParaRPr>
          </a:p>
        </p:txBody>
      </p:sp>
      <p:sp>
        <p:nvSpPr>
          <p:cNvPr id="8" name="Title 6"/>
          <p:cNvSpPr txBox="1">
            <a:spLocks/>
          </p:cNvSpPr>
          <p:nvPr/>
        </p:nvSpPr>
        <p:spPr>
          <a:xfrm>
            <a:off x="500063" y="1052736"/>
            <a:ext cx="8358187" cy="3015208"/>
          </a:xfrm>
          <a:prstGeom prst="rect">
            <a:avLst/>
          </a:prstGeom>
        </p:spPr>
        <p:txBody>
          <a:bodyPr/>
          <a:lstStyle/>
          <a:p>
            <a:pPr fontAlgn="auto">
              <a:spcAft>
                <a:spcPts val="0"/>
              </a:spcAft>
              <a:defRPr/>
            </a:pPr>
            <a:r>
              <a:rPr lang="sr-Cyrl-CS" sz="2200" dirty="0">
                <a:latin typeface="Cambria" pitchFamily="18" charset="0"/>
                <a:ea typeface="+mj-ea"/>
                <a:cs typeface="+mj-cs"/>
              </a:rPr>
              <a:t>Уколико је (нормална) утакмица била неизвесна, а општи утисак о суђењу позитиван може се дати оцена </a:t>
            </a:r>
            <a:r>
              <a:rPr lang="sr-Cyrl-CS" sz="2200" b="1" dirty="0">
                <a:solidFill>
                  <a:srgbClr val="C00000"/>
                </a:solidFill>
                <a:latin typeface="Cambria" pitchFamily="18" charset="0"/>
                <a:ea typeface="+mj-ea"/>
                <a:cs typeface="+mj-cs"/>
              </a:rPr>
              <a:t>+ (добро)</a:t>
            </a:r>
            <a:r>
              <a:rPr lang="sr-Cyrl-CS" sz="2200" b="1" dirty="0">
                <a:latin typeface="Cambria" pitchFamily="18" charset="0"/>
                <a:ea typeface="+mj-ea"/>
                <a:cs typeface="+mj-cs"/>
              </a:rPr>
              <a:t> </a:t>
            </a:r>
            <a:r>
              <a:rPr lang="sr-Cyrl-CS" sz="2200" dirty="0" smtClean="0">
                <a:latin typeface="Cambria" pitchFamily="18" charset="0"/>
                <a:ea typeface="+mj-ea"/>
                <a:cs typeface="+mj-cs"/>
              </a:rPr>
              <a:t>у компонентама:</a:t>
            </a:r>
          </a:p>
          <a:p>
            <a:pPr fontAlgn="auto">
              <a:spcAft>
                <a:spcPts val="0"/>
              </a:spcAft>
              <a:defRPr/>
            </a:pPr>
            <a:endParaRPr lang="sr-Cyrl-CS" sz="2200" dirty="0" smtClean="0">
              <a:latin typeface="Cambria" pitchFamily="18" charset="0"/>
              <a:ea typeface="+mj-ea"/>
              <a:cs typeface="+mj-cs"/>
            </a:endParaRPr>
          </a:p>
          <a:p>
            <a:pPr marL="1341438" lvl="2" indent="-427038" fontAlgn="auto">
              <a:spcAft>
                <a:spcPts val="0"/>
              </a:spcAft>
              <a:buFont typeface="Wingdings" pitchFamily="2" charset="2"/>
              <a:buChar char="ü"/>
              <a:defRPr/>
            </a:pPr>
            <a:r>
              <a:rPr lang="sr-Cyrl-CS" sz="2200" dirty="0" smtClean="0">
                <a:latin typeface="Cambria" pitchFamily="18" charset="0"/>
                <a:ea typeface="+mj-ea"/>
                <a:cs typeface="+mj-cs"/>
              </a:rPr>
              <a:t>неутралност </a:t>
            </a:r>
            <a:r>
              <a:rPr lang="sr-Cyrl-CS" sz="2200" dirty="0">
                <a:latin typeface="Cambria" pitchFamily="18" charset="0"/>
                <a:ea typeface="+mj-ea"/>
                <a:cs typeface="+mj-cs"/>
              </a:rPr>
              <a:t>/ </a:t>
            </a:r>
            <a:r>
              <a:rPr lang="sr-Cyrl-CS" sz="2200" dirty="0" smtClean="0">
                <a:latin typeface="Cambria" pitchFamily="18" charset="0"/>
                <a:ea typeface="+mj-ea"/>
                <a:cs typeface="+mj-cs"/>
              </a:rPr>
              <a:t>фер-плеј</a:t>
            </a:r>
          </a:p>
          <a:p>
            <a:pPr marL="1341438" lvl="2" indent="-427038" fontAlgn="auto">
              <a:spcAft>
                <a:spcPts val="0"/>
              </a:spcAft>
              <a:buFont typeface="Wingdings" pitchFamily="2" charset="2"/>
              <a:buChar char="ü"/>
              <a:defRPr/>
            </a:pPr>
            <a:r>
              <a:rPr lang="sr-Cyrl-CS" sz="2200" dirty="0" smtClean="0">
                <a:solidFill>
                  <a:srgbClr val="0000FF"/>
                </a:solidFill>
                <a:latin typeface="Cambria" pitchFamily="18" charset="0"/>
                <a:ea typeface="+mj-ea"/>
                <a:cs typeface="+mj-cs"/>
              </a:rPr>
              <a:t>комуникација са играчима и званичницима	</a:t>
            </a:r>
            <a:r>
              <a:rPr lang="sr-Cyrl-CS" sz="2200" b="1" dirty="0" smtClean="0">
                <a:solidFill>
                  <a:srgbClr val="0000FF"/>
                </a:solidFill>
                <a:latin typeface="Cambria" pitchFamily="18" charset="0"/>
                <a:ea typeface="+mj-ea"/>
                <a:cs typeface="+mj-cs"/>
              </a:rPr>
              <a:t>НОВО</a:t>
            </a:r>
          </a:p>
          <a:p>
            <a:pPr marL="1341438" lvl="2" indent="-427038" fontAlgn="auto">
              <a:spcAft>
                <a:spcPts val="0"/>
              </a:spcAft>
              <a:buFont typeface="Wingdings" pitchFamily="2" charset="2"/>
              <a:buChar char="ü"/>
              <a:defRPr/>
            </a:pPr>
            <a:r>
              <a:rPr lang="sr-Cyrl-CS" sz="2200" dirty="0" smtClean="0">
                <a:solidFill>
                  <a:srgbClr val="0000FF"/>
                </a:solidFill>
                <a:latin typeface="Cambria" pitchFamily="18" charset="0"/>
                <a:ea typeface="+mj-ea"/>
                <a:cs typeface="+mj-cs"/>
              </a:rPr>
              <a:t>сарадња са  записничким столом		</a:t>
            </a:r>
            <a:r>
              <a:rPr lang="sr-Cyrl-CS" sz="2200" b="1" dirty="0" smtClean="0">
                <a:solidFill>
                  <a:srgbClr val="0000FF"/>
                </a:solidFill>
                <a:latin typeface="Cambria" pitchFamily="18" charset="0"/>
                <a:ea typeface="+mj-ea"/>
                <a:cs typeface="+mj-cs"/>
              </a:rPr>
              <a:t>НОВО</a:t>
            </a:r>
          </a:p>
          <a:p>
            <a:pPr fontAlgn="auto">
              <a:spcAft>
                <a:spcPts val="0"/>
              </a:spcAft>
              <a:defRPr/>
            </a:pPr>
            <a:endParaRPr lang="sr-Cyrl-CS" sz="2200" dirty="0" smtClean="0">
              <a:latin typeface="Cambria" pitchFamily="18" charset="0"/>
              <a:ea typeface="+mj-ea"/>
              <a:cs typeface="+mj-cs"/>
            </a:endParaRPr>
          </a:p>
          <a:p>
            <a:pPr algn="ctr" fontAlgn="auto">
              <a:spcAft>
                <a:spcPts val="0"/>
              </a:spcAft>
              <a:defRPr/>
            </a:pPr>
            <a:r>
              <a:rPr lang="sr-Cyrl-CS" sz="2200" dirty="0" smtClean="0">
                <a:latin typeface="Cambria" pitchFamily="18" charset="0"/>
                <a:ea typeface="+mj-ea"/>
                <a:cs typeface="+mj-cs"/>
              </a:rPr>
              <a:t>(</a:t>
            </a:r>
            <a:r>
              <a:rPr lang="sr-Cyrl-CS" sz="2200" dirty="0" smtClean="0">
                <a:solidFill>
                  <a:srgbClr val="FF0000"/>
                </a:solidFill>
                <a:latin typeface="Cambria" pitchFamily="18" charset="0"/>
                <a:ea typeface="+mj-ea"/>
                <a:cs typeface="+mj-cs"/>
              </a:rPr>
              <a:t>такве оцене се </a:t>
            </a:r>
            <a:r>
              <a:rPr lang="sr-Cyrl-CS" sz="2200" b="1" dirty="0" smtClean="0">
                <a:solidFill>
                  <a:srgbClr val="FF0000"/>
                </a:solidFill>
                <a:effectLst>
                  <a:outerShdw blurRad="38100" dist="38100" dir="2700000" algn="tl">
                    <a:srgbClr val="000000">
                      <a:alpha val="43137"/>
                    </a:srgbClr>
                  </a:outerShdw>
                </a:effectLst>
                <a:latin typeface="Cambria" pitchFamily="18" charset="0"/>
                <a:ea typeface="+mj-ea"/>
                <a:cs typeface="+mj-cs"/>
              </a:rPr>
              <a:t>морају</a:t>
            </a:r>
            <a:r>
              <a:rPr lang="sr-Cyrl-CS" sz="2200" dirty="0" smtClean="0">
                <a:solidFill>
                  <a:srgbClr val="FF0000"/>
                </a:solidFill>
                <a:latin typeface="Cambria" pitchFamily="18" charset="0"/>
                <a:ea typeface="+mj-ea"/>
                <a:cs typeface="+mj-cs"/>
              </a:rPr>
              <a:t> </a:t>
            </a:r>
            <a:r>
              <a:rPr lang="sr-Cyrl-CS" sz="2200" dirty="0">
                <a:solidFill>
                  <a:srgbClr val="FF0000"/>
                </a:solidFill>
                <a:latin typeface="Cambria" pitchFamily="18" charset="0"/>
                <a:ea typeface="+mj-ea"/>
                <a:cs typeface="+mj-cs"/>
              </a:rPr>
              <a:t>образложити</a:t>
            </a:r>
            <a:r>
              <a:rPr lang="sr-Cyrl-CS" sz="2200" dirty="0">
                <a:latin typeface="Cambria" pitchFamily="18" charset="0"/>
                <a:ea typeface="+mj-ea"/>
                <a:cs typeface="+mj-cs"/>
              </a:rPr>
              <a:t>):</a:t>
            </a:r>
          </a:p>
          <a:p>
            <a:pPr fontAlgn="auto">
              <a:spcAft>
                <a:spcPts val="0"/>
              </a:spcAft>
              <a:defRPr/>
            </a:pPr>
            <a:endParaRPr lang="sr-Cyrl-CS" sz="1000" dirty="0">
              <a:latin typeface="Cambria" pitchFamily="18" charset="0"/>
              <a:cs typeface="+mn-cs"/>
            </a:endParaRPr>
          </a:p>
          <a:p>
            <a:pPr fontAlgn="auto">
              <a:spcAft>
                <a:spcPts val="0"/>
              </a:spcAft>
              <a:defRPr/>
            </a:pPr>
            <a:endParaRPr lang="sr-Cyrl-CS" sz="1000" dirty="0">
              <a:latin typeface="Cambria" pitchFamily="18" charset="0"/>
              <a:cs typeface="+mn-cs"/>
            </a:endParaRPr>
          </a:p>
          <a:p>
            <a:pPr fontAlgn="auto">
              <a:spcAft>
                <a:spcPts val="0"/>
              </a:spcAft>
              <a:defRPr/>
            </a:pPr>
            <a:endParaRPr lang="sr-Cyrl-CS" sz="1000" dirty="0">
              <a:latin typeface="Cambria" pitchFamily="18" charset="0"/>
              <a:cs typeface="+mn-cs"/>
            </a:endParaRPr>
          </a:p>
        </p:txBody>
      </p:sp>
      <p:graphicFrame>
        <p:nvGraphicFramePr>
          <p:cNvPr id="9" name="Table 8"/>
          <p:cNvGraphicFramePr>
            <a:graphicFrameLocks noGrp="1"/>
          </p:cNvGraphicFramePr>
          <p:nvPr/>
        </p:nvGraphicFramePr>
        <p:xfrm>
          <a:off x="602877" y="4365104"/>
          <a:ext cx="7929563" cy="432048"/>
        </p:xfrm>
        <a:graphic>
          <a:graphicData uri="http://schemas.openxmlformats.org/drawingml/2006/table">
            <a:tbl>
              <a:tblPr/>
              <a:tblGrid>
                <a:gridCol w="3732213"/>
                <a:gridCol w="700087"/>
                <a:gridCol w="698500"/>
                <a:gridCol w="700088"/>
                <a:gridCol w="700087"/>
                <a:gridCol w="698500"/>
                <a:gridCol w="700088"/>
              </a:tblGrid>
              <a:tr h="43204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sr-Cyrl-CS" sz="2200" b="0" i="0" u="none" strike="noStrike" cap="none" normalizeH="0" baseline="0" dirty="0" smtClean="0">
                          <a:ln>
                            <a:noFill/>
                          </a:ln>
                          <a:solidFill>
                            <a:schemeClr val="tx1"/>
                          </a:solidFill>
                          <a:effectLst/>
                          <a:latin typeface="Calibri" pitchFamily="34" charset="0"/>
                          <a:ea typeface="Times New Roman" pitchFamily="18" charset="0"/>
                          <a:cs typeface="Tahoma" pitchFamily="34" charset="0"/>
                        </a:rPr>
                        <a:t>Неутралност / фер-плеј</a:t>
                      </a:r>
                      <a:endParaRPr kumimoji="0" lang="en-US" sz="2200" b="0" i="0" u="none" strike="noStrike" cap="none" normalizeH="0" baseline="0" dirty="0" smtClean="0">
                        <a:ln>
                          <a:noFill/>
                        </a:ln>
                        <a:solidFill>
                          <a:schemeClr val="tx1"/>
                        </a:solidFill>
                        <a:effectLst/>
                        <a:latin typeface="Times New Roman" pitchFamily="18" charset="0"/>
                        <a:ea typeface="Times New Roman" pitchFamily="18" charset="0"/>
                        <a:cs typeface="Tahoma" pitchFamily="34"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sr-Cyrl-CS" sz="1000" b="0" i="0" u="none" strike="noStrike" cap="none" normalizeH="0" baseline="0" smtClean="0">
                        <a:ln>
                          <a:noFill/>
                        </a:ln>
                        <a:solidFill>
                          <a:schemeClr val="tx1"/>
                        </a:solidFill>
                        <a:effectLst/>
                        <a:latin typeface="Calibri" pitchFamily="34"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AF1DD"/>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sr-Cyrl-CS" sz="1000" b="0" i="0" u="none" strike="noStrike" cap="none" normalizeH="0" baseline="0" dirty="0" smtClean="0">
                        <a:ln>
                          <a:noFill/>
                        </a:ln>
                        <a:solidFill>
                          <a:schemeClr val="tx1"/>
                        </a:solidFill>
                        <a:effectLst/>
                        <a:latin typeface="Calibri" pitchFamily="34"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AF1DD"/>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sr-Cyrl-CS" sz="1000" b="0" i="0" u="none" strike="noStrike" cap="none" normalizeH="0" baseline="0" smtClean="0">
                        <a:ln>
                          <a:noFill/>
                        </a:ln>
                        <a:solidFill>
                          <a:schemeClr val="tx1"/>
                        </a:solidFill>
                        <a:effectLst/>
                        <a:latin typeface="Calibri" pitchFamily="34"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AF1DD"/>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sr-Cyrl-CS" sz="2400" b="1" i="0" u="none" strike="noStrike" cap="none" normalizeH="0" baseline="0" smtClean="0">
                          <a:ln>
                            <a:noFill/>
                          </a:ln>
                          <a:solidFill>
                            <a:schemeClr val="tx1"/>
                          </a:solidFill>
                          <a:effectLst/>
                          <a:latin typeface="Calibri" pitchFamily="34" charset="0"/>
                          <a:cs typeface="Times New Roman" pitchFamily="18" charset="0"/>
                        </a:rPr>
                        <a:t>Х</a:t>
                      </a:r>
                      <a:endParaRPr kumimoji="0" lang="sr-Latn-CS" sz="2400" b="0" i="0" u="none" strike="noStrike" cap="none" normalizeH="0" baseline="0" smtClean="0">
                        <a:ln>
                          <a:noFill/>
                        </a:ln>
                        <a:solidFill>
                          <a:schemeClr val="tx1"/>
                        </a:solidFill>
                        <a:effectLst/>
                        <a:latin typeface="Calibri" pitchFamily="34"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AF1DD"/>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AF1DD"/>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chemeClr val="tx1"/>
                        </a:solidFill>
                        <a:effectLst/>
                        <a:latin typeface="Calibri" pitchFamily="34"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AF1DD"/>
                    </a:solidFill>
                  </a:tcPr>
                </a:tc>
              </a:tr>
            </a:tbl>
          </a:graphicData>
        </a:graphic>
      </p:graphicFrame>
      <p:graphicFrame>
        <p:nvGraphicFramePr>
          <p:cNvPr id="10" name="Table 9"/>
          <p:cNvGraphicFramePr>
            <a:graphicFrameLocks noGrp="1"/>
          </p:cNvGraphicFramePr>
          <p:nvPr/>
        </p:nvGraphicFramePr>
        <p:xfrm>
          <a:off x="602877" y="5007456"/>
          <a:ext cx="7929563" cy="548640"/>
        </p:xfrm>
        <a:graphic>
          <a:graphicData uri="http://schemas.openxmlformats.org/drawingml/2006/table">
            <a:tbl>
              <a:tblPr/>
              <a:tblGrid>
                <a:gridCol w="3732213"/>
                <a:gridCol w="700087"/>
                <a:gridCol w="698500"/>
                <a:gridCol w="700088"/>
                <a:gridCol w="700087"/>
                <a:gridCol w="698500"/>
                <a:gridCol w="700088"/>
              </a:tblGrid>
              <a:tr h="26828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sr-Cyrl-CS" sz="1800" b="0" i="0" u="none" strike="noStrike" cap="none" normalizeH="0" baseline="0" dirty="0" smtClean="0">
                          <a:ln>
                            <a:noFill/>
                          </a:ln>
                          <a:solidFill>
                            <a:schemeClr val="tx1"/>
                          </a:solidFill>
                          <a:effectLst/>
                          <a:latin typeface="Calibri" pitchFamily="34" charset="0"/>
                          <a:ea typeface="Times New Roman" pitchFamily="18" charset="0"/>
                          <a:cs typeface="Tahoma" pitchFamily="34" charset="0"/>
                        </a:rPr>
                        <a:t>Комуникација са играчима и званичницима</a:t>
                      </a:r>
                      <a:endParaRPr kumimoji="0" lang="en-US" sz="2200" b="0" i="0" u="none" strike="noStrike" cap="none" normalizeH="0" baseline="0" dirty="0" smtClean="0">
                        <a:ln>
                          <a:noFill/>
                        </a:ln>
                        <a:solidFill>
                          <a:schemeClr val="tx1"/>
                        </a:solidFill>
                        <a:effectLst/>
                        <a:latin typeface="Times New Roman" pitchFamily="18" charset="0"/>
                        <a:ea typeface="Times New Roman" pitchFamily="18" charset="0"/>
                        <a:cs typeface="Tahoma" pitchFamily="34"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sr-Cyrl-CS" sz="1000" b="0" i="0" u="none" strike="noStrike" cap="none" normalizeH="0" baseline="0" smtClean="0">
                        <a:ln>
                          <a:noFill/>
                        </a:ln>
                        <a:solidFill>
                          <a:schemeClr val="tx1"/>
                        </a:solidFill>
                        <a:effectLst/>
                        <a:latin typeface="Calibri" pitchFamily="34"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AF1DD"/>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sr-Cyrl-CS" sz="1000" b="0" i="0" u="none" strike="noStrike" cap="none" normalizeH="0" baseline="0" dirty="0" smtClean="0">
                        <a:ln>
                          <a:noFill/>
                        </a:ln>
                        <a:solidFill>
                          <a:schemeClr val="tx1"/>
                        </a:solidFill>
                        <a:effectLst/>
                        <a:latin typeface="Calibri" pitchFamily="34"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AF1DD"/>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sr-Cyrl-CS" sz="1000" b="0" i="0" u="none" strike="noStrike" cap="none" normalizeH="0" baseline="0" smtClean="0">
                        <a:ln>
                          <a:noFill/>
                        </a:ln>
                        <a:solidFill>
                          <a:schemeClr val="tx1"/>
                        </a:solidFill>
                        <a:effectLst/>
                        <a:latin typeface="Calibri" pitchFamily="34"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AF1DD"/>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sr-Cyrl-CS" sz="2400" b="1" i="0" u="none" strike="noStrike" cap="none" normalizeH="0" baseline="0" smtClean="0">
                          <a:ln>
                            <a:noFill/>
                          </a:ln>
                          <a:solidFill>
                            <a:schemeClr val="tx1"/>
                          </a:solidFill>
                          <a:effectLst/>
                          <a:latin typeface="Calibri" pitchFamily="34" charset="0"/>
                          <a:cs typeface="Times New Roman" pitchFamily="18" charset="0"/>
                        </a:rPr>
                        <a:t>Х</a:t>
                      </a:r>
                      <a:endParaRPr kumimoji="0" lang="sr-Latn-CS" sz="2400" b="0" i="0" u="none" strike="noStrike" cap="none" normalizeH="0" baseline="0" smtClean="0">
                        <a:ln>
                          <a:noFill/>
                        </a:ln>
                        <a:solidFill>
                          <a:schemeClr val="tx1"/>
                        </a:solidFill>
                        <a:effectLst/>
                        <a:latin typeface="Calibri" pitchFamily="34"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AF1DD"/>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AF1DD"/>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chemeClr val="tx1"/>
                        </a:solidFill>
                        <a:effectLst/>
                        <a:latin typeface="Calibri" pitchFamily="34"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AF1DD"/>
                    </a:solidFill>
                  </a:tcPr>
                </a:tc>
              </a:tr>
            </a:tbl>
          </a:graphicData>
        </a:graphic>
      </p:graphicFrame>
      <p:graphicFrame>
        <p:nvGraphicFramePr>
          <p:cNvPr id="11" name="Table 10"/>
          <p:cNvGraphicFramePr>
            <a:graphicFrameLocks noGrp="1"/>
          </p:cNvGraphicFramePr>
          <p:nvPr/>
        </p:nvGraphicFramePr>
        <p:xfrm>
          <a:off x="602877" y="5799544"/>
          <a:ext cx="7929563" cy="437768"/>
        </p:xfrm>
        <a:graphic>
          <a:graphicData uri="http://schemas.openxmlformats.org/drawingml/2006/table">
            <a:tbl>
              <a:tblPr/>
              <a:tblGrid>
                <a:gridCol w="3732213"/>
                <a:gridCol w="700087"/>
                <a:gridCol w="698500"/>
                <a:gridCol w="700088"/>
                <a:gridCol w="700087"/>
                <a:gridCol w="698500"/>
                <a:gridCol w="700088"/>
              </a:tblGrid>
              <a:tr h="43776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sr-Cyrl-CS" sz="2000" b="0" i="0" u="none" strike="noStrike" cap="none" normalizeH="0" baseline="0" dirty="0" smtClean="0">
                          <a:ln>
                            <a:noFill/>
                          </a:ln>
                          <a:solidFill>
                            <a:schemeClr val="tx1"/>
                          </a:solidFill>
                          <a:effectLst/>
                          <a:latin typeface="Calibri" pitchFamily="34" charset="0"/>
                          <a:ea typeface="Times New Roman" pitchFamily="18" charset="0"/>
                          <a:cs typeface="Tahoma" pitchFamily="34" charset="0"/>
                        </a:rPr>
                        <a:t>Сарадња са записничким столом</a:t>
                      </a:r>
                      <a:endParaRPr kumimoji="0" lang="en-US" sz="2200" b="0" i="0" u="none" strike="noStrike" cap="none" normalizeH="0" baseline="0" dirty="0" smtClean="0">
                        <a:ln>
                          <a:noFill/>
                        </a:ln>
                        <a:solidFill>
                          <a:schemeClr val="tx1"/>
                        </a:solidFill>
                        <a:effectLst/>
                        <a:latin typeface="Times New Roman" pitchFamily="18" charset="0"/>
                        <a:ea typeface="Times New Roman" pitchFamily="18" charset="0"/>
                        <a:cs typeface="Tahoma" pitchFamily="34"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sr-Cyrl-CS" sz="1000" b="0" i="0" u="none" strike="noStrike" cap="none" normalizeH="0" baseline="0" smtClean="0">
                        <a:ln>
                          <a:noFill/>
                        </a:ln>
                        <a:solidFill>
                          <a:schemeClr val="tx1"/>
                        </a:solidFill>
                        <a:effectLst/>
                        <a:latin typeface="Calibri" pitchFamily="34"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AF1DD"/>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sr-Cyrl-CS" sz="1000" b="0" i="0" u="none" strike="noStrike" cap="none" normalizeH="0" baseline="0" dirty="0" smtClean="0">
                        <a:ln>
                          <a:noFill/>
                        </a:ln>
                        <a:solidFill>
                          <a:schemeClr val="tx1"/>
                        </a:solidFill>
                        <a:effectLst/>
                        <a:latin typeface="Calibri" pitchFamily="34"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AF1DD"/>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sr-Cyrl-CS" sz="1000" b="0" i="0" u="none" strike="noStrike" cap="none" normalizeH="0" baseline="0" dirty="0" smtClean="0">
                        <a:ln>
                          <a:noFill/>
                        </a:ln>
                        <a:solidFill>
                          <a:schemeClr val="tx1"/>
                        </a:solidFill>
                        <a:effectLst/>
                        <a:latin typeface="Calibri" pitchFamily="34"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AF1DD"/>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sr-Cyrl-CS" sz="2400" b="1" i="0" u="none" strike="noStrike" cap="none" normalizeH="0" baseline="0" smtClean="0">
                          <a:ln>
                            <a:noFill/>
                          </a:ln>
                          <a:solidFill>
                            <a:schemeClr val="tx1"/>
                          </a:solidFill>
                          <a:effectLst/>
                          <a:latin typeface="Calibri" pitchFamily="34" charset="0"/>
                          <a:cs typeface="Times New Roman" pitchFamily="18" charset="0"/>
                        </a:rPr>
                        <a:t>Х</a:t>
                      </a:r>
                      <a:endParaRPr kumimoji="0" lang="sr-Latn-CS" sz="2400" b="0" i="0" u="none" strike="noStrike" cap="none" normalizeH="0" baseline="0" smtClean="0">
                        <a:ln>
                          <a:noFill/>
                        </a:ln>
                        <a:solidFill>
                          <a:schemeClr val="tx1"/>
                        </a:solidFill>
                        <a:effectLst/>
                        <a:latin typeface="Calibri" pitchFamily="34"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AF1DD"/>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AF1DD"/>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chemeClr val="tx1"/>
                        </a:solidFill>
                        <a:effectLst/>
                        <a:latin typeface="Calibri" pitchFamily="34"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AF1DD"/>
                    </a:solidFill>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wipe(left)">
                                      <p:cBhvr>
                                        <p:cTn id="7" dur="2000"/>
                                        <p:tgtEl>
                                          <p:spTgt spid="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8">
                                            <p:txEl>
                                              <p:pRg st="2" end="2"/>
                                            </p:txEl>
                                          </p:spTgt>
                                        </p:tgtEl>
                                        <p:attrNameLst>
                                          <p:attrName>style.visibility</p:attrName>
                                        </p:attrNameLst>
                                      </p:cBhvr>
                                      <p:to>
                                        <p:strVal val="visible"/>
                                      </p:to>
                                    </p:set>
                                    <p:animEffect transition="in" filter="wipe(left)">
                                      <p:cBhvr>
                                        <p:cTn id="12" dur="2000"/>
                                        <p:tgtEl>
                                          <p:spTgt spid="8">
                                            <p:txEl>
                                              <p:pRg st="2" end="2"/>
                                            </p:txEl>
                                          </p:spTgt>
                                        </p:tgtEl>
                                      </p:cBhvr>
                                    </p:animEffect>
                                  </p:childTnLst>
                                </p:cTn>
                              </p:par>
                              <p:par>
                                <p:cTn id="13" presetID="22" presetClass="entr" presetSubtype="8" fill="hold" nodeType="withEffect">
                                  <p:stCondLst>
                                    <p:cond delay="0"/>
                                  </p:stCondLst>
                                  <p:childTnLst>
                                    <p:set>
                                      <p:cBhvr>
                                        <p:cTn id="14" dur="1" fill="hold">
                                          <p:stCondLst>
                                            <p:cond delay="0"/>
                                          </p:stCondLst>
                                        </p:cTn>
                                        <p:tgtEl>
                                          <p:spTgt spid="8">
                                            <p:txEl>
                                              <p:pRg st="3" end="3"/>
                                            </p:txEl>
                                          </p:spTgt>
                                        </p:tgtEl>
                                        <p:attrNameLst>
                                          <p:attrName>style.visibility</p:attrName>
                                        </p:attrNameLst>
                                      </p:cBhvr>
                                      <p:to>
                                        <p:strVal val="visible"/>
                                      </p:to>
                                    </p:set>
                                    <p:animEffect transition="in" filter="wipe(left)">
                                      <p:cBhvr>
                                        <p:cTn id="15" dur="2000"/>
                                        <p:tgtEl>
                                          <p:spTgt spid="8">
                                            <p:txEl>
                                              <p:pRg st="3" end="3"/>
                                            </p:txEl>
                                          </p:spTgt>
                                        </p:tgtEl>
                                      </p:cBhvr>
                                    </p:animEffect>
                                  </p:childTnLst>
                                </p:cTn>
                              </p:par>
                              <p:par>
                                <p:cTn id="16" presetID="22" presetClass="entr" presetSubtype="8" fill="hold" nodeType="withEffect">
                                  <p:stCondLst>
                                    <p:cond delay="0"/>
                                  </p:stCondLst>
                                  <p:childTnLst>
                                    <p:set>
                                      <p:cBhvr>
                                        <p:cTn id="17" dur="1" fill="hold">
                                          <p:stCondLst>
                                            <p:cond delay="0"/>
                                          </p:stCondLst>
                                        </p:cTn>
                                        <p:tgtEl>
                                          <p:spTgt spid="8">
                                            <p:txEl>
                                              <p:pRg st="4" end="4"/>
                                            </p:txEl>
                                          </p:spTgt>
                                        </p:tgtEl>
                                        <p:attrNameLst>
                                          <p:attrName>style.visibility</p:attrName>
                                        </p:attrNameLst>
                                      </p:cBhvr>
                                      <p:to>
                                        <p:strVal val="visible"/>
                                      </p:to>
                                    </p:set>
                                    <p:animEffect transition="in" filter="wipe(left)">
                                      <p:cBhvr>
                                        <p:cTn id="18" dur="2000"/>
                                        <p:tgtEl>
                                          <p:spTgt spid="8">
                                            <p:txEl>
                                              <p:pRg st="4" end="4"/>
                                            </p:txEl>
                                          </p:spTgt>
                                        </p:tgtEl>
                                      </p:cBhvr>
                                    </p:animEffect>
                                  </p:childTnLst>
                                </p:cTn>
                              </p:par>
                              <p:par>
                                <p:cTn id="19" presetID="22" presetClass="entr" presetSubtype="4" fill="hold" grpId="0" nodeType="withEffect">
                                  <p:stCondLst>
                                    <p:cond delay="2000"/>
                                  </p:stCondLst>
                                  <p:childTnLst>
                                    <p:set>
                                      <p:cBhvr>
                                        <p:cTn id="20" dur="1" fill="hold">
                                          <p:stCondLst>
                                            <p:cond delay="0"/>
                                          </p:stCondLst>
                                        </p:cTn>
                                        <p:tgtEl>
                                          <p:spTgt spid="12"/>
                                        </p:tgtEl>
                                        <p:attrNameLst>
                                          <p:attrName>style.visibility</p:attrName>
                                        </p:attrNameLst>
                                      </p:cBhvr>
                                      <p:to>
                                        <p:strVal val="visible"/>
                                      </p:to>
                                    </p:set>
                                    <p:animEffect transition="in" filter="wipe(down)">
                                      <p:cBhvr>
                                        <p:cTn id="21" dur="500"/>
                                        <p:tgtEl>
                                          <p:spTgt spid="12"/>
                                        </p:tgtEl>
                                      </p:cBhvr>
                                    </p:animEffect>
                                  </p:childTnLst>
                                </p:cTn>
                              </p:par>
                              <p:par>
                                <p:cTn id="22" presetID="22" presetClass="entr" presetSubtype="8" fill="hold" nodeType="withEffect">
                                  <p:stCondLst>
                                    <p:cond delay="0"/>
                                  </p:stCondLst>
                                  <p:childTnLst>
                                    <p:set>
                                      <p:cBhvr>
                                        <p:cTn id="23" dur="1" fill="hold">
                                          <p:stCondLst>
                                            <p:cond delay="0"/>
                                          </p:stCondLst>
                                        </p:cTn>
                                        <p:tgtEl>
                                          <p:spTgt spid="8">
                                            <p:txEl>
                                              <p:pRg st="6" end="6"/>
                                            </p:txEl>
                                          </p:spTgt>
                                        </p:tgtEl>
                                        <p:attrNameLst>
                                          <p:attrName>style.visibility</p:attrName>
                                        </p:attrNameLst>
                                      </p:cBhvr>
                                      <p:to>
                                        <p:strVal val="visible"/>
                                      </p:to>
                                    </p:set>
                                    <p:animEffect transition="in" filter="wipe(left)">
                                      <p:cBhvr>
                                        <p:cTn id="24" dur="2000"/>
                                        <p:tgtEl>
                                          <p:spTgt spid="8">
                                            <p:txEl>
                                              <p:pRg st="6" end="6"/>
                                            </p:txEl>
                                          </p:spTgt>
                                        </p:tgtEl>
                                      </p:cBhvr>
                                    </p:animEffect>
                                  </p:childTnLst>
                                </p:cTn>
                              </p:par>
                              <p:par>
                                <p:cTn id="25" presetID="10" presetClass="entr" presetSubtype="0" fill="hold" nodeType="with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fade">
                                      <p:cBhvr>
                                        <p:cTn id="27" dur="5000"/>
                                        <p:tgtEl>
                                          <p:spTgt spid="9"/>
                                        </p:tgtEl>
                                      </p:cBhvr>
                                    </p:animEffect>
                                  </p:childTnLst>
                                </p:cTn>
                              </p:par>
                              <p:par>
                                <p:cTn id="28" presetID="10" presetClass="entr" presetSubtype="0" fill="hold" nodeType="withEffect">
                                  <p:stCondLst>
                                    <p:cond delay="0"/>
                                  </p:stCondLst>
                                  <p:childTnLst>
                                    <p:set>
                                      <p:cBhvr>
                                        <p:cTn id="29" dur="1" fill="hold">
                                          <p:stCondLst>
                                            <p:cond delay="0"/>
                                          </p:stCondLst>
                                        </p:cTn>
                                        <p:tgtEl>
                                          <p:spTgt spid="10"/>
                                        </p:tgtEl>
                                        <p:attrNameLst>
                                          <p:attrName>style.visibility</p:attrName>
                                        </p:attrNameLst>
                                      </p:cBhvr>
                                      <p:to>
                                        <p:strVal val="visible"/>
                                      </p:to>
                                    </p:set>
                                    <p:animEffect transition="in" filter="fade">
                                      <p:cBhvr>
                                        <p:cTn id="30" dur="5000"/>
                                        <p:tgtEl>
                                          <p:spTgt spid="10"/>
                                        </p:tgtEl>
                                      </p:cBhvr>
                                    </p:animEffect>
                                  </p:childTnLst>
                                </p:cTn>
                              </p:par>
                              <p:par>
                                <p:cTn id="31" presetID="10" presetClass="entr" presetSubtype="0" fill="hold" nodeType="withEffect">
                                  <p:stCondLst>
                                    <p:cond delay="0"/>
                                  </p:stCondLst>
                                  <p:childTnLst>
                                    <p:set>
                                      <p:cBhvr>
                                        <p:cTn id="32" dur="1" fill="hold">
                                          <p:stCondLst>
                                            <p:cond delay="0"/>
                                          </p:stCondLst>
                                        </p:cTn>
                                        <p:tgtEl>
                                          <p:spTgt spid="11"/>
                                        </p:tgtEl>
                                        <p:attrNameLst>
                                          <p:attrName>style.visibility</p:attrName>
                                        </p:attrNameLst>
                                      </p:cBhvr>
                                      <p:to>
                                        <p:strVal val="visible"/>
                                      </p:to>
                                    </p:set>
                                    <p:animEffect transition="in" filter="fade">
                                      <p:cBhvr>
                                        <p:cTn id="33" dur="5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bg>
      <p:bgPr>
        <a:gradFill flip="none" rotWithShape="1">
          <a:gsLst>
            <a:gs pos="10000">
              <a:schemeClr val="accent6">
                <a:lumMod val="20000"/>
                <a:lumOff val="80000"/>
              </a:schemeClr>
            </a:gs>
            <a:gs pos="50000">
              <a:schemeClr val="accent1">
                <a:tint val="44500"/>
                <a:satMod val="160000"/>
              </a:schemeClr>
            </a:gs>
            <a:gs pos="100000">
              <a:schemeClr val="accent1">
                <a:tint val="23500"/>
                <a:satMod val="160000"/>
              </a:schemeClr>
            </a:gs>
          </a:gsLst>
          <a:lin ang="2700000" scaled="1"/>
          <a:tileRect/>
        </a:gradFill>
        <a:effectLst/>
      </p:bgPr>
    </p:bg>
    <p:spTree>
      <p:nvGrpSpPr>
        <p:cNvPr id="1" name=""/>
        <p:cNvGrpSpPr/>
        <p:nvPr/>
      </p:nvGrpSpPr>
      <p:grpSpPr>
        <a:xfrm>
          <a:off x="0" y="0"/>
          <a:ext cx="0" cy="0"/>
          <a:chOff x="0" y="0"/>
          <a:chExt cx="0" cy="0"/>
        </a:xfrm>
      </p:grpSpPr>
      <p:sp>
        <p:nvSpPr>
          <p:cNvPr id="29698" name="Title 6"/>
          <p:cNvSpPr>
            <a:spLocks noGrp="1"/>
          </p:cNvSpPr>
          <p:nvPr>
            <p:ph type="ctrTitle"/>
          </p:nvPr>
        </p:nvSpPr>
        <p:spPr>
          <a:xfrm>
            <a:off x="571500" y="142875"/>
            <a:ext cx="8215313" cy="642938"/>
          </a:xfrm>
        </p:spPr>
        <p:txBody>
          <a:bodyPr/>
          <a:lstStyle/>
          <a:p>
            <a:r>
              <a:rPr lang="sr-Cyrl-CS" sz="3200" b="1" smtClean="0">
                <a:latin typeface="Cambria" pitchFamily="18" charset="0"/>
              </a:rPr>
              <a:t>ПОВЕЗИВАЊЕ СЕГМЕНАТА</a:t>
            </a:r>
            <a:endParaRPr lang="en-US" sz="3200" b="1" smtClean="0">
              <a:latin typeface="Cambria" pitchFamily="18" charset="0"/>
            </a:endParaRPr>
          </a:p>
        </p:txBody>
      </p:sp>
      <p:sp>
        <p:nvSpPr>
          <p:cNvPr id="4" name="Title 6"/>
          <p:cNvSpPr txBox="1">
            <a:spLocks/>
          </p:cNvSpPr>
          <p:nvPr/>
        </p:nvSpPr>
        <p:spPr>
          <a:xfrm>
            <a:off x="571500" y="1124744"/>
            <a:ext cx="8215313" cy="1782514"/>
          </a:xfrm>
          <a:prstGeom prst="rect">
            <a:avLst/>
          </a:prstGeom>
        </p:spPr>
        <p:txBody>
          <a:bodyPr/>
          <a:lstStyle/>
          <a:p>
            <a:pPr fontAlgn="auto">
              <a:spcAft>
                <a:spcPts val="0"/>
              </a:spcAft>
              <a:defRPr/>
            </a:pPr>
            <a:r>
              <a:rPr lang="sr-Cyrl-CS" sz="2200" dirty="0">
                <a:latin typeface="Cambria" pitchFamily="18" charset="0"/>
                <a:ea typeface="+mj-ea"/>
                <a:cs typeface="+mj-cs"/>
              </a:rPr>
              <a:t>Веома је важно разликовати </a:t>
            </a:r>
            <a:r>
              <a:rPr lang="sr-Cyrl-CS" sz="2200" b="1" dirty="0">
                <a:solidFill>
                  <a:srgbClr val="C00000"/>
                </a:solidFill>
                <a:latin typeface="Cambria" pitchFamily="18" charset="0"/>
                <a:ea typeface="+mj-ea"/>
                <a:cs typeface="+mj-cs"/>
              </a:rPr>
              <a:t>значај појединих компоненти </a:t>
            </a:r>
            <a:r>
              <a:rPr lang="sr-Cyrl-CS" sz="2200" dirty="0">
                <a:latin typeface="Cambria" pitchFamily="18" charset="0"/>
                <a:ea typeface="+mj-ea"/>
                <a:cs typeface="+mj-cs"/>
              </a:rPr>
              <a:t>и њихов утицај на исход утакмице.</a:t>
            </a:r>
          </a:p>
          <a:p>
            <a:pPr fontAlgn="auto">
              <a:spcAft>
                <a:spcPts val="0"/>
              </a:spcAft>
              <a:defRPr/>
            </a:pPr>
            <a:endParaRPr lang="sr-Cyrl-CS" sz="2200" dirty="0">
              <a:latin typeface="Cambria" pitchFamily="18" charset="0"/>
              <a:ea typeface="+mj-ea"/>
              <a:cs typeface="+mj-cs"/>
            </a:endParaRPr>
          </a:p>
          <a:p>
            <a:pPr fontAlgn="auto">
              <a:spcAft>
                <a:spcPts val="0"/>
              </a:spcAft>
              <a:defRPr/>
            </a:pPr>
            <a:r>
              <a:rPr lang="sr-Cyrl-CS" sz="2200" b="1" dirty="0">
                <a:solidFill>
                  <a:srgbClr val="C00000"/>
                </a:solidFill>
                <a:latin typeface="Cambria" pitchFamily="18" charset="0"/>
                <a:ea typeface="+mj-ea"/>
                <a:cs typeface="+mj-cs"/>
              </a:rPr>
              <a:t>‘’Затамњене компоненте’’ </a:t>
            </a:r>
            <a:r>
              <a:rPr lang="sr-Cyrl-CS" sz="2200" dirty="0">
                <a:latin typeface="Cambria" pitchFamily="18" charset="0"/>
                <a:ea typeface="+mj-ea"/>
                <a:cs typeface="+mj-cs"/>
              </a:rPr>
              <a:t>морају бити </a:t>
            </a:r>
            <a:r>
              <a:rPr lang="sr-Cyrl-CS" sz="2200" b="1" dirty="0">
                <a:latin typeface="Cambria" pitchFamily="18" charset="0"/>
                <a:ea typeface="+mj-ea"/>
                <a:cs typeface="+mj-cs"/>
              </a:rPr>
              <a:t>главни чинилац при формирању  коначне оцене</a:t>
            </a:r>
            <a:r>
              <a:rPr lang="sr-Cyrl-CS" sz="2200" dirty="0">
                <a:latin typeface="Cambria" pitchFamily="18" charset="0"/>
                <a:ea typeface="+mj-ea"/>
                <a:cs typeface="+mj-cs"/>
              </a:rPr>
              <a:t> о суђењу.</a:t>
            </a:r>
          </a:p>
          <a:p>
            <a:pPr fontAlgn="auto">
              <a:spcAft>
                <a:spcPts val="0"/>
              </a:spcAft>
              <a:defRPr/>
            </a:pPr>
            <a:endParaRPr lang="sr-Cyrl-CS" sz="1000" dirty="0">
              <a:latin typeface="Cambria" pitchFamily="18" charset="0"/>
              <a:cs typeface="+mn-cs"/>
            </a:endParaRPr>
          </a:p>
        </p:txBody>
      </p:sp>
      <p:graphicFrame>
        <p:nvGraphicFramePr>
          <p:cNvPr id="8" name="Table 7"/>
          <p:cNvGraphicFramePr>
            <a:graphicFrameLocks noGrp="1"/>
          </p:cNvGraphicFramePr>
          <p:nvPr/>
        </p:nvGraphicFramePr>
        <p:xfrm>
          <a:off x="642910" y="3212976"/>
          <a:ext cx="7858181" cy="2521134"/>
        </p:xfrm>
        <a:graphic>
          <a:graphicData uri="http://schemas.openxmlformats.org/drawingml/2006/table">
            <a:tbl>
              <a:tblPr/>
              <a:tblGrid>
                <a:gridCol w="3698687"/>
                <a:gridCol w="693249"/>
                <a:gridCol w="693249"/>
                <a:gridCol w="693249"/>
                <a:gridCol w="693249"/>
                <a:gridCol w="693249"/>
                <a:gridCol w="693249"/>
              </a:tblGrid>
              <a:tr h="326574">
                <a:tc>
                  <a:txBody>
                    <a:bodyPr/>
                    <a:lstStyle/>
                    <a:p>
                      <a:pPr algn="ctr">
                        <a:spcAft>
                          <a:spcPts val="0"/>
                        </a:spcAft>
                      </a:pPr>
                      <a:r>
                        <a:rPr lang="sr-Cyrl-CS" sz="2000" dirty="0">
                          <a:latin typeface="Calibri"/>
                          <a:ea typeface="Times New Roman"/>
                          <a:cs typeface="Tahoma"/>
                        </a:rPr>
                        <a:t>Елементи оцењивања:</a:t>
                      </a:r>
                      <a:endParaRPr lang="en-US" sz="2000" dirty="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sr-Cyrl-CS" sz="2000" b="1" dirty="0">
                          <a:latin typeface="Calibri"/>
                          <a:ea typeface="Times New Roman"/>
                          <a:cs typeface="Tahoma"/>
                        </a:rPr>
                        <a:t>— —</a:t>
                      </a:r>
                      <a:endParaRPr lang="en-US" sz="2000" dirty="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sr-Cyrl-CS" sz="2000" b="1" dirty="0">
                          <a:latin typeface="Calibri"/>
                          <a:ea typeface="Times New Roman"/>
                          <a:cs typeface="Tahoma"/>
                        </a:rPr>
                        <a:t>—</a:t>
                      </a:r>
                      <a:endParaRPr lang="en-US" sz="2000" dirty="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sr-Cyrl-CS" sz="2000" b="1" dirty="0">
                          <a:latin typeface="Calibri"/>
                          <a:ea typeface="Times New Roman"/>
                          <a:cs typeface="Tahoma"/>
                        </a:rPr>
                        <a:t>0</a:t>
                      </a:r>
                      <a:endParaRPr lang="en-US" sz="2000" dirty="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sr-Cyrl-CS" sz="2000" b="1" dirty="0">
                          <a:latin typeface="Calibri"/>
                          <a:ea typeface="Times New Roman"/>
                          <a:cs typeface="Tahoma"/>
                        </a:rPr>
                        <a:t>+</a:t>
                      </a:r>
                      <a:endParaRPr lang="en-US" sz="2000" dirty="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sr-Cyrl-CS" sz="2000" b="1" dirty="0">
                          <a:latin typeface="Calibri"/>
                          <a:ea typeface="Times New Roman"/>
                          <a:cs typeface="Tahoma"/>
                        </a:rPr>
                        <a:t>+ +</a:t>
                      </a:r>
                      <a:endParaRPr lang="en-US" sz="2000" dirty="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sr-Cyrl-CS" sz="2000" b="1" dirty="0">
                          <a:latin typeface="Calibri"/>
                          <a:ea typeface="Times New Roman"/>
                          <a:cs typeface="Tahoma"/>
                        </a:rPr>
                        <a:t>+ + +</a:t>
                      </a:r>
                      <a:endParaRPr lang="en-US" sz="2000" dirty="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26574">
                <a:tc>
                  <a:txBody>
                    <a:bodyPr/>
                    <a:lstStyle/>
                    <a:p>
                      <a:pPr>
                        <a:spcAft>
                          <a:spcPts val="0"/>
                        </a:spcAft>
                      </a:pPr>
                      <a:r>
                        <a:rPr lang="sr-Cyrl-CS" sz="2400" dirty="0">
                          <a:latin typeface="Calibri"/>
                          <a:ea typeface="Times New Roman"/>
                          <a:cs typeface="Tahoma"/>
                        </a:rPr>
                        <a:t>7 - метара одлука</a:t>
                      </a:r>
                      <a:endParaRPr lang="en-US" sz="2400" dirty="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a:spcAft>
                          <a:spcPts val="0"/>
                        </a:spcAft>
                      </a:pPr>
                      <a:endParaRPr lang="sr-Cyrl-CS" sz="2400" b="1" dirty="0">
                        <a:latin typeface="Calibri"/>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a:spcAft>
                          <a:spcPts val="0"/>
                        </a:spcAft>
                      </a:pPr>
                      <a:endParaRPr lang="sr-Cyrl-CS" sz="2400" b="1" dirty="0">
                        <a:latin typeface="Calibri"/>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a:spcAft>
                          <a:spcPts val="0"/>
                        </a:spcAft>
                      </a:pPr>
                      <a:endParaRPr lang="en-US" sz="2400" b="1" dirty="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sr-Cyrl-CS" sz="2400" b="1" dirty="0" smtClean="0">
                          <a:latin typeface="+mn-lt"/>
                          <a:ea typeface="Times New Roman"/>
                          <a:cs typeface="Arial"/>
                        </a:rPr>
                        <a:t>Х</a:t>
                      </a:r>
                      <a:endParaRPr lang="en-US" sz="2400" b="1" dirty="0" smtClean="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a:spcAft>
                          <a:spcPts val="0"/>
                        </a:spcAft>
                      </a:pPr>
                      <a:endParaRPr lang="sr-Cyrl-CS" sz="2400" b="1">
                        <a:latin typeface="Calibri"/>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a:spcAft>
                          <a:spcPts val="0"/>
                        </a:spcAft>
                      </a:pPr>
                      <a:endParaRPr lang="en-US" sz="2400" b="1">
                        <a:latin typeface="Calibri"/>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r>
              <a:tr h="326574">
                <a:tc>
                  <a:txBody>
                    <a:bodyPr/>
                    <a:lstStyle/>
                    <a:p>
                      <a:pPr>
                        <a:spcAft>
                          <a:spcPts val="0"/>
                        </a:spcAft>
                      </a:pPr>
                      <a:r>
                        <a:rPr lang="sr-Cyrl-CS" sz="2400" dirty="0">
                          <a:latin typeface="Calibri"/>
                          <a:ea typeface="Times New Roman"/>
                          <a:cs typeface="Tahoma"/>
                        </a:rPr>
                        <a:t>Прогресивно кажњавање</a:t>
                      </a:r>
                      <a:endParaRPr lang="en-US" sz="2400" dirty="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a:spcAft>
                          <a:spcPts val="0"/>
                        </a:spcAft>
                      </a:pPr>
                      <a:endParaRPr lang="sr-Cyrl-CS" sz="2400" b="1">
                        <a:latin typeface="Calibri"/>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a:spcAft>
                          <a:spcPts val="0"/>
                        </a:spcAft>
                      </a:pPr>
                      <a:endParaRPr lang="sr-Cyrl-CS" sz="2400" b="1">
                        <a:latin typeface="Calibri"/>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a:spcAft>
                          <a:spcPts val="0"/>
                        </a:spcAft>
                      </a:pPr>
                      <a:r>
                        <a:rPr lang="sr-Cyrl-CS" sz="2400" b="1" dirty="0" smtClean="0">
                          <a:latin typeface="Calibri"/>
                          <a:ea typeface="Times New Roman"/>
                          <a:cs typeface="Arial"/>
                        </a:rPr>
                        <a:t>    Х</a:t>
                      </a:r>
                      <a:endParaRPr lang="en-US" sz="2400" b="1" dirty="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a:spcAft>
                          <a:spcPts val="0"/>
                        </a:spcAft>
                      </a:pPr>
                      <a:endParaRPr lang="sr-Cyrl-CS" sz="2400" b="1" dirty="0">
                        <a:latin typeface="Calibri"/>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a:spcAft>
                          <a:spcPts val="0"/>
                        </a:spcAft>
                      </a:pPr>
                      <a:endParaRPr lang="sr-Latn-CS" sz="2400" b="1">
                        <a:latin typeface="Calibri"/>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a:spcAft>
                          <a:spcPts val="0"/>
                        </a:spcAft>
                      </a:pPr>
                      <a:endParaRPr lang="en-US" sz="2400" b="1">
                        <a:highlight>
                          <a:srgbClr val="00FF00"/>
                        </a:highlight>
                        <a:latin typeface="Calibri"/>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r>
              <a:tr h="326574">
                <a:tc>
                  <a:txBody>
                    <a:bodyPr/>
                    <a:lstStyle/>
                    <a:p>
                      <a:pPr>
                        <a:spcAft>
                          <a:spcPts val="0"/>
                        </a:spcAft>
                      </a:pPr>
                      <a:r>
                        <a:rPr lang="sr-Cyrl-CS" sz="2400" dirty="0">
                          <a:latin typeface="Calibri"/>
                          <a:ea typeface="Times New Roman"/>
                          <a:cs typeface="Tahoma"/>
                        </a:rPr>
                        <a:t>Линија суђења</a:t>
                      </a:r>
                      <a:endParaRPr lang="en-US" sz="2400" dirty="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a:spcAft>
                          <a:spcPts val="0"/>
                        </a:spcAft>
                      </a:pPr>
                      <a:endParaRPr lang="sr-Cyrl-CS" sz="2400" b="1" dirty="0">
                        <a:latin typeface="Calibri"/>
                        <a:ea typeface="Times New Roman"/>
                        <a:cs typeface="Tahoma"/>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a:spcAft>
                          <a:spcPts val="0"/>
                        </a:spcAft>
                      </a:pPr>
                      <a:endParaRPr lang="sr-Cyrl-CS" sz="2400" b="1" dirty="0">
                        <a:latin typeface="Calibri"/>
                        <a:ea typeface="Times New Roman"/>
                        <a:cs typeface="Tahoma"/>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sr-Cyrl-CS" sz="2400" b="1" dirty="0" smtClean="0">
                          <a:latin typeface="+mn-lt"/>
                          <a:ea typeface="Times New Roman"/>
                          <a:cs typeface="Tahoma"/>
                        </a:rPr>
                        <a:t>    Х</a:t>
                      </a:r>
                      <a:endParaRPr lang="sr-Cyrl-CS" sz="2400" b="1" dirty="0">
                        <a:latin typeface="Calibri"/>
                        <a:ea typeface="Times New Roman"/>
                        <a:cs typeface="Tahoma"/>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a:spcAft>
                          <a:spcPts val="0"/>
                        </a:spcAft>
                      </a:pPr>
                      <a:endParaRPr lang="en-US" sz="2400" b="1" dirty="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a:spcAft>
                          <a:spcPts val="0"/>
                        </a:spcAft>
                      </a:pPr>
                      <a:endParaRPr lang="sr-Cyrl-CS" sz="2400" b="1">
                        <a:latin typeface="Calibri"/>
                        <a:ea typeface="Times New Roman"/>
                        <a:cs typeface="Tahoma"/>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a:spcAft>
                          <a:spcPts val="0"/>
                        </a:spcAft>
                      </a:pPr>
                      <a:endParaRPr lang="en-US" sz="2400" b="1">
                        <a:latin typeface="Calibri"/>
                        <a:ea typeface="Times New Roman"/>
                        <a:cs typeface="Tahoma"/>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r>
              <a:tr h="326574">
                <a:tc>
                  <a:txBody>
                    <a:bodyPr/>
                    <a:lstStyle/>
                    <a:p>
                      <a:pPr>
                        <a:spcAft>
                          <a:spcPts val="0"/>
                        </a:spcAft>
                      </a:pPr>
                      <a:r>
                        <a:rPr lang="sr-Cyrl-CS" sz="2400" dirty="0">
                          <a:latin typeface="Calibri"/>
                          <a:ea typeface="Times New Roman"/>
                          <a:cs typeface="Tahoma"/>
                        </a:rPr>
                        <a:t>Кораци</a:t>
                      </a:r>
                      <a:endParaRPr lang="en-US" sz="2400" dirty="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99FF"/>
                    </a:solidFill>
                  </a:tcPr>
                </a:tc>
                <a:tc>
                  <a:txBody>
                    <a:bodyPr/>
                    <a:lstStyle/>
                    <a:p>
                      <a:pPr algn="ctr">
                        <a:spcAft>
                          <a:spcPts val="0"/>
                        </a:spcAft>
                      </a:pPr>
                      <a:endParaRPr lang="sr-Cyrl-CS" sz="2400" b="1">
                        <a:latin typeface="Calibri"/>
                        <a:ea typeface="Times New Roman"/>
                        <a:cs typeface="Tahoma"/>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99FF"/>
                    </a:solidFill>
                  </a:tcPr>
                </a:tc>
                <a:tc>
                  <a:txBody>
                    <a:bodyPr/>
                    <a:lstStyle/>
                    <a:p>
                      <a:pPr algn="ctr">
                        <a:spcAft>
                          <a:spcPts val="0"/>
                        </a:spcAft>
                      </a:pPr>
                      <a:endParaRPr lang="sr-Cyrl-CS" sz="2400" b="1">
                        <a:latin typeface="Calibri"/>
                        <a:ea typeface="Times New Roman"/>
                        <a:cs typeface="Tahoma"/>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99FF"/>
                    </a:solidFill>
                  </a:tcPr>
                </a:tc>
                <a:tc>
                  <a:txBody>
                    <a:bodyPr/>
                    <a:lstStyle/>
                    <a:p>
                      <a:pPr algn="ctr">
                        <a:spcAft>
                          <a:spcPts val="0"/>
                        </a:spcAft>
                      </a:pPr>
                      <a:endParaRPr lang="sr-Cyrl-CS" sz="2400" b="1">
                        <a:latin typeface="Calibri"/>
                        <a:ea typeface="Times New Roman"/>
                        <a:cs typeface="Tahoma"/>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99FF"/>
                    </a:solidFill>
                  </a:tcPr>
                </a:tc>
                <a:tc>
                  <a:txBody>
                    <a:bodyPr/>
                    <a:lstStyle/>
                    <a:p>
                      <a:pPr algn="ctr">
                        <a:spcAft>
                          <a:spcPts val="0"/>
                        </a:spcAft>
                      </a:pPr>
                      <a:r>
                        <a:rPr lang="sr-Cyrl-CS" sz="2400" b="1" dirty="0">
                          <a:latin typeface="Calibri"/>
                          <a:ea typeface="Times New Roman"/>
                          <a:cs typeface="Tahoma"/>
                        </a:rPr>
                        <a:t>Х</a:t>
                      </a:r>
                      <a:endParaRPr lang="en-US" sz="2400" b="1" dirty="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99FF"/>
                    </a:solidFill>
                  </a:tcPr>
                </a:tc>
                <a:tc>
                  <a:txBody>
                    <a:bodyPr/>
                    <a:lstStyle/>
                    <a:p>
                      <a:pPr algn="ctr">
                        <a:spcAft>
                          <a:spcPts val="0"/>
                        </a:spcAft>
                      </a:pPr>
                      <a:endParaRPr lang="sr-Cyrl-CS" sz="2400" b="1" dirty="0">
                        <a:latin typeface="Calibri"/>
                        <a:ea typeface="Times New Roman"/>
                        <a:cs typeface="Tahoma"/>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99FF"/>
                    </a:solidFill>
                  </a:tcPr>
                </a:tc>
                <a:tc>
                  <a:txBody>
                    <a:bodyPr/>
                    <a:lstStyle/>
                    <a:p>
                      <a:pPr algn="ctr">
                        <a:spcAft>
                          <a:spcPts val="0"/>
                        </a:spcAft>
                      </a:pPr>
                      <a:endParaRPr lang="en-US" sz="2400" b="1" dirty="0">
                        <a:latin typeface="Calibri"/>
                        <a:ea typeface="Times New Roman"/>
                        <a:cs typeface="Tahoma"/>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99FF"/>
                    </a:solidFill>
                  </a:tcPr>
                </a:tc>
              </a:tr>
              <a:tr h="326574">
                <a:tc>
                  <a:txBody>
                    <a:bodyPr/>
                    <a:lstStyle/>
                    <a:p>
                      <a:pPr>
                        <a:spcAft>
                          <a:spcPts val="0"/>
                        </a:spcAft>
                      </a:pPr>
                      <a:r>
                        <a:rPr lang="sr-Cyrl-CS" sz="2400" dirty="0">
                          <a:latin typeface="Calibri"/>
                          <a:ea typeface="Times New Roman"/>
                          <a:cs typeface="Tahoma"/>
                        </a:rPr>
                        <a:t>Предност</a:t>
                      </a:r>
                      <a:endParaRPr lang="en-US" sz="2400" dirty="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99FF"/>
                    </a:solidFill>
                  </a:tcPr>
                </a:tc>
                <a:tc>
                  <a:txBody>
                    <a:bodyPr/>
                    <a:lstStyle/>
                    <a:p>
                      <a:pPr algn="ctr">
                        <a:spcAft>
                          <a:spcPts val="0"/>
                        </a:spcAft>
                      </a:pPr>
                      <a:endParaRPr lang="sr-Cyrl-CS" sz="2400" b="1" dirty="0">
                        <a:latin typeface="Calibri"/>
                        <a:ea typeface="Times New Roman"/>
                        <a:cs typeface="Tahoma"/>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99FF"/>
                    </a:solidFill>
                  </a:tcPr>
                </a:tc>
                <a:tc>
                  <a:txBody>
                    <a:bodyPr/>
                    <a:lstStyle/>
                    <a:p>
                      <a:pPr algn="ctr">
                        <a:spcAft>
                          <a:spcPts val="0"/>
                        </a:spcAft>
                      </a:pPr>
                      <a:endParaRPr lang="sr-Cyrl-CS" sz="2400" b="1">
                        <a:latin typeface="Calibri"/>
                        <a:ea typeface="Times New Roman"/>
                        <a:cs typeface="Tahoma"/>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99FF"/>
                    </a:solidFill>
                  </a:tcPr>
                </a:tc>
                <a:tc>
                  <a:txBody>
                    <a:bodyPr/>
                    <a:lstStyle/>
                    <a:p>
                      <a:pPr algn="ctr">
                        <a:spcAft>
                          <a:spcPts val="0"/>
                        </a:spcAft>
                      </a:pPr>
                      <a:endParaRPr lang="sr-Cyrl-CS" sz="2400" b="1">
                        <a:latin typeface="Calibri"/>
                        <a:ea typeface="Times New Roman"/>
                        <a:cs typeface="Tahoma"/>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99FF"/>
                    </a:solidFill>
                  </a:tcPr>
                </a:tc>
                <a:tc>
                  <a:txBody>
                    <a:bodyPr/>
                    <a:lstStyle/>
                    <a:p>
                      <a:pPr algn="ctr">
                        <a:spcAft>
                          <a:spcPts val="0"/>
                        </a:spcAft>
                      </a:pPr>
                      <a:r>
                        <a:rPr lang="sr-Cyrl-CS" sz="2400" b="1" dirty="0">
                          <a:latin typeface="Calibri"/>
                          <a:ea typeface="Times New Roman"/>
                          <a:cs typeface="Tahoma"/>
                        </a:rPr>
                        <a:t>Х</a:t>
                      </a:r>
                      <a:endParaRPr lang="en-US" sz="2400" b="1" dirty="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99FF"/>
                    </a:solidFill>
                  </a:tcPr>
                </a:tc>
                <a:tc>
                  <a:txBody>
                    <a:bodyPr/>
                    <a:lstStyle/>
                    <a:p>
                      <a:pPr algn="ctr">
                        <a:spcAft>
                          <a:spcPts val="0"/>
                        </a:spcAft>
                      </a:pPr>
                      <a:endParaRPr lang="sr-Cyrl-CS" sz="2400" b="1" dirty="0">
                        <a:latin typeface="Calibri"/>
                        <a:ea typeface="Times New Roman"/>
                        <a:cs typeface="Tahoma"/>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99FF"/>
                    </a:solidFill>
                  </a:tcPr>
                </a:tc>
                <a:tc>
                  <a:txBody>
                    <a:bodyPr/>
                    <a:lstStyle/>
                    <a:p>
                      <a:pPr algn="ctr">
                        <a:spcAft>
                          <a:spcPts val="0"/>
                        </a:spcAft>
                      </a:pPr>
                      <a:endParaRPr lang="en-US" sz="2400" b="1" dirty="0">
                        <a:latin typeface="Calibri"/>
                        <a:ea typeface="Times New Roman"/>
                        <a:cs typeface="Tahoma"/>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99FF"/>
                    </a:solidFill>
                  </a:tcPr>
                </a:tc>
              </a:tr>
              <a:tr h="326574">
                <a:tc>
                  <a:txBody>
                    <a:bodyPr/>
                    <a:lstStyle/>
                    <a:p>
                      <a:pPr>
                        <a:spcAft>
                          <a:spcPts val="0"/>
                        </a:spcAft>
                      </a:pPr>
                      <a:r>
                        <a:rPr lang="sr-Cyrl-CS" sz="2400" dirty="0">
                          <a:latin typeface="Calibri"/>
                          <a:ea typeface="Times New Roman"/>
                          <a:cs typeface="Tahoma"/>
                        </a:rPr>
                        <a:t>Разумевање игре</a:t>
                      </a:r>
                      <a:endParaRPr lang="en-US" sz="2400" dirty="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99FF"/>
                    </a:solidFill>
                  </a:tcPr>
                </a:tc>
                <a:tc>
                  <a:txBody>
                    <a:bodyPr/>
                    <a:lstStyle/>
                    <a:p>
                      <a:pPr algn="ctr">
                        <a:spcAft>
                          <a:spcPts val="0"/>
                        </a:spcAft>
                      </a:pPr>
                      <a:endParaRPr lang="sr-Cyrl-CS" sz="2400" b="1" dirty="0">
                        <a:latin typeface="Calibri"/>
                        <a:ea typeface="Times New Roman"/>
                        <a:cs typeface="Tahoma"/>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99FF"/>
                    </a:solidFill>
                  </a:tcPr>
                </a:tc>
                <a:tc>
                  <a:txBody>
                    <a:bodyPr/>
                    <a:lstStyle/>
                    <a:p>
                      <a:pPr algn="ctr">
                        <a:spcAft>
                          <a:spcPts val="0"/>
                        </a:spcAft>
                      </a:pPr>
                      <a:endParaRPr lang="sr-Cyrl-CS" sz="2400" b="1" dirty="0">
                        <a:latin typeface="Calibri"/>
                        <a:ea typeface="Times New Roman"/>
                        <a:cs typeface="Tahoma"/>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99FF"/>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sr-Cyrl-CS" sz="2400" b="1" dirty="0">
                        <a:latin typeface="Calibri"/>
                        <a:ea typeface="Times New Roman"/>
                        <a:cs typeface="Tahoma"/>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99FF"/>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sr-Cyrl-CS" sz="2400" b="1" dirty="0" smtClean="0">
                          <a:latin typeface="+mn-lt"/>
                          <a:ea typeface="Times New Roman"/>
                          <a:cs typeface="Tahoma"/>
                        </a:rPr>
                        <a:t>Х</a:t>
                      </a:r>
                      <a:endParaRPr lang="en-US" sz="2400" b="1" dirty="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99FF"/>
                    </a:solidFill>
                  </a:tcPr>
                </a:tc>
                <a:tc>
                  <a:txBody>
                    <a:bodyPr/>
                    <a:lstStyle/>
                    <a:p>
                      <a:pPr algn="ctr">
                        <a:spcAft>
                          <a:spcPts val="0"/>
                        </a:spcAft>
                      </a:pPr>
                      <a:endParaRPr lang="sr-Cyrl-CS" sz="2400" b="1" dirty="0">
                        <a:latin typeface="Calibri"/>
                        <a:ea typeface="Times New Roman"/>
                        <a:cs typeface="Tahoma"/>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99FF"/>
                    </a:solidFill>
                  </a:tcPr>
                </a:tc>
                <a:tc>
                  <a:txBody>
                    <a:bodyPr/>
                    <a:lstStyle/>
                    <a:p>
                      <a:pPr algn="ctr">
                        <a:spcAft>
                          <a:spcPts val="0"/>
                        </a:spcAft>
                      </a:pPr>
                      <a:endParaRPr lang="en-US" sz="2400" b="1" dirty="0">
                        <a:latin typeface="Calibri"/>
                        <a:ea typeface="Times New Roman"/>
                        <a:cs typeface="Tahoma"/>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99FF"/>
                    </a:solidFill>
                  </a:tcPr>
                </a:tc>
              </a:tr>
            </a:tbl>
          </a:graphicData>
        </a:graphic>
      </p:graphicFrame>
      <p:sp>
        <p:nvSpPr>
          <p:cNvPr id="5" name="Flowchart: Summing Junction 4"/>
          <p:cNvSpPr/>
          <p:nvPr/>
        </p:nvSpPr>
        <p:spPr>
          <a:xfrm>
            <a:off x="5724128" y="4293096"/>
            <a:ext cx="360040" cy="360040"/>
          </a:xfrm>
          <a:prstGeom prst="flowChartSummingJunction">
            <a:avLst/>
          </a:prstGeom>
          <a:solidFill>
            <a:srgbClr val="FF00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lowchart: Summing Junction 5"/>
          <p:cNvSpPr/>
          <p:nvPr/>
        </p:nvSpPr>
        <p:spPr>
          <a:xfrm>
            <a:off x="5724128" y="5373216"/>
            <a:ext cx="360040" cy="360040"/>
          </a:xfrm>
          <a:prstGeom prst="flowChartSummingJunction">
            <a:avLst/>
          </a:prstGeom>
          <a:solidFill>
            <a:srgbClr val="FF00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Line Callout 2 6"/>
          <p:cNvSpPr/>
          <p:nvPr/>
        </p:nvSpPr>
        <p:spPr>
          <a:xfrm>
            <a:off x="683568" y="5949280"/>
            <a:ext cx="5040560" cy="576064"/>
          </a:xfrm>
          <a:prstGeom prst="borderCallout2">
            <a:avLst>
              <a:gd name="adj1" fmla="val -1732"/>
              <a:gd name="adj2" fmla="val 54185"/>
              <a:gd name="adj3" fmla="val -252630"/>
              <a:gd name="adj4" fmla="val 34700"/>
              <a:gd name="adj5" fmla="val -253609"/>
              <a:gd name="adj6" fmla="val 99988"/>
            </a:avLst>
          </a:prstGeom>
          <a:solidFill>
            <a:schemeClr val="bg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x-none" sz="1600" b="1" dirty="0" smtClean="0">
                <a:solidFill>
                  <a:srgbClr val="0000FF"/>
                </a:solidFill>
              </a:rPr>
              <a:t>РАЗУМЕВАЊЕ ИГРЕ ВИШЕ НЕ МОРА ДА ‘’ПРАТИ’’ ЛИНИЈУ СУЂЕЊА, АЛИ НЕ ЗНАЧИ И ДА НЕ СМЕ !</a:t>
            </a:r>
            <a:endParaRPr lang="en-US" sz="1600" b="1" dirty="0">
              <a:solidFill>
                <a:srgbClr val="0000FF"/>
              </a:solidFill>
            </a:endParaRPr>
          </a:p>
        </p:txBody>
      </p:sp>
      <p:cxnSp>
        <p:nvCxnSpPr>
          <p:cNvPr id="10" name="Elbow Connector 9"/>
          <p:cNvCxnSpPr/>
          <p:nvPr/>
        </p:nvCxnSpPr>
        <p:spPr>
          <a:xfrm flipV="1">
            <a:off x="4211960" y="5589240"/>
            <a:ext cx="1512168" cy="360040"/>
          </a:xfrm>
          <a:prstGeom prst="bentConnector3">
            <a:avLst>
              <a:gd name="adj1" fmla="val -53383"/>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wipe(left)">
                                      <p:cBhvr>
                                        <p:cTn id="7" dur="2000"/>
                                        <p:tgtEl>
                                          <p:spTgt spid="4">
                                            <p:txEl>
                                              <p:pRg st="0" end="0"/>
                                            </p:txEl>
                                          </p:spTgt>
                                        </p:tgtEl>
                                      </p:cBhvr>
                                    </p:animEffect>
                                  </p:childTnLst>
                                </p:cTn>
                              </p:par>
                              <p:par>
                                <p:cTn id="8" presetID="22" presetClass="entr" presetSubtype="8" fill="hold" nodeType="withEffect">
                                  <p:stCondLst>
                                    <p:cond delay="0"/>
                                  </p:stCondLst>
                                  <p:childTnLst>
                                    <p:set>
                                      <p:cBhvr>
                                        <p:cTn id="9" dur="1" fill="hold">
                                          <p:stCondLst>
                                            <p:cond delay="0"/>
                                          </p:stCondLst>
                                        </p:cTn>
                                        <p:tgtEl>
                                          <p:spTgt spid="4">
                                            <p:txEl>
                                              <p:pRg st="2" end="2"/>
                                            </p:txEl>
                                          </p:spTgt>
                                        </p:tgtEl>
                                        <p:attrNameLst>
                                          <p:attrName>style.visibility</p:attrName>
                                        </p:attrNameLst>
                                      </p:cBhvr>
                                      <p:to>
                                        <p:strVal val="visible"/>
                                      </p:to>
                                    </p:set>
                                    <p:animEffect transition="in" filter="wipe(left)">
                                      <p:cBhvr>
                                        <p:cTn id="10" dur="2000"/>
                                        <p:tgtEl>
                                          <p:spTgt spid="4">
                                            <p:txEl>
                                              <p:pRg st="2" end="2"/>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8"/>
                                        </p:tgtEl>
                                        <p:attrNameLst>
                                          <p:attrName>style.visibility</p:attrName>
                                        </p:attrNameLst>
                                      </p:cBhvr>
                                      <p:to>
                                        <p:strVal val="visible"/>
                                      </p:to>
                                    </p:set>
                                    <p:animEffect transition="in" filter="fade">
                                      <p:cBhvr>
                                        <p:cTn id="13" dur="5000"/>
                                        <p:tgtEl>
                                          <p:spTgt spid="8"/>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7"/>
                                        </p:tgtEl>
                                        <p:attrNameLst>
                                          <p:attrName>style.visibility</p:attrName>
                                        </p:attrNameLst>
                                      </p:cBhvr>
                                      <p:to>
                                        <p:strVal val="visible"/>
                                      </p:to>
                                    </p:set>
                                    <p:animEffect transition="in" filter="fade">
                                      <p:cBhvr>
                                        <p:cTn id="16" dur="2000"/>
                                        <p:tgtEl>
                                          <p:spTgt spid="7"/>
                                        </p:tgtEl>
                                      </p:cBhvr>
                                    </p:animEffect>
                                  </p:childTnLst>
                                </p:cTn>
                              </p:par>
                              <p:par>
                                <p:cTn id="17" presetID="10" presetClass="entr" presetSubtype="0" fill="hold" nodeType="withEffect">
                                  <p:stCondLst>
                                    <p:cond delay="0"/>
                                  </p:stCondLst>
                                  <p:childTnLst>
                                    <p:set>
                                      <p:cBhvr>
                                        <p:cTn id="18" dur="1" fill="hold">
                                          <p:stCondLst>
                                            <p:cond delay="0"/>
                                          </p:stCondLst>
                                        </p:cTn>
                                        <p:tgtEl>
                                          <p:spTgt spid="10"/>
                                        </p:tgtEl>
                                        <p:attrNameLst>
                                          <p:attrName>style.visibility</p:attrName>
                                        </p:attrNameLst>
                                      </p:cBhvr>
                                      <p:to>
                                        <p:strVal val="visible"/>
                                      </p:to>
                                    </p:set>
                                    <p:animEffect transition="in" filter="fade">
                                      <p:cBhvr>
                                        <p:cTn id="19" dur="2000"/>
                                        <p:tgtEl>
                                          <p:spTgt spid="10"/>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fade">
                                      <p:cBhvr>
                                        <p:cTn id="22" dur="2000"/>
                                        <p:tgtEl>
                                          <p:spTgt spid="5"/>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6"/>
                                        </p:tgtEl>
                                        <p:attrNameLst>
                                          <p:attrName>style.visibility</p:attrName>
                                        </p:attrNameLst>
                                      </p:cBhvr>
                                      <p:to>
                                        <p:strVal val="visible"/>
                                      </p:to>
                                    </p:set>
                                    <p:animEffect transition="in" filter="fade">
                                      <p:cBhvr>
                                        <p:cTn id="25"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bg>
      <p:bgPr>
        <a:gradFill flip="none" rotWithShape="1">
          <a:gsLst>
            <a:gs pos="10000">
              <a:schemeClr val="accent6">
                <a:lumMod val="20000"/>
                <a:lumOff val="80000"/>
              </a:schemeClr>
            </a:gs>
            <a:gs pos="50000">
              <a:schemeClr val="accent1">
                <a:tint val="44500"/>
                <a:satMod val="160000"/>
              </a:schemeClr>
            </a:gs>
            <a:gs pos="100000">
              <a:schemeClr val="accent1">
                <a:tint val="23500"/>
                <a:satMod val="160000"/>
              </a:schemeClr>
            </a:gs>
          </a:gsLst>
          <a:lin ang="2700000" scaled="1"/>
          <a:tileRect/>
        </a:gradFill>
        <a:effectLst/>
      </p:bgPr>
    </p:bg>
    <p:spTree>
      <p:nvGrpSpPr>
        <p:cNvPr id="1" name=""/>
        <p:cNvGrpSpPr/>
        <p:nvPr/>
      </p:nvGrpSpPr>
      <p:grpSpPr>
        <a:xfrm>
          <a:off x="0" y="0"/>
          <a:ext cx="0" cy="0"/>
          <a:chOff x="0" y="0"/>
          <a:chExt cx="0" cy="0"/>
        </a:xfrm>
      </p:grpSpPr>
      <p:sp>
        <p:nvSpPr>
          <p:cNvPr id="29698" name="Title 6"/>
          <p:cNvSpPr>
            <a:spLocks noGrp="1"/>
          </p:cNvSpPr>
          <p:nvPr>
            <p:ph type="ctrTitle"/>
          </p:nvPr>
        </p:nvSpPr>
        <p:spPr>
          <a:xfrm>
            <a:off x="571500" y="142875"/>
            <a:ext cx="8215313" cy="642938"/>
          </a:xfrm>
        </p:spPr>
        <p:txBody>
          <a:bodyPr/>
          <a:lstStyle/>
          <a:p>
            <a:r>
              <a:rPr lang="sr-Cyrl-CS" sz="3200" b="1" smtClean="0">
                <a:latin typeface="Cambria" pitchFamily="18" charset="0"/>
              </a:rPr>
              <a:t>ПОВЕЗИВАЊЕ СЕГМЕНАТА</a:t>
            </a:r>
            <a:endParaRPr lang="en-US" sz="3200" b="1" smtClean="0">
              <a:latin typeface="Cambria" pitchFamily="18" charset="0"/>
            </a:endParaRPr>
          </a:p>
        </p:txBody>
      </p:sp>
      <p:sp>
        <p:nvSpPr>
          <p:cNvPr id="4" name="Title 6"/>
          <p:cNvSpPr txBox="1">
            <a:spLocks/>
          </p:cNvSpPr>
          <p:nvPr/>
        </p:nvSpPr>
        <p:spPr>
          <a:xfrm>
            <a:off x="571500" y="1268760"/>
            <a:ext cx="8215313" cy="1224136"/>
          </a:xfrm>
          <a:prstGeom prst="rect">
            <a:avLst/>
          </a:prstGeom>
        </p:spPr>
        <p:txBody>
          <a:bodyPr/>
          <a:lstStyle/>
          <a:p>
            <a:pPr fontAlgn="auto">
              <a:spcAft>
                <a:spcPts val="0"/>
              </a:spcAft>
              <a:defRPr/>
            </a:pPr>
            <a:r>
              <a:rPr lang="sr-Cyrl-CS" sz="2200" dirty="0" smtClean="0">
                <a:latin typeface="Cambria" pitchFamily="18" charset="0"/>
                <a:ea typeface="+mj-ea"/>
                <a:cs typeface="+mj-cs"/>
              </a:rPr>
              <a:t>Две или више просечних оцена (0) у </a:t>
            </a:r>
            <a:r>
              <a:rPr lang="sr-Cyrl-CS" sz="2200" b="1" dirty="0" smtClean="0">
                <a:solidFill>
                  <a:srgbClr val="C00000"/>
                </a:solidFill>
                <a:latin typeface="Cambria" pitchFamily="18" charset="0"/>
                <a:ea typeface="+mj-ea"/>
                <a:cs typeface="+mj-cs"/>
              </a:rPr>
              <a:t>‘’затамњеним компонентама’’ </a:t>
            </a:r>
            <a:r>
              <a:rPr lang="sr-Cyrl-CS" sz="2200" dirty="0" smtClean="0">
                <a:latin typeface="Cambria" pitchFamily="18" charset="0"/>
                <a:ea typeface="+mj-ea"/>
                <a:cs typeface="+mj-cs"/>
              </a:rPr>
              <a:t>у компоненти </a:t>
            </a:r>
            <a:r>
              <a:rPr lang="sr-Cyrl-CS" sz="2200" b="1" dirty="0" smtClean="0">
                <a:latin typeface="Cambria" pitchFamily="18" charset="0"/>
                <a:ea typeface="+mj-ea"/>
                <a:cs typeface="+mj-cs"/>
              </a:rPr>
              <a:t>РАЗУМЕВАЊЕ ИГРЕ</a:t>
            </a:r>
            <a:r>
              <a:rPr lang="sr-Cyrl-CS" sz="2200" dirty="0" smtClean="0">
                <a:latin typeface="Cambria" pitchFamily="18" charset="0"/>
                <a:ea typeface="+mj-ea"/>
                <a:cs typeface="+mj-cs"/>
              </a:rPr>
              <a:t> подразумевају највише ПРОСЕЧНУ ОЦЕНУ (0).</a:t>
            </a:r>
            <a:endParaRPr lang="sr-Cyrl-CS" sz="2200" dirty="0">
              <a:latin typeface="Cambria" pitchFamily="18" charset="0"/>
              <a:ea typeface="+mj-ea"/>
              <a:cs typeface="+mj-cs"/>
            </a:endParaRPr>
          </a:p>
          <a:p>
            <a:pPr fontAlgn="auto">
              <a:spcAft>
                <a:spcPts val="0"/>
              </a:spcAft>
              <a:defRPr/>
            </a:pPr>
            <a:endParaRPr lang="sr-Cyrl-CS" sz="1000" dirty="0">
              <a:latin typeface="Cambria" pitchFamily="18" charset="0"/>
              <a:cs typeface="+mn-cs"/>
            </a:endParaRPr>
          </a:p>
        </p:txBody>
      </p:sp>
      <p:graphicFrame>
        <p:nvGraphicFramePr>
          <p:cNvPr id="8" name="Table 7"/>
          <p:cNvGraphicFramePr>
            <a:graphicFrameLocks noGrp="1"/>
          </p:cNvGraphicFramePr>
          <p:nvPr/>
        </p:nvGraphicFramePr>
        <p:xfrm>
          <a:off x="642910" y="2996098"/>
          <a:ext cx="7858181" cy="2521134"/>
        </p:xfrm>
        <a:graphic>
          <a:graphicData uri="http://schemas.openxmlformats.org/drawingml/2006/table">
            <a:tbl>
              <a:tblPr/>
              <a:tblGrid>
                <a:gridCol w="3698687"/>
                <a:gridCol w="693249"/>
                <a:gridCol w="693249"/>
                <a:gridCol w="693249"/>
                <a:gridCol w="693249"/>
                <a:gridCol w="693249"/>
                <a:gridCol w="693249"/>
              </a:tblGrid>
              <a:tr h="326574">
                <a:tc>
                  <a:txBody>
                    <a:bodyPr/>
                    <a:lstStyle/>
                    <a:p>
                      <a:pPr algn="ctr">
                        <a:spcAft>
                          <a:spcPts val="0"/>
                        </a:spcAft>
                      </a:pPr>
                      <a:r>
                        <a:rPr lang="sr-Cyrl-CS" sz="2000" dirty="0">
                          <a:latin typeface="Calibri"/>
                          <a:ea typeface="Times New Roman"/>
                          <a:cs typeface="Tahoma"/>
                        </a:rPr>
                        <a:t>Елементи оцењивања:</a:t>
                      </a:r>
                      <a:endParaRPr lang="en-US" sz="2000" dirty="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sr-Cyrl-CS" sz="2000" b="1" dirty="0">
                          <a:latin typeface="Calibri"/>
                          <a:ea typeface="Times New Roman"/>
                          <a:cs typeface="Tahoma"/>
                        </a:rPr>
                        <a:t>— —</a:t>
                      </a:r>
                      <a:endParaRPr lang="en-US" sz="2000" dirty="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sr-Cyrl-CS" sz="2000" b="1" dirty="0">
                          <a:latin typeface="Calibri"/>
                          <a:ea typeface="Times New Roman"/>
                          <a:cs typeface="Tahoma"/>
                        </a:rPr>
                        <a:t>—</a:t>
                      </a:r>
                      <a:endParaRPr lang="en-US" sz="2000" dirty="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sr-Cyrl-CS" sz="2000" b="1" dirty="0">
                          <a:latin typeface="Calibri"/>
                          <a:ea typeface="Times New Roman"/>
                          <a:cs typeface="Tahoma"/>
                        </a:rPr>
                        <a:t>0</a:t>
                      </a:r>
                      <a:endParaRPr lang="en-US" sz="2000" dirty="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sr-Cyrl-CS" sz="2000" b="1" dirty="0">
                          <a:latin typeface="Calibri"/>
                          <a:ea typeface="Times New Roman"/>
                          <a:cs typeface="Tahoma"/>
                        </a:rPr>
                        <a:t>+</a:t>
                      </a:r>
                      <a:endParaRPr lang="en-US" sz="2000" dirty="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sr-Cyrl-CS" sz="2000" b="1" dirty="0">
                          <a:latin typeface="Calibri"/>
                          <a:ea typeface="Times New Roman"/>
                          <a:cs typeface="Tahoma"/>
                        </a:rPr>
                        <a:t>+ +</a:t>
                      </a:r>
                      <a:endParaRPr lang="en-US" sz="2000" dirty="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sr-Cyrl-CS" sz="2000" b="1" dirty="0">
                          <a:latin typeface="Calibri"/>
                          <a:ea typeface="Times New Roman"/>
                          <a:cs typeface="Tahoma"/>
                        </a:rPr>
                        <a:t>+ + +</a:t>
                      </a:r>
                      <a:endParaRPr lang="en-US" sz="2000" dirty="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26574">
                <a:tc>
                  <a:txBody>
                    <a:bodyPr/>
                    <a:lstStyle/>
                    <a:p>
                      <a:pPr>
                        <a:spcAft>
                          <a:spcPts val="0"/>
                        </a:spcAft>
                      </a:pPr>
                      <a:r>
                        <a:rPr lang="sr-Cyrl-CS" sz="2400" dirty="0">
                          <a:latin typeface="Calibri"/>
                          <a:ea typeface="Times New Roman"/>
                          <a:cs typeface="Tahoma"/>
                        </a:rPr>
                        <a:t>7 - метара одлука</a:t>
                      </a:r>
                      <a:endParaRPr lang="en-US" sz="2400" dirty="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a:spcAft>
                          <a:spcPts val="0"/>
                        </a:spcAft>
                      </a:pPr>
                      <a:endParaRPr lang="sr-Cyrl-CS" sz="2400" b="1" dirty="0">
                        <a:latin typeface="Calibri"/>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a:spcAft>
                          <a:spcPts val="0"/>
                        </a:spcAft>
                      </a:pPr>
                      <a:endParaRPr lang="sr-Cyrl-CS" sz="2400" b="1" dirty="0">
                        <a:latin typeface="Calibri"/>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sr-Cyrl-CS" sz="2400" b="1" dirty="0" smtClean="0">
                          <a:latin typeface="+mn-lt"/>
                          <a:ea typeface="Times New Roman"/>
                          <a:cs typeface="Arial"/>
                        </a:rPr>
                        <a:t>Х</a:t>
                      </a:r>
                      <a:endParaRPr lang="en-US" sz="2400" b="1" dirty="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2400" b="1" dirty="0" smtClean="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a:spcAft>
                          <a:spcPts val="0"/>
                        </a:spcAft>
                      </a:pPr>
                      <a:endParaRPr lang="sr-Cyrl-CS" sz="2400" b="1">
                        <a:latin typeface="Calibri"/>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a:spcAft>
                          <a:spcPts val="0"/>
                        </a:spcAft>
                      </a:pPr>
                      <a:endParaRPr lang="en-US" sz="2400" b="1">
                        <a:latin typeface="Calibri"/>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r>
              <a:tr h="326574">
                <a:tc>
                  <a:txBody>
                    <a:bodyPr/>
                    <a:lstStyle/>
                    <a:p>
                      <a:pPr>
                        <a:spcAft>
                          <a:spcPts val="0"/>
                        </a:spcAft>
                      </a:pPr>
                      <a:r>
                        <a:rPr lang="sr-Cyrl-CS" sz="2400" dirty="0">
                          <a:latin typeface="Calibri"/>
                          <a:ea typeface="Times New Roman"/>
                          <a:cs typeface="Tahoma"/>
                        </a:rPr>
                        <a:t>Прогресивно кажњавање</a:t>
                      </a:r>
                      <a:endParaRPr lang="en-US" sz="2400" dirty="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a:spcAft>
                          <a:spcPts val="0"/>
                        </a:spcAft>
                      </a:pPr>
                      <a:endParaRPr lang="sr-Cyrl-CS" sz="2400" b="1">
                        <a:latin typeface="Calibri"/>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a:spcAft>
                          <a:spcPts val="0"/>
                        </a:spcAft>
                      </a:pPr>
                      <a:endParaRPr lang="sr-Cyrl-CS" sz="2400" b="1" dirty="0">
                        <a:latin typeface="Calibri"/>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a:spcAft>
                          <a:spcPts val="0"/>
                        </a:spcAft>
                      </a:pPr>
                      <a:endParaRPr lang="en-US" sz="2400" b="1" dirty="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a:spcAft>
                          <a:spcPts val="0"/>
                        </a:spcAft>
                      </a:pPr>
                      <a:r>
                        <a:rPr lang="sr-Cyrl-CS" sz="2400" b="1" dirty="0" smtClean="0">
                          <a:latin typeface="+mn-lt"/>
                          <a:ea typeface="Times New Roman"/>
                          <a:cs typeface="Arial"/>
                        </a:rPr>
                        <a:t>Х</a:t>
                      </a:r>
                      <a:endParaRPr lang="sr-Cyrl-CS" sz="2400" b="1" dirty="0">
                        <a:latin typeface="Calibri"/>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a:spcAft>
                          <a:spcPts val="0"/>
                        </a:spcAft>
                      </a:pPr>
                      <a:endParaRPr lang="sr-Latn-CS" sz="2400" b="1">
                        <a:latin typeface="Calibri"/>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a:spcAft>
                          <a:spcPts val="0"/>
                        </a:spcAft>
                      </a:pPr>
                      <a:endParaRPr lang="en-US" sz="2400" b="1">
                        <a:highlight>
                          <a:srgbClr val="00FF00"/>
                        </a:highlight>
                        <a:latin typeface="Calibri"/>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r>
              <a:tr h="326574">
                <a:tc>
                  <a:txBody>
                    <a:bodyPr/>
                    <a:lstStyle/>
                    <a:p>
                      <a:pPr>
                        <a:spcAft>
                          <a:spcPts val="0"/>
                        </a:spcAft>
                      </a:pPr>
                      <a:r>
                        <a:rPr lang="sr-Cyrl-CS" sz="2400" dirty="0">
                          <a:latin typeface="Calibri"/>
                          <a:ea typeface="Times New Roman"/>
                          <a:cs typeface="Tahoma"/>
                        </a:rPr>
                        <a:t>Линија суђења</a:t>
                      </a:r>
                      <a:endParaRPr lang="en-US" sz="2400" dirty="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a:spcAft>
                          <a:spcPts val="0"/>
                        </a:spcAft>
                      </a:pPr>
                      <a:endParaRPr lang="sr-Cyrl-CS" sz="2400" b="1" dirty="0">
                        <a:latin typeface="Calibri"/>
                        <a:ea typeface="Times New Roman"/>
                        <a:cs typeface="Tahoma"/>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a:spcAft>
                          <a:spcPts val="0"/>
                        </a:spcAft>
                      </a:pPr>
                      <a:endParaRPr lang="sr-Cyrl-CS" sz="2400" b="1" dirty="0">
                        <a:latin typeface="Calibri"/>
                        <a:ea typeface="Times New Roman"/>
                        <a:cs typeface="Tahoma"/>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sr-Cyrl-CS" sz="2400" b="1" dirty="0" smtClean="0">
                          <a:latin typeface="+mn-lt"/>
                          <a:ea typeface="Times New Roman"/>
                          <a:cs typeface="Tahoma"/>
                        </a:rPr>
                        <a:t>    </a:t>
                      </a:r>
                      <a:endParaRPr lang="sr-Cyrl-CS" sz="2400" b="1" dirty="0">
                        <a:latin typeface="Calibri"/>
                        <a:ea typeface="Times New Roman"/>
                        <a:cs typeface="Tahoma"/>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sr-Cyrl-CS" sz="2400" b="1" dirty="0" smtClean="0">
                          <a:latin typeface="+mn-lt"/>
                          <a:ea typeface="Times New Roman"/>
                          <a:cs typeface="Tahoma"/>
                        </a:rPr>
                        <a:t>Х</a:t>
                      </a:r>
                      <a:endParaRPr lang="en-US" sz="2400" b="1" dirty="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a:spcAft>
                          <a:spcPts val="0"/>
                        </a:spcAft>
                      </a:pPr>
                      <a:endParaRPr lang="sr-Cyrl-CS" sz="2400" b="1">
                        <a:latin typeface="Calibri"/>
                        <a:ea typeface="Times New Roman"/>
                        <a:cs typeface="Tahoma"/>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a:spcAft>
                          <a:spcPts val="0"/>
                        </a:spcAft>
                      </a:pPr>
                      <a:endParaRPr lang="en-US" sz="2400" b="1">
                        <a:latin typeface="Calibri"/>
                        <a:ea typeface="Times New Roman"/>
                        <a:cs typeface="Tahoma"/>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r>
              <a:tr h="326574">
                <a:tc>
                  <a:txBody>
                    <a:bodyPr/>
                    <a:lstStyle/>
                    <a:p>
                      <a:pPr>
                        <a:spcAft>
                          <a:spcPts val="0"/>
                        </a:spcAft>
                      </a:pPr>
                      <a:r>
                        <a:rPr lang="sr-Cyrl-CS" sz="2400" dirty="0">
                          <a:latin typeface="Calibri"/>
                          <a:ea typeface="Times New Roman"/>
                          <a:cs typeface="Tahoma"/>
                        </a:rPr>
                        <a:t>Кораци</a:t>
                      </a:r>
                      <a:endParaRPr lang="en-US" sz="2400" dirty="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99FF"/>
                    </a:solidFill>
                  </a:tcPr>
                </a:tc>
                <a:tc>
                  <a:txBody>
                    <a:bodyPr/>
                    <a:lstStyle/>
                    <a:p>
                      <a:pPr algn="ctr">
                        <a:spcAft>
                          <a:spcPts val="0"/>
                        </a:spcAft>
                      </a:pPr>
                      <a:endParaRPr lang="sr-Cyrl-CS" sz="2400" b="1">
                        <a:latin typeface="Calibri"/>
                        <a:ea typeface="Times New Roman"/>
                        <a:cs typeface="Tahoma"/>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99FF"/>
                    </a:solidFill>
                  </a:tcPr>
                </a:tc>
                <a:tc>
                  <a:txBody>
                    <a:bodyPr/>
                    <a:lstStyle/>
                    <a:p>
                      <a:pPr algn="ctr">
                        <a:spcAft>
                          <a:spcPts val="0"/>
                        </a:spcAft>
                      </a:pPr>
                      <a:endParaRPr lang="sr-Cyrl-CS" sz="2400" b="1">
                        <a:latin typeface="Calibri"/>
                        <a:ea typeface="Times New Roman"/>
                        <a:cs typeface="Tahoma"/>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99FF"/>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sr-Cyrl-CS" sz="2400" b="1" dirty="0" smtClean="0">
                          <a:latin typeface="+mn-lt"/>
                          <a:ea typeface="Times New Roman"/>
                          <a:cs typeface="Tahoma"/>
                        </a:rPr>
                        <a:t>Х</a:t>
                      </a:r>
                      <a:endParaRPr lang="sr-Cyrl-CS" sz="2400" b="1" dirty="0">
                        <a:latin typeface="Calibri"/>
                        <a:ea typeface="Times New Roman"/>
                        <a:cs typeface="Tahoma"/>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99FF"/>
                    </a:solidFill>
                  </a:tcPr>
                </a:tc>
                <a:tc>
                  <a:txBody>
                    <a:bodyPr/>
                    <a:lstStyle/>
                    <a:p>
                      <a:pPr algn="ctr">
                        <a:spcAft>
                          <a:spcPts val="0"/>
                        </a:spcAft>
                      </a:pPr>
                      <a:endParaRPr lang="en-US" sz="2400" b="1" dirty="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99FF"/>
                    </a:solidFill>
                  </a:tcPr>
                </a:tc>
                <a:tc>
                  <a:txBody>
                    <a:bodyPr/>
                    <a:lstStyle/>
                    <a:p>
                      <a:pPr algn="ctr">
                        <a:spcAft>
                          <a:spcPts val="0"/>
                        </a:spcAft>
                      </a:pPr>
                      <a:endParaRPr lang="sr-Cyrl-CS" sz="2400" b="1" dirty="0">
                        <a:latin typeface="Calibri"/>
                        <a:ea typeface="Times New Roman"/>
                        <a:cs typeface="Tahoma"/>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99FF"/>
                    </a:solidFill>
                  </a:tcPr>
                </a:tc>
                <a:tc>
                  <a:txBody>
                    <a:bodyPr/>
                    <a:lstStyle/>
                    <a:p>
                      <a:pPr algn="ctr">
                        <a:spcAft>
                          <a:spcPts val="0"/>
                        </a:spcAft>
                      </a:pPr>
                      <a:endParaRPr lang="en-US" sz="2400" b="1" dirty="0">
                        <a:latin typeface="Calibri"/>
                        <a:ea typeface="Times New Roman"/>
                        <a:cs typeface="Tahoma"/>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99FF"/>
                    </a:solidFill>
                  </a:tcPr>
                </a:tc>
              </a:tr>
              <a:tr h="326574">
                <a:tc>
                  <a:txBody>
                    <a:bodyPr/>
                    <a:lstStyle/>
                    <a:p>
                      <a:pPr>
                        <a:spcAft>
                          <a:spcPts val="0"/>
                        </a:spcAft>
                      </a:pPr>
                      <a:r>
                        <a:rPr lang="sr-Cyrl-CS" sz="2400" dirty="0">
                          <a:latin typeface="Calibri"/>
                          <a:ea typeface="Times New Roman"/>
                          <a:cs typeface="Tahoma"/>
                        </a:rPr>
                        <a:t>Предност</a:t>
                      </a:r>
                      <a:endParaRPr lang="en-US" sz="2400" dirty="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99FF"/>
                    </a:solidFill>
                  </a:tcPr>
                </a:tc>
                <a:tc>
                  <a:txBody>
                    <a:bodyPr/>
                    <a:lstStyle/>
                    <a:p>
                      <a:pPr algn="ctr">
                        <a:spcAft>
                          <a:spcPts val="0"/>
                        </a:spcAft>
                      </a:pPr>
                      <a:endParaRPr lang="sr-Cyrl-CS" sz="2400" b="1" dirty="0">
                        <a:latin typeface="Calibri"/>
                        <a:ea typeface="Times New Roman"/>
                        <a:cs typeface="Tahoma"/>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99FF"/>
                    </a:solidFill>
                  </a:tcPr>
                </a:tc>
                <a:tc>
                  <a:txBody>
                    <a:bodyPr/>
                    <a:lstStyle/>
                    <a:p>
                      <a:pPr algn="ctr">
                        <a:spcAft>
                          <a:spcPts val="0"/>
                        </a:spcAft>
                      </a:pPr>
                      <a:endParaRPr lang="sr-Cyrl-CS" sz="2400" b="1">
                        <a:latin typeface="Calibri"/>
                        <a:ea typeface="Times New Roman"/>
                        <a:cs typeface="Tahoma"/>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99FF"/>
                    </a:solidFill>
                  </a:tcPr>
                </a:tc>
                <a:tc>
                  <a:txBody>
                    <a:bodyPr/>
                    <a:lstStyle/>
                    <a:p>
                      <a:pPr algn="ctr">
                        <a:spcAft>
                          <a:spcPts val="0"/>
                        </a:spcAft>
                      </a:pPr>
                      <a:endParaRPr lang="sr-Cyrl-CS" sz="2400" b="1" dirty="0">
                        <a:latin typeface="Calibri"/>
                        <a:ea typeface="Times New Roman"/>
                        <a:cs typeface="Tahoma"/>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99FF"/>
                    </a:solidFill>
                  </a:tcPr>
                </a:tc>
                <a:tc>
                  <a:txBody>
                    <a:bodyPr/>
                    <a:lstStyle/>
                    <a:p>
                      <a:pPr algn="ctr">
                        <a:spcAft>
                          <a:spcPts val="0"/>
                        </a:spcAft>
                      </a:pPr>
                      <a:r>
                        <a:rPr lang="sr-Cyrl-CS" sz="2400" b="1" dirty="0">
                          <a:latin typeface="Calibri"/>
                          <a:ea typeface="Times New Roman"/>
                          <a:cs typeface="Tahoma"/>
                        </a:rPr>
                        <a:t>Х</a:t>
                      </a:r>
                      <a:endParaRPr lang="en-US" sz="2400" b="1" dirty="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99FF"/>
                    </a:solidFill>
                  </a:tcPr>
                </a:tc>
                <a:tc>
                  <a:txBody>
                    <a:bodyPr/>
                    <a:lstStyle/>
                    <a:p>
                      <a:pPr algn="ctr">
                        <a:spcAft>
                          <a:spcPts val="0"/>
                        </a:spcAft>
                      </a:pPr>
                      <a:endParaRPr lang="sr-Cyrl-CS" sz="2400" b="1" dirty="0">
                        <a:latin typeface="Calibri"/>
                        <a:ea typeface="Times New Roman"/>
                        <a:cs typeface="Tahoma"/>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99FF"/>
                    </a:solidFill>
                  </a:tcPr>
                </a:tc>
                <a:tc>
                  <a:txBody>
                    <a:bodyPr/>
                    <a:lstStyle/>
                    <a:p>
                      <a:pPr algn="ctr">
                        <a:spcAft>
                          <a:spcPts val="0"/>
                        </a:spcAft>
                      </a:pPr>
                      <a:endParaRPr lang="en-US" sz="2400" b="1" dirty="0">
                        <a:latin typeface="Calibri"/>
                        <a:ea typeface="Times New Roman"/>
                        <a:cs typeface="Tahoma"/>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99FF"/>
                    </a:solidFill>
                  </a:tcPr>
                </a:tc>
              </a:tr>
              <a:tr h="326574">
                <a:tc>
                  <a:txBody>
                    <a:bodyPr/>
                    <a:lstStyle/>
                    <a:p>
                      <a:pPr>
                        <a:spcAft>
                          <a:spcPts val="0"/>
                        </a:spcAft>
                      </a:pPr>
                      <a:r>
                        <a:rPr lang="sr-Cyrl-CS" sz="2400" dirty="0">
                          <a:latin typeface="Calibri"/>
                          <a:ea typeface="Times New Roman"/>
                          <a:cs typeface="Tahoma"/>
                        </a:rPr>
                        <a:t>Разумевање игре</a:t>
                      </a:r>
                      <a:endParaRPr lang="en-US" sz="2400" dirty="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99FF"/>
                    </a:solidFill>
                  </a:tcPr>
                </a:tc>
                <a:tc>
                  <a:txBody>
                    <a:bodyPr/>
                    <a:lstStyle/>
                    <a:p>
                      <a:pPr algn="ctr">
                        <a:spcAft>
                          <a:spcPts val="0"/>
                        </a:spcAft>
                      </a:pPr>
                      <a:endParaRPr lang="sr-Cyrl-CS" sz="2400" b="1" dirty="0">
                        <a:latin typeface="Calibri"/>
                        <a:ea typeface="Times New Roman"/>
                        <a:cs typeface="Tahoma"/>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99FF"/>
                    </a:solidFill>
                  </a:tcPr>
                </a:tc>
                <a:tc>
                  <a:txBody>
                    <a:bodyPr/>
                    <a:lstStyle/>
                    <a:p>
                      <a:pPr algn="ctr">
                        <a:spcAft>
                          <a:spcPts val="0"/>
                        </a:spcAft>
                      </a:pPr>
                      <a:endParaRPr lang="sr-Cyrl-CS" sz="2400" b="1" dirty="0">
                        <a:latin typeface="Calibri"/>
                        <a:ea typeface="Times New Roman"/>
                        <a:cs typeface="Tahoma"/>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99FF"/>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sr-Cyrl-CS" sz="2400" b="1" dirty="0" smtClean="0">
                          <a:latin typeface="+mn-lt"/>
                          <a:ea typeface="Times New Roman"/>
                          <a:cs typeface="Tahoma"/>
                        </a:rPr>
                        <a:t>Х</a:t>
                      </a:r>
                      <a:endParaRPr lang="sr-Cyrl-CS" sz="2400" b="1" dirty="0">
                        <a:latin typeface="Calibri"/>
                        <a:ea typeface="Times New Roman"/>
                        <a:cs typeface="Tahoma"/>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99FF"/>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2400" b="1" dirty="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99FF"/>
                    </a:solidFill>
                  </a:tcPr>
                </a:tc>
                <a:tc>
                  <a:txBody>
                    <a:bodyPr/>
                    <a:lstStyle/>
                    <a:p>
                      <a:pPr algn="ctr">
                        <a:spcAft>
                          <a:spcPts val="0"/>
                        </a:spcAft>
                      </a:pPr>
                      <a:endParaRPr lang="sr-Cyrl-CS" sz="2400" b="1" dirty="0">
                        <a:latin typeface="Calibri"/>
                        <a:ea typeface="Times New Roman"/>
                        <a:cs typeface="Tahoma"/>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99FF"/>
                    </a:solidFill>
                  </a:tcPr>
                </a:tc>
                <a:tc>
                  <a:txBody>
                    <a:bodyPr/>
                    <a:lstStyle/>
                    <a:p>
                      <a:pPr algn="ctr">
                        <a:spcAft>
                          <a:spcPts val="0"/>
                        </a:spcAft>
                      </a:pPr>
                      <a:endParaRPr lang="en-US" sz="2400" b="1" dirty="0">
                        <a:latin typeface="Calibri"/>
                        <a:ea typeface="Times New Roman"/>
                        <a:cs typeface="Tahoma"/>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99FF"/>
                    </a:solidFill>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wipe(left)">
                                      <p:cBhvr>
                                        <p:cTn id="7" dur="2000"/>
                                        <p:tgtEl>
                                          <p:spTgt spid="4">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fade">
                                      <p:cBhvr>
                                        <p:cTn id="10" dur="5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gradFill flip="none" rotWithShape="1">
          <a:gsLst>
            <a:gs pos="10000">
              <a:schemeClr val="accent6">
                <a:lumMod val="20000"/>
                <a:lumOff val="80000"/>
              </a:schemeClr>
            </a:gs>
            <a:gs pos="50000">
              <a:schemeClr val="accent1">
                <a:tint val="44500"/>
                <a:satMod val="160000"/>
              </a:schemeClr>
            </a:gs>
            <a:gs pos="100000">
              <a:schemeClr val="accent1">
                <a:tint val="23500"/>
                <a:satMod val="160000"/>
              </a:schemeClr>
            </a:gs>
          </a:gsLst>
          <a:lin ang="2700000" scaled="1"/>
          <a:tileRect/>
        </a:gradFill>
        <a:effectLst/>
      </p:bgPr>
    </p:bg>
    <p:spTree>
      <p:nvGrpSpPr>
        <p:cNvPr id="1" name=""/>
        <p:cNvGrpSpPr/>
        <p:nvPr/>
      </p:nvGrpSpPr>
      <p:grpSpPr>
        <a:xfrm>
          <a:off x="0" y="0"/>
          <a:ext cx="0" cy="0"/>
          <a:chOff x="0" y="0"/>
          <a:chExt cx="0" cy="0"/>
        </a:xfrm>
      </p:grpSpPr>
      <p:sp>
        <p:nvSpPr>
          <p:cNvPr id="29698" name="Title 6"/>
          <p:cNvSpPr>
            <a:spLocks noGrp="1"/>
          </p:cNvSpPr>
          <p:nvPr>
            <p:ph type="ctrTitle"/>
          </p:nvPr>
        </p:nvSpPr>
        <p:spPr>
          <a:xfrm>
            <a:off x="571500" y="142875"/>
            <a:ext cx="8215313" cy="642938"/>
          </a:xfrm>
        </p:spPr>
        <p:txBody>
          <a:bodyPr/>
          <a:lstStyle/>
          <a:p>
            <a:r>
              <a:rPr lang="sr-Cyrl-CS" sz="3200" b="1" smtClean="0">
                <a:latin typeface="Cambria" pitchFamily="18" charset="0"/>
              </a:rPr>
              <a:t>ПОВЕЗИВАЊЕ СЕГМЕНАТА</a:t>
            </a:r>
            <a:endParaRPr lang="en-US" sz="3200" b="1" smtClean="0">
              <a:latin typeface="Cambria" pitchFamily="18" charset="0"/>
            </a:endParaRPr>
          </a:p>
        </p:txBody>
      </p:sp>
      <p:graphicFrame>
        <p:nvGraphicFramePr>
          <p:cNvPr id="8" name="Table 7"/>
          <p:cNvGraphicFramePr>
            <a:graphicFrameLocks noGrp="1"/>
          </p:cNvGraphicFramePr>
          <p:nvPr/>
        </p:nvGraphicFramePr>
        <p:xfrm>
          <a:off x="674259" y="1771962"/>
          <a:ext cx="7930189" cy="2521134"/>
        </p:xfrm>
        <a:graphic>
          <a:graphicData uri="http://schemas.openxmlformats.org/drawingml/2006/table">
            <a:tbl>
              <a:tblPr/>
              <a:tblGrid>
                <a:gridCol w="3681717"/>
                <a:gridCol w="792088"/>
                <a:gridCol w="648072"/>
                <a:gridCol w="648072"/>
                <a:gridCol w="720080"/>
                <a:gridCol w="720080"/>
                <a:gridCol w="720080"/>
              </a:tblGrid>
              <a:tr h="326574">
                <a:tc>
                  <a:txBody>
                    <a:bodyPr/>
                    <a:lstStyle/>
                    <a:p>
                      <a:pPr algn="ctr">
                        <a:spcAft>
                          <a:spcPts val="0"/>
                        </a:spcAft>
                      </a:pPr>
                      <a:r>
                        <a:rPr lang="sr-Cyrl-CS" sz="2000" dirty="0">
                          <a:latin typeface="Calibri"/>
                          <a:ea typeface="Times New Roman"/>
                          <a:cs typeface="Tahoma"/>
                        </a:rPr>
                        <a:t>Елементи оцењивања:</a:t>
                      </a:r>
                      <a:endParaRPr lang="en-US" sz="2000" dirty="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sr-Cyrl-CS" sz="2000" b="1" dirty="0">
                          <a:latin typeface="Calibri"/>
                          <a:ea typeface="Times New Roman"/>
                          <a:cs typeface="Tahoma"/>
                        </a:rPr>
                        <a:t>— —</a:t>
                      </a:r>
                      <a:endParaRPr lang="en-US" sz="2000" dirty="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sr-Cyrl-CS" sz="2000" b="1" dirty="0">
                          <a:latin typeface="Calibri"/>
                          <a:ea typeface="Times New Roman"/>
                          <a:cs typeface="Tahoma"/>
                        </a:rPr>
                        <a:t>—</a:t>
                      </a:r>
                      <a:endParaRPr lang="en-US" sz="2000" dirty="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sr-Cyrl-CS" sz="2000" b="1" dirty="0">
                          <a:latin typeface="Calibri"/>
                          <a:ea typeface="Times New Roman"/>
                          <a:cs typeface="Tahoma"/>
                        </a:rPr>
                        <a:t>0</a:t>
                      </a:r>
                      <a:endParaRPr lang="en-US" sz="2000" dirty="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sr-Cyrl-CS" sz="2000" b="1" dirty="0">
                          <a:latin typeface="Calibri"/>
                          <a:ea typeface="Times New Roman"/>
                          <a:cs typeface="Tahoma"/>
                        </a:rPr>
                        <a:t>+</a:t>
                      </a:r>
                      <a:endParaRPr lang="en-US" sz="2000" dirty="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sr-Cyrl-CS" sz="2000" b="1" dirty="0">
                          <a:latin typeface="Calibri"/>
                          <a:ea typeface="Times New Roman"/>
                          <a:cs typeface="Tahoma"/>
                        </a:rPr>
                        <a:t>+ +</a:t>
                      </a:r>
                      <a:endParaRPr lang="en-US" sz="2000" dirty="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sr-Cyrl-CS" sz="2000" b="1" dirty="0">
                          <a:latin typeface="Calibri"/>
                          <a:ea typeface="Times New Roman"/>
                          <a:cs typeface="Tahoma"/>
                        </a:rPr>
                        <a:t>+ + +</a:t>
                      </a:r>
                      <a:endParaRPr lang="en-US" sz="2000" dirty="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24000">
                <a:tc>
                  <a:txBody>
                    <a:bodyPr/>
                    <a:lstStyle/>
                    <a:p>
                      <a:pPr>
                        <a:spcAft>
                          <a:spcPts val="0"/>
                        </a:spcAft>
                      </a:pPr>
                      <a:r>
                        <a:rPr lang="sr-Cyrl-CS" sz="2000" dirty="0">
                          <a:latin typeface="Calibri"/>
                          <a:ea typeface="Times New Roman"/>
                          <a:cs typeface="Tahoma"/>
                        </a:rPr>
                        <a:t>7 - метара одлука</a:t>
                      </a:r>
                      <a:endParaRPr lang="en-US" sz="2000" dirty="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a:spcAft>
                          <a:spcPts val="0"/>
                        </a:spcAft>
                      </a:pPr>
                      <a:endParaRPr lang="sr-Cyrl-CS" sz="2400" b="1" dirty="0">
                        <a:latin typeface="Calibri"/>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a:spcAft>
                          <a:spcPts val="0"/>
                        </a:spcAft>
                      </a:pPr>
                      <a:endParaRPr lang="sr-Cyrl-CS" sz="2400" b="1" dirty="0">
                        <a:latin typeface="Calibri"/>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2400" b="1" dirty="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sr-Cyrl-CS" sz="2400" b="1" dirty="0" smtClean="0">
                          <a:latin typeface="+mn-lt"/>
                          <a:ea typeface="Times New Roman"/>
                          <a:cs typeface="Arial"/>
                        </a:rPr>
                        <a:t>Х</a:t>
                      </a:r>
                      <a:endParaRPr lang="en-US" sz="2400" b="1" dirty="0" smtClean="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a:spcAft>
                          <a:spcPts val="0"/>
                        </a:spcAft>
                      </a:pPr>
                      <a:endParaRPr lang="sr-Cyrl-CS" sz="2400" b="1">
                        <a:latin typeface="Calibri"/>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a:spcAft>
                          <a:spcPts val="0"/>
                        </a:spcAft>
                      </a:pPr>
                      <a:endParaRPr lang="en-US" sz="2400" b="1" dirty="0">
                        <a:latin typeface="Calibri"/>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r>
              <a:tr h="324000">
                <a:tc>
                  <a:txBody>
                    <a:bodyPr/>
                    <a:lstStyle/>
                    <a:p>
                      <a:pPr>
                        <a:spcAft>
                          <a:spcPts val="0"/>
                        </a:spcAft>
                      </a:pPr>
                      <a:r>
                        <a:rPr lang="sr-Cyrl-CS" sz="2000" dirty="0">
                          <a:latin typeface="Calibri"/>
                          <a:ea typeface="Times New Roman"/>
                          <a:cs typeface="Tahoma"/>
                        </a:rPr>
                        <a:t>Прогресивно кажњавање</a:t>
                      </a:r>
                      <a:endParaRPr lang="en-US" sz="2000" dirty="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a:spcAft>
                          <a:spcPts val="0"/>
                        </a:spcAft>
                      </a:pPr>
                      <a:endParaRPr lang="sr-Cyrl-CS" sz="2400" b="1">
                        <a:latin typeface="Calibri"/>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a:spcAft>
                          <a:spcPts val="0"/>
                        </a:spcAft>
                      </a:pPr>
                      <a:endParaRPr lang="sr-Cyrl-CS" sz="2400" b="1" dirty="0">
                        <a:latin typeface="Calibri"/>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a:spcAft>
                          <a:spcPts val="0"/>
                        </a:spcAft>
                      </a:pPr>
                      <a:endParaRPr lang="en-US" sz="2400" b="1" dirty="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a:spcAft>
                          <a:spcPts val="0"/>
                        </a:spcAft>
                      </a:pPr>
                      <a:r>
                        <a:rPr lang="sr-Cyrl-CS" sz="2400" b="1" dirty="0" smtClean="0">
                          <a:latin typeface="+mn-lt"/>
                          <a:ea typeface="Times New Roman"/>
                          <a:cs typeface="Arial"/>
                        </a:rPr>
                        <a:t>Х</a:t>
                      </a:r>
                      <a:endParaRPr lang="sr-Cyrl-CS" sz="2400" b="1" dirty="0">
                        <a:latin typeface="Calibri"/>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a:spcAft>
                          <a:spcPts val="0"/>
                        </a:spcAft>
                      </a:pPr>
                      <a:endParaRPr lang="sr-Latn-CS" sz="2400" b="1">
                        <a:latin typeface="Calibri"/>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a:spcAft>
                          <a:spcPts val="0"/>
                        </a:spcAft>
                      </a:pPr>
                      <a:endParaRPr lang="en-US" sz="2400" b="1">
                        <a:highlight>
                          <a:srgbClr val="00FF00"/>
                        </a:highlight>
                        <a:latin typeface="Calibri"/>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r>
              <a:tr h="324000">
                <a:tc>
                  <a:txBody>
                    <a:bodyPr/>
                    <a:lstStyle/>
                    <a:p>
                      <a:pPr>
                        <a:spcAft>
                          <a:spcPts val="0"/>
                        </a:spcAft>
                      </a:pPr>
                      <a:r>
                        <a:rPr lang="sr-Cyrl-CS" sz="2000" dirty="0">
                          <a:latin typeface="Calibri"/>
                          <a:ea typeface="Times New Roman"/>
                          <a:cs typeface="Tahoma"/>
                        </a:rPr>
                        <a:t>Линија суђења</a:t>
                      </a:r>
                      <a:endParaRPr lang="en-US" sz="2000" dirty="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a:spcAft>
                          <a:spcPts val="0"/>
                        </a:spcAft>
                      </a:pPr>
                      <a:endParaRPr lang="sr-Cyrl-CS" sz="2400" b="1" dirty="0">
                        <a:latin typeface="Calibri"/>
                        <a:ea typeface="Times New Roman"/>
                        <a:cs typeface="Tahoma"/>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a:spcAft>
                          <a:spcPts val="0"/>
                        </a:spcAft>
                      </a:pPr>
                      <a:endParaRPr lang="sr-Cyrl-CS" sz="2400" b="1" dirty="0">
                        <a:latin typeface="Calibri"/>
                        <a:ea typeface="Times New Roman"/>
                        <a:cs typeface="Tahoma"/>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sr-Cyrl-CS" sz="2400" b="1" dirty="0" smtClean="0">
                          <a:latin typeface="+mn-lt"/>
                          <a:ea typeface="Times New Roman"/>
                          <a:cs typeface="Tahoma"/>
                        </a:rPr>
                        <a:t>    </a:t>
                      </a:r>
                      <a:endParaRPr lang="sr-Cyrl-CS" sz="2400" b="1" dirty="0">
                        <a:latin typeface="Calibri"/>
                        <a:ea typeface="Times New Roman"/>
                        <a:cs typeface="Tahoma"/>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sr-Cyrl-CS" sz="2400" b="1" dirty="0" smtClean="0">
                          <a:latin typeface="+mn-lt"/>
                          <a:ea typeface="Times New Roman"/>
                          <a:cs typeface="Tahoma"/>
                        </a:rPr>
                        <a:t>Х</a:t>
                      </a:r>
                      <a:endParaRPr lang="en-US" sz="2400" b="1" dirty="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a:spcAft>
                          <a:spcPts val="0"/>
                        </a:spcAft>
                      </a:pPr>
                      <a:endParaRPr lang="sr-Cyrl-CS" sz="2400" b="1">
                        <a:latin typeface="Calibri"/>
                        <a:ea typeface="Times New Roman"/>
                        <a:cs typeface="Tahoma"/>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a:spcAft>
                          <a:spcPts val="0"/>
                        </a:spcAft>
                      </a:pPr>
                      <a:endParaRPr lang="en-US" sz="2400" b="1">
                        <a:latin typeface="Calibri"/>
                        <a:ea typeface="Times New Roman"/>
                        <a:cs typeface="Tahoma"/>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r>
              <a:tr h="324000">
                <a:tc>
                  <a:txBody>
                    <a:bodyPr/>
                    <a:lstStyle/>
                    <a:p>
                      <a:pPr>
                        <a:spcAft>
                          <a:spcPts val="0"/>
                        </a:spcAft>
                      </a:pPr>
                      <a:r>
                        <a:rPr lang="sr-Cyrl-CS" sz="2000" dirty="0">
                          <a:latin typeface="Calibri"/>
                          <a:ea typeface="Times New Roman"/>
                          <a:cs typeface="Tahoma"/>
                        </a:rPr>
                        <a:t>Кораци</a:t>
                      </a:r>
                      <a:endParaRPr lang="en-US" sz="2000" dirty="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99FF"/>
                    </a:solidFill>
                  </a:tcPr>
                </a:tc>
                <a:tc>
                  <a:txBody>
                    <a:bodyPr/>
                    <a:lstStyle/>
                    <a:p>
                      <a:pPr algn="ctr">
                        <a:spcAft>
                          <a:spcPts val="0"/>
                        </a:spcAft>
                      </a:pPr>
                      <a:endParaRPr lang="sr-Cyrl-CS" sz="2400" b="1" dirty="0">
                        <a:latin typeface="Calibri"/>
                        <a:ea typeface="Times New Roman"/>
                        <a:cs typeface="Tahoma"/>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99FF"/>
                    </a:solidFill>
                  </a:tcPr>
                </a:tc>
                <a:tc>
                  <a:txBody>
                    <a:bodyPr/>
                    <a:lstStyle/>
                    <a:p>
                      <a:pPr algn="ctr">
                        <a:spcAft>
                          <a:spcPts val="0"/>
                        </a:spcAft>
                      </a:pPr>
                      <a:endParaRPr lang="sr-Cyrl-CS" sz="2400" b="1">
                        <a:latin typeface="Calibri"/>
                        <a:ea typeface="Times New Roman"/>
                        <a:cs typeface="Tahoma"/>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99FF"/>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sr-Cyrl-CS" sz="2400" b="1" dirty="0">
                        <a:latin typeface="Calibri"/>
                        <a:ea typeface="Times New Roman"/>
                        <a:cs typeface="Tahoma"/>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99FF"/>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sr-Cyrl-CS" sz="2400" b="1" dirty="0" smtClean="0">
                          <a:latin typeface="+mn-lt"/>
                          <a:ea typeface="Times New Roman"/>
                          <a:cs typeface="Tahoma"/>
                        </a:rPr>
                        <a:t>Х</a:t>
                      </a:r>
                      <a:endParaRPr lang="en-US" sz="2400" b="1" dirty="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99FF"/>
                    </a:solidFill>
                  </a:tcPr>
                </a:tc>
                <a:tc>
                  <a:txBody>
                    <a:bodyPr/>
                    <a:lstStyle/>
                    <a:p>
                      <a:pPr algn="ctr">
                        <a:spcAft>
                          <a:spcPts val="0"/>
                        </a:spcAft>
                      </a:pPr>
                      <a:endParaRPr lang="sr-Cyrl-CS" sz="2400" b="1" dirty="0">
                        <a:latin typeface="Calibri"/>
                        <a:ea typeface="Times New Roman"/>
                        <a:cs typeface="Tahoma"/>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99FF"/>
                    </a:solidFill>
                  </a:tcPr>
                </a:tc>
                <a:tc>
                  <a:txBody>
                    <a:bodyPr/>
                    <a:lstStyle/>
                    <a:p>
                      <a:pPr algn="ctr">
                        <a:spcAft>
                          <a:spcPts val="0"/>
                        </a:spcAft>
                      </a:pPr>
                      <a:endParaRPr lang="en-US" sz="2400" b="1" dirty="0">
                        <a:latin typeface="Calibri"/>
                        <a:ea typeface="Times New Roman"/>
                        <a:cs typeface="Tahoma"/>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99FF"/>
                    </a:solidFill>
                  </a:tcPr>
                </a:tc>
              </a:tr>
              <a:tr h="324000">
                <a:tc>
                  <a:txBody>
                    <a:bodyPr/>
                    <a:lstStyle/>
                    <a:p>
                      <a:pPr>
                        <a:spcAft>
                          <a:spcPts val="0"/>
                        </a:spcAft>
                      </a:pPr>
                      <a:r>
                        <a:rPr lang="sr-Cyrl-CS" sz="2000" dirty="0">
                          <a:latin typeface="Calibri"/>
                          <a:ea typeface="Times New Roman"/>
                          <a:cs typeface="Tahoma"/>
                        </a:rPr>
                        <a:t>Предност</a:t>
                      </a:r>
                      <a:endParaRPr lang="en-US" sz="2000" dirty="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99FF"/>
                    </a:solidFill>
                  </a:tcPr>
                </a:tc>
                <a:tc>
                  <a:txBody>
                    <a:bodyPr/>
                    <a:lstStyle/>
                    <a:p>
                      <a:pPr algn="ctr">
                        <a:spcAft>
                          <a:spcPts val="0"/>
                        </a:spcAft>
                      </a:pPr>
                      <a:endParaRPr lang="sr-Cyrl-CS" sz="2400" b="1" dirty="0">
                        <a:latin typeface="Calibri"/>
                        <a:ea typeface="Times New Roman"/>
                        <a:cs typeface="Tahoma"/>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99FF"/>
                    </a:solidFill>
                  </a:tcPr>
                </a:tc>
                <a:tc>
                  <a:txBody>
                    <a:bodyPr/>
                    <a:lstStyle/>
                    <a:p>
                      <a:pPr algn="ctr">
                        <a:spcAft>
                          <a:spcPts val="0"/>
                        </a:spcAft>
                      </a:pPr>
                      <a:endParaRPr lang="sr-Cyrl-CS" sz="2400" b="1" dirty="0">
                        <a:latin typeface="Calibri"/>
                        <a:ea typeface="Times New Roman"/>
                        <a:cs typeface="Tahoma"/>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99FF"/>
                    </a:solidFill>
                  </a:tcPr>
                </a:tc>
                <a:tc>
                  <a:txBody>
                    <a:bodyPr/>
                    <a:lstStyle/>
                    <a:p>
                      <a:pPr algn="ctr">
                        <a:spcAft>
                          <a:spcPts val="0"/>
                        </a:spcAft>
                      </a:pPr>
                      <a:endParaRPr lang="sr-Cyrl-CS" sz="2400" b="1" dirty="0">
                        <a:latin typeface="Calibri"/>
                        <a:ea typeface="Times New Roman"/>
                        <a:cs typeface="Tahoma"/>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99FF"/>
                    </a:solidFill>
                  </a:tcPr>
                </a:tc>
                <a:tc>
                  <a:txBody>
                    <a:bodyPr/>
                    <a:lstStyle/>
                    <a:p>
                      <a:pPr algn="ctr">
                        <a:spcAft>
                          <a:spcPts val="0"/>
                        </a:spcAft>
                      </a:pPr>
                      <a:r>
                        <a:rPr lang="sr-Cyrl-CS" sz="2400" b="1" dirty="0">
                          <a:latin typeface="Calibri"/>
                          <a:ea typeface="Times New Roman"/>
                          <a:cs typeface="Tahoma"/>
                        </a:rPr>
                        <a:t>Х</a:t>
                      </a:r>
                      <a:endParaRPr lang="en-US" sz="2400" b="1" dirty="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99FF"/>
                    </a:solidFill>
                  </a:tcPr>
                </a:tc>
                <a:tc>
                  <a:txBody>
                    <a:bodyPr/>
                    <a:lstStyle/>
                    <a:p>
                      <a:pPr algn="ctr">
                        <a:spcAft>
                          <a:spcPts val="0"/>
                        </a:spcAft>
                      </a:pPr>
                      <a:endParaRPr lang="sr-Cyrl-CS" sz="2400" b="1" dirty="0">
                        <a:latin typeface="Calibri"/>
                        <a:ea typeface="Times New Roman"/>
                        <a:cs typeface="Tahoma"/>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99FF"/>
                    </a:solidFill>
                  </a:tcPr>
                </a:tc>
                <a:tc>
                  <a:txBody>
                    <a:bodyPr/>
                    <a:lstStyle/>
                    <a:p>
                      <a:pPr algn="ctr">
                        <a:spcAft>
                          <a:spcPts val="0"/>
                        </a:spcAft>
                      </a:pPr>
                      <a:endParaRPr lang="en-US" sz="2400" b="1" dirty="0">
                        <a:latin typeface="Calibri"/>
                        <a:ea typeface="Times New Roman"/>
                        <a:cs typeface="Tahoma"/>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99FF"/>
                    </a:solidFill>
                  </a:tcPr>
                </a:tc>
              </a:tr>
              <a:tr h="324000">
                <a:tc>
                  <a:txBody>
                    <a:bodyPr/>
                    <a:lstStyle/>
                    <a:p>
                      <a:pPr>
                        <a:spcAft>
                          <a:spcPts val="0"/>
                        </a:spcAft>
                      </a:pPr>
                      <a:r>
                        <a:rPr lang="sr-Cyrl-CS" sz="2000" dirty="0">
                          <a:latin typeface="Calibri"/>
                          <a:ea typeface="Times New Roman"/>
                          <a:cs typeface="Tahoma"/>
                        </a:rPr>
                        <a:t>Разумевање игре</a:t>
                      </a:r>
                      <a:endParaRPr lang="en-US" sz="2000" dirty="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99FF"/>
                    </a:solidFill>
                  </a:tcPr>
                </a:tc>
                <a:tc>
                  <a:txBody>
                    <a:bodyPr/>
                    <a:lstStyle/>
                    <a:p>
                      <a:pPr algn="ctr">
                        <a:spcAft>
                          <a:spcPts val="0"/>
                        </a:spcAft>
                      </a:pPr>
                      <a:endParaRPr lang="sr-Cyrl-CS" sz="2400" b="1" dirty="0">
                        <a:latin typeface="Calibri"/>
                        <a:ea typeface="Times New Roman"/>
                        <a:cs typeface="Tahoma"/>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99FF"/>
                    </a:solidFill>
                  </a:tcPr>
                </a:tc>
                <a:tc>
                  <a:txBody>
                    <a:bodyPr/>
                    <a:lstStyle/>
                    <a:p>
                      <a:pPr algn="ctr">
                        <a:spcAft>
                          <a:spcPts val="0"/>
                        </a:spcAft>
                      </a:pPr>
                      <a:endParaRPr lang="sr-Cyrl-CS" sz="2400" b="1" dirty="0">
                        <a:latin typeface="Calibri"/>
                        <a:ea typeface="Times New Roman"/>
                        <a:cs typeface="Tahoma"/>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99FF"/>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sr-Cyrl-CS" sz="2400" b="1" dirty="0">
                        <a:latin typeface="Calibri"/>
                        <a:ea typeface="Times New Roman"/>
                        <a:cs typeface="Tahoma"/>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99FF"/>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sr-Cyrl-CS" sz="2400" b="1" dirty="0" smtClean="0">
                          <a:latin typeface="+mn-lt"/>
                          <a:ea typeface="Times New Roman"/>
                          <a:cs typeface="Tahoma"/>
                        </a:rPr>
                        <a:t>Х</a:t>
                      </a:r>
                      <a:endParaRPr lang="en-US" sz="2400" b="1" dirty="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99FF"/>
                    </a:solidFill>
                  </a:tcPr>
                </a:tc>
                <a:tc>
                  <a:txBody>
                    <a:bodyPr/>
                    <a:lstStyle/>
                    <a:p>
                      <a:pPr algn="ctr">
                        <a:spcAft>
                          <a:spcPts val="0"/>
                        </a:spcAft>
                      </a:pPr>
                      <a:endParaRPr lang="sr-Cyrl-CS" sz="2400" b="1" dirty="0">
                        <a:latin typeface="Calibri"/>
                        <a:ea typeface="Times New Roman"/>
                        <a:cs typeface="Tahoma"/>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99FF"/>
                    </a:solidFill>
                  </a:tcPr>
                </a:tc>
                <a:tc>
                  <a:txBody>
                    <a:bodyPr/>
                    <a:lstStyle/>
                    <a:p>
                      <a:pPr algn="ctr">
                        <a:spcAft>
                          <a:spcPts val="0"/>
                        </a:spcAft>
                      </a:pPr>
                      <a:endParaRPr lang="en-US" sz="2400" b="1" dirty="0">
                        <a:latin typeface="Calibri"/>
                        <a:ea typeface="Times New Roman"/>
                        <a:cs typeface="Tahoma"/>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99FF"/>
                    </a:solidFill>
                  </a:tcPr>
                </a:tc>
              </a:tr>
            </a:tbl>
          </a:graphicData>
        </a:graphic>
      </p:graphicFrame>
      <p:sp>
        <p:nvSpPr>
          <p:cNvPr id="5" name="Rectangle 4"/>
          <p:cNvSpPr/>
          <p:nvPr/>
        </p:nvSpPr>
        <p:spPr>
          <a:xfrm>
            <a:off x="611560" y="757153"/>
            <a:ext cx="7848872" cy="1015663"/>
          </a:xfrm>
          <a:prstGeom prst="rect">
            <a:avLst/>
          </a:prstGeom>
        </p:spPr>
        <p:txBody>
          <a:bodyPr wrap="square">
            <a:spAutoFit/>
          </a:bodyPr>
          <a:lstStyle/>
          <a:p>
            <a:r>
              <a:rPr lang="ru-RU" sz="2000" dirty="0" smtClean="0">
                <a:latin typeface="Cambria" pitchFamily="18" charset="0"/>
              </a:rPr>
              <a:t>Када се </a:t>
            </a:r>
            <a:r>
              <a:rPr lang="ru-RU" sz="2000" b="1" dirty="0" smtClean="0">
                <a:solidFill>
                  <a:srgbClr val="0000FF"/>
                </a:solidFill>
                <a:latin typeface="Cambria" pitchFamily="18" charset="0"/>
              </a:rPr>
              <a:t>у затамњеним компонентама ни једном или једном да оцена ++ </a:t>
            </a:r>
            <a:r>
              <a:rPr lang="ru-RU" sz="2000" dirty="0" smtClean="0">
                <a:latin typeface="Cambria" pitchFamily="18" charset="0"/>
              </a:rPr>
              <a:t>(врло добар), </a:t>
            </a:r>
            <a:r>
              <a:rPr lang="ru-RU" sz="2000" b="1" dirty="0" smtClean="0">
                <a:solidFill>
                  <a:srgbClr val="C00000"/>
                </a:solidFill>
                <a:latin typeface="Cambria" pitchFamily="18" charset="0"/>
              </a:rPr>
              <a:t>не може се у незатамњеним компонентама дати 5, 6 или 7 пута оцена ++ </a:t>
            </a:r>
            <a:r>
              <a:rPr lang="ru-RU" sz="2000" dirty="0" smtClean="0">
                <a:latin typeface="Cambria" pitchFamily="18" charset="0"/>
              </a:rPr>
              <a:t>(врло добар);</a:t>
            </a:r>
            <a:endParaRPr lang="en-US" sz="2000" dirty="0">
              <a:latin typeface="Cambria" pitchFamily="18" charset="0"/>
            </a:endParaRPr>
          </a:p>
        </p:txBody>
      </p:sp>
      <p:graphicFrame>
        <p:nvGraphicFramePr>
          <p:cNvPr id="6" name="Table 5"/>
          <p:cNvGraphicFramePr>
            <a:graphicFrameLocks noGrp="1"/>
          </p:cNvGraphicFramePr>
          <p:nvPr/>
        </p:nvGraphicFramePr>
        <p:xfrm>
          <a:off x="674886" y="4365104"/>
          <a:ext cx="7929562" cy="1097280"/>
        </p:xfrm>
        <a:graphic>
          <a:graphicData uri="http://schemas.openxmlformats.org/drawingml/2006/table">
            <a:tbl>
              <a:tblPr/>
              <a:tblGrid>
                <a:gridCol w="3681090"/>
                <a:gridCol w="792088"/>
                <a:gridCol w="648072"/>
                <a:gridCol w="648072"/>
                <a:gridCol w="720080"/>
                <a:gridCol w="720080"/>
                <a:gridCol w="720080"/>
              </a:tblGrid>
              <a:tr h="26828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sr-Cyrl-CS" sz="2000" b="0" i="0" u="none" strike="noStrike" cap="none" normalizeH="0" baseline="0" dirty="0" smtClean="0">
                          <a:ln>
                            <a:noFill/>
                          </a:ln>
                          <a:solidFill>
                            <a:schemeClr val="tx1"/>
                          </a:solidFill>
                          <a:effectLst/>
                          <a:latin typeface="Calibri" pitchFamily="34" charset="0"/>
                          <a:ea typeface="Times New Roman" pitchFamily="18" charset="0"/>
                          <a:cs typeface="Tahoma" pitchFamily="34" charset="0"/>
                        </a:rPr>
                        <a:t>Сарадња - сигнализација</a:t>
                      </a:r>
                      <a:endPar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ahoma" pitchFamily="34"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FFC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sr-Cyrl-CS" sz="1000" b="0" i="0" u="none" strike="noStrike" cap="none" normalizeH="0" baseline="0" dirty="0" smtClean="0">
                        <a:ln>
                          <a:noFill/>
                        </a:ln>
                        <a:solidFill>
                          <a:schemeClr val="tx1"/>
                        </a:solidFill>
                        <a:effectLst/>
                        <a:latin typeface="Calibri" pitchFamily="34"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AF1DD"/>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sr-Cyrl-CS" sz="1000" b="0" i="0" u="none" strike="noStrike" cap="none" normalizeH="0" baseline="0" dirty="0" smtClean="0">
                        <a:ln>
                          <a:noFill/>
                        </a:ln>
                        <a:solidFill>
                          <a:schemeClr val="tx1"/>
                        </a:solidFill>
                        <a:effectLst/>
                        <a:latin typeface="Calibri" pitchFamily="34"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AF1DD"/>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sr-Cyrl-CS" sz="1000" b="0" i="0" u="none" strike="noStrike" cap="none" normalizeH="0" baseline="0" dirty="0" smtClean="0">
                        <a:ln>
                          <a:noFill/>
                        </a:ln>
                        <a:solidFill>
                          <a:schemeClr val="tx1"/>
                        </a:solidFill>
                        <a:effectLst/>
                        <a:latin typeface="Calibri" pitchFamily="34"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AF1DD"/>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sr-Latn-CS" sz="1000" b="0" i="0" u="none" strike="noStrike" cap="none" normalizeH="0" baseline="0" dirty="0" smtClean="0">
                        <a:ln>
                          <a:noFill/>
                        </a:ln>
                        <a:solidFill>
                          <a:schemeClr val="tx1"/>
                        </a:solidFill>
                        <a:effectLst/>
                        <a:latin typeface="Calibri" pitchFamily="34"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AF1DD"/>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sr-Cyrl-CS" sz="2400" b="1" i="0" u="none" strike="noStrike" cap="none" normalizeH="0" baseline="0" smtClean="0">
                          <a:ln>
                            <a:noFill/>
                          </a:ln>
                          <a:solidFill>
                            <a:schemeClr val="tx1"/>
                          </a:solidFill>
                          <a:effectLst/>
                          <a:latin typeface="Calibri" pitchFamily="34" charset="0"/>
                          <a:cs typeface="Times New Roman" pitchFamily="18" charset="0"/>
                        </a:rPr>
                        <a:t>Х</a:t>
                      </a:r>
                      <a:endParaRPr kumimoji="0" lang="en-US" sz="2400" b="1"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AF1DD"/>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chemeClr val="tx1"/>
                        </a:solidFill>
                        <a:effectLst/>
                        <a:latin typeface="Calibri" pitchFamily="34"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AF1DD"/>
                    </a:solidFill>
                  </a:tcPr>
                </a:tc>
              </a:tr>
              <a:tr h="26828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sr-Cyrl-CS" sz="2000" b="0" i="0" u="none" strike="noStrike" cap="none" normalizeH="0" baseline="0" dirty="0" smtClean="0">
                          <a:ln>
                            <a:noFill/>
                          </a:ln>
                          <a:solidFill>
                            <a:schemeClr val="tx1"/>
                          </a:solidFill>
                          <a:effectLst/>
                          <a:latin typeface="Calibri" pitchFamily="34" charset="0"/>
                          <a:ea typeface="Times New Roman" pitchFamily="18" charset="0"/>
                          <a:cs typeface="Tahoma" pitchFamily="34" charset="0"/>
                        </a:rPr>
                        <a:t>Кретање и постављање</a:t>
                      </a:r>
                      <a:endPar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ahoma" pitchFamily="34"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FFC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sr-Cyrl-CS" sz="1000" b="0" i="0" u="none" strike="noStrike" cap="none" normalizeH="0" baseline="0" dirty="0" smtClean="0">
                        <a:ln>
                          <a:noFill/>
                        </a:ln>
                        <a:solidFill>
                          <a:schemeClr val="tx1"/>
                        </a:solidFill>
                        <a:effectLst/>
                        <a:latin typeface="Calibri" pitchFamily="34" charset="0"/>
                        <a:ea typeface="Times New Roman" pitchFamily="18" charset="0"/>
                        <a:cs typeface="Tahoma" pitchFamily="34"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AF1DD"/>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sr-Cyrl-CS" sz="1000" b="0" i="0" u="none" strike="noStrike" cap="none" normalizeH="0" baseline="0" smtClean="0">
                        <a:ln>
                          <a:noFill/>
                        </a:ln>
                        <a:solidFill>
                          <a:schemeClr val="tx1"/>
                        </a:solidFill>
                        <a:effectLst/>
                        <a:latin typeface="Calibri" pitchFamily="34" charset="0"/>
                        <a:ea typeface="Times New Roman" pitchFamily="18" charset="0"/>
                        <a:cs typeface="Tahoma" pitchFamily="34"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AF1DD"/>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sr-Cyrl-CS" sz="1000" b="0" i="0" u="none" strike="noStrike" cap="none" normalizeH="0" baseline="0" dirty="0" smtClean="0">
                        <a:ln>
                          <a:noFill/>
                        </a:ln>
                        <a:solidFill>
                          <a:schemeClr val="tx1"/>
                        </a:solidFill>
                        <a:effectLst/>
                        <a:latin typeface="Calibri" pitchFamily="34" charset="0"/>
                        <a:ea typeface="Times New Roman" pitchFamily="18" charset="0"/>
                        <a:cs typeface="Tahoma" pitchFamily="34"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AF1DD"/>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sr-Cyrl-CS" sz="1000" b="0" i="0" u="none" strike="noStrike" cap="none" normalizeH="0" baseline="0" dirty="0" smtClean="0">
                        <a:ln>
                          <a:noFill/>
                        </a:ln>
                        <a:solidFill>
                          <a:schemeClr val="tx1"/>
                        </a:solidFill>
                        <a:effectLst/>
                        <a:latin typeface="Calibri" pitchFamily="34" charset="0"/>
                        <a:ea typeface="Times New Roman" pitchFamily="18" charset="0"/>
                        <a:cs typeface="Tahoma" pitchFamily="34"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AF1DD"/>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sr-Cyrl-CS" sz="2400" b="1" i="0" u="none" strike="noStrike" cap="none" normalizeH="0" baseline="0" smtClean="0">
                          <a:ln>
                            <a:noFill/>
                          </a:ln>
                          <a:solidFill>
                            <a:schemeClr val="tx1"/>
                          </a:solidFill>
                          <a:effectLst/>
                          <a:latin typeface="Calibri" pitchFamily="34" charset="0"/>
                          <a:ea typeface="Times New Roman" pitchFamily="18" charset="0"/>
                          <a:cs typeface="Tahoma" pitchFamily="34" charset="0"/>
                        </a:rPr>
                        <a:t>Х</a:t>
                      </a:r>
                      <a:endParaRPr kumimoji="0" lang="en-US" sz="2400" b="1" i="0" u="none" strike="noStrike" cap="none" normalizeH="0" baseline="0" smtClean="0">
                        <a:ln>
                          <a:noFill/>
                        </a:ln>
                        <a:solidFill>
                          <a:schemeClr val="tx1"/>
                        </a:solidFill>
                        <a:effectLst/>
                        <a:latin typeface="Times New Roman" pitchFamily="18" charset="0"/>
                        <a:ea typeface="Times New Roman" pitchFamily="18" charset="0"/>
                        <a:cs typeface="Tahoma" pitchFamily="34"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AF1DD"/>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smtClean="0">
                        <a:ln>
                          <a:noFill/>
                        </a:ln>
                        <a:solidFill>
                          <a:schemeClr val="tx1"/>
                        </a:solidFill>
                        <a:effectLst/>
                        <a:latin typeface="Calibri" pitchFamily="34" charset="0"/>
                        <a:ea typeface="Times New Roman" pitchFamily="18" charset="0"/>
                        <a:cs typeface="Tahoma" pitchFamily="34"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AF1DD"/>
                    </a:solidFill>
                  </a:tcPr>
                </a:tc>
              </a:tr>
              <a:tr h="26828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sr-Cyrl-CS" sz="2000" b="0" i="0" u="none" strike="noStrike" cap="none" normalizeH="0" baseline="0" dirty="0" smtClean="0">
                          <a:ln>
                            <a:noFill/>
                          </a:ln>
                          <a:solidFill>
                            <a:schemeClr val="tx1"/>
                          </a:solidFill>
                          <a:effectLst/>
                          <a:latin typeface="Calibri" pitchFamily="34" charset="0"/>
                          <a:ea typeface="Times New Roman" pitchFamily="18" charset="0"/>
                          <a:cs typeface="Tahoma" pitchFamily="34" charset="0"/>
                        </a:rPr>
                        <a:t>Личност / изглед</a:t>
                      </a:r>
                      <a:endPar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ahoma" pitchFamily="34"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FFC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sr-Cyrl-CS" sz="1000" b="0" i="0" u="none" strike="noStrike" cap="none" normalizeH="0" baseline="0" smtClean="0">
                        <a:ln>
                          <a:noFill/>
                        </a:ln>
                        <a:solidFill>
                          <a:schemeClr val="tx1"/>
                        </a:solidFill>
                        <a:effectLst/>
                        <a:latin typeface="Calibri" pitchFamily="34" charset="0"/>
                        <a:ea typeface="Times New Roman" pitchFamily="18" charset="0"/>
                        <a:cs typeface="Tahoma" pitchFamily="34"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AF1DD"/>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sr-Cyrl-CS" sz="1000" b="0" i="0" u="none" strike="noStrike" cap="none" normalizeH="0" baseline="0" dirty="0" smtClean="0">
                        <a:ln>
                          <a:noFill/>
                        </a:ln>
                        <a:solidFill>
                          <a:schemeClr val="tx1"/>
                        </a:solidFill>
                        <a:effectLst/>
                        <a:latin typeface="Calibri" pitchFamily="34" charset="0"/>
                        <a:ea typeface="Times New Roman" pitchFamily="18" charset="0"/>
                        <a:cs typeface="Tahoma" pitchFamily="34"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AF1DD"/>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sr-Cyrl-CS" sz="1000" b="0" i="0" u="none" strike="noStrike" cap="none" normalizeH="0" baseline="0" dirty="0" smtClean="0">
                        <a:ln>
                          <a:noFill/>
                        </a:ln>
                        <a:solidFill>
                          <a:schemeClr val="tx1"/>
                        </a:solidFill>
                        <a:effectLst/>
                        <a:latin typeface="Calibri" pitchFamily="34" charset="0"/>
                        <a:ea typeface="Times New Roman" pitchFamily="18" charset="0"/>
                        <a:cs typeface="Tahoma" pitchFamily="34"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AF1DD"/>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sr-Cyrl-CS" sz="2400" b="1" i="0" u="none" strike="noStrike" cap="none" normalizeH="0" baseline="0" dirty="0" smtClean="0">
                          <a:ln>
                            <a:noFill/>
                          </a:ln>
                          <a:solidFill>
                            <a:schemeClr val="tx1"/>
                          </a:solidFill>
                          <a:effectLst/>
                          <a:latin typeface="Calibri" pitchFamily="34" charset="0"/>
                          <a:ea typeface="Times New Roman" pitchFamily="18" charset="0"/>
                          <a:cs typeface="Tahoma" pitchFamily="34" charset="0"/>
                        </a:rPr>
                        <a:t>Х</a:t>
                      </a:r>
                      <a:endParaRPr kumimoji="0" lang="en-US" sz="1000" b="1" i="0" u="none" strike="noStrike" cap="none" normalizeH="0" baseline="0" dirty="0" smtClean="0">
                        <a:ln>
                          <a:noFill/>
                        </a:ln>
                        <a:solidFill>
                          <a:schemeClr val="tx1"/>
                        </a:solidFill>
                        <a:effectLst/>
                        <a:latin typeface="Times New Roman" pitchFamily="18" charset="0"/>
                        <a:ea typeface="Times New Roman" pitchFamily="18" charset="0"/>
                        <a:cs typeface="Tahoma" pitchFamily="34"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AF1DD"/>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sr-Cyrl-CS" sz="2400" b="1" i="0" u="none" strike="noStrike" cap="none" normalizeH="0" baseline="0" dirty="0" smtClean="0">
                          <a:ln>
                            <a:noFill/>
                          </a:ln>
                          <a:solidFill>
                            <a:srgbClr val="FF0000"/>
                          </a:solidFill>
                          <a:effectLst/>
                          <a:latin typeface="Calibri" pitchFamily="34" charset="0"/>
                          <a:ea typeface="Times New Roman" pitchFamily="18" charset="0"/>
                          <a:cs typeface="Tahoma" pitchFamily="34" charset="0"/>
                        </a:rPr>
                        <a:t>Х</a:t>
                      </a:r>
                      <a:endParaRPr kumimoji="0" lang="en-US" sz="2400" b="1" i="0" u="none" strike="noStrike" cap="none" normalizeH="0" baseline="0" dirty="0" smtClean="0">
                        <a:ln>
                          <a:noFill/>
                        </a:ln>
                        <a:solidFill>
                          <a:srgbClr val="FF0000"/>
                        </a:solidFill>
                        <a:effectLst/>
                        <a:latin typeface="Times New Roman" pitchFamily="18" charset="0"/>
                        <a:ea typeface="Times New Roman" pitchFamily="18" charset="0"/>
                        <a:cs typeface="Tahoma" pitchFamily="34"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AF1DD"/>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ru-RU" sz="1000" b="0" i="0" u="none" strike="noStrike" cap="none" normalizeH="0" baseline="0" dirty="0" smtClean="0">
                        <a:ln>
                          <a:noFill/>
                        </a:ln>
                        <a:solidFill>
                          <a:schemeClr val="tx1"/>
                        </a:solidFill>
                        <a:effectLst/>
                        <a:latin typeface="Calibri" pitchFamily="34" charset="0"/>
                        <a:ea typeface="Times New Roman" pitchFamily="18" charset="0"/>
                        <a:cs typeface="Tahoma" pitchFamily="34"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AF1DD"/>
                    </a:solidFill>
                  </a:tcPr>
                </a:tc>
              </a:tr>
            </a:tbl>
          </a:graphicData>
        </a:graphic>
      </p:graphicFrame>
      <p:graphicFrame>
        <p:nvGraphicFramePr>
          <p:cNvPr id="7" name="Table 6"/>
          <p:cNvGraphicFramePr>
            <a:graphicFrameLocks noGrp="1"/>
          </p:cNvGraphicFramePr>
          <p:nvPr/>
        </p:nvGraphicFramePr>
        <p:xfrm>
          <a:off x="683568" y="5572080"/>
          <a:ext cx="7929562" cy="1097280"/>
        </p:xfrm>
        <a:graphic>
          <a:graphicData uri="http://schemas.openxmlformats.org/drawingml/2006/table">
            <a:tbl>
              <a:tblPr/>
              <a:tblGrid>
                <a:gridCol w="3672408"/>
                <a:gridCol w="792088"/>
                <a:gridCol w="648072"/>
                <a:gridCol w="648072"/>
                <a:gridCol w="720080"/>
                <a:gridCol w="720080"/>
                <a:gridCol w="728762"/>
              </a:tblGrid>
              <a:tr h="26828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sr-Cyrl-CS" sz="2000" b="0" i="0" u="none" strike="noStrike" cap="none" normalizeH="0" baseline="0" dirty="0" smtClean="0">
                          <a:ln>
                            <a:noFill/>
                          </a:ln>
                          <a:solidFill>
                            <a:schemeClr val="tx1"/>
                          </a:solidFill>
                          <a:effectLst/>
                          <a:latin typeface="Calibri" pitchFamily="34" charset="0"/>
                          <a:ea typeface="Times New Roman" pitchFamily="18" charset="0"/>
                          <a:cs typeface="Tahoma" pitchFamily="34" charset="0"/>
                        </a:rPr>
                        <a:t>Прекршај у нападу</a:t>
                      </a:r>
                      <a:endPar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ahoma" pitchFamily="34"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6B9B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sr-Cyrl-CS" sz="1000" b="0" i="0" u="none" strike="noStrike" cap="none" normalizeH="0" baseline="0" smtClean="0">
                        <a:ln>
                          <a:noFill/>
                        </a:ln>
                        <a:solidFill>
                          <a:schemeClr val="tx1"/>
                        </a:solidFill>
                        <a:effectLst/>
                        <a:latin typeface="Calibri" pitchFamily="34"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AF1DD"/>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sr-Cyrl-CS" sz="1000" b="0" i="0" u="none" strike="noStrike" cap="none" normalizeH="0" baseline="0" dirty="0" smtClean="0">
                        <a:ln>
                          <a:noFill/>
                        </a:ln>
                        <a:solidFill>
                          <a:schemeClr val="tx1"/>
                        </a:solidFill>
                        <a:effectLst/>
                        <a:latin typeface="Calibri" pitchFamily="34"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AF1DD"/>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sr-Cyrl-CS" sz="1000" b="0" i="0" u="none" strike="noStrike" cap="none" normalizeH="0" baseline="0" dirty="0" smtClean="0">
                        <a:ln>
                          <a:noFill/>
                        </a:ln>
                        <a:solidFill>
                          <a:schemeClr val="tx1"/>
                        </a:solidFill>
                        <a:effectLst/>
                        <a:latin typeface="Calibri" pitchFamily="34"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AF1DD"/>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sr-Latn-CS" sz="1000" b="0" i="0" u="none" strike="noStrike" cap="none" normalizeH="0" baseline="0" smtClean="0">
                        <a:ln>
                          <a:noFill/>
                        </a:ln>
                        <a:solidFill>
                          <a:schemeClr val="tx1"/>
                        </a:solidFill>
                        <a:effectLst/>
                        <a:latin typeface="Calibri" pitchFamily="34"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AF1DD"/>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sr-Cyrl-CS" sz="2400" b="1" i="0" u="none" strike="noStrike" cap="none" normalizeH="0" baseline="0" smtClean="0">
                          <a:ln>
                            <a:noFill/>
                          </a:ln>
                          <a:solidFill>
                            <a:schemeClr val="tx1"/>
                          </a:solidFill>
                          <a:effectLst/>
                          <a:latin typeface="Calibri" pitchFamily="34" charset="0"/>
                          <a:cs typeface="Times New Roman" pitchFamily="18" charset="0"/>
                        </a:rPr>
                        <a:t>Х</a:t>
                      </a:r>
                      <a:endParaRPr kumimoji="0" lang="en-US" sz="2400" b="1"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AF1DD"/>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smtClean="0">
                        <a:ln>
                          <a:noFill/>
                        </a:ln>
                        <a:solidFill>
                          <a:schemeClr val="tx1"/>
                        </a:solidFill>
                        <a:effectLst/>
                        <a:latin typeface="Calibri" pitchFamily="34"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AF1DD"/>
                    </a:solidFill>
                  </a:tcPr>
                </a:tc>
              </a:tr>
              <a:tr h="26828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sr-Cyrl-CS" sz="2000" b="0" i="0" u="none" strike="noStrike" cap="none" normalizeH="0" baseline="0" dirty="0" smtClean="0">
                          <a:ln>
                            <a:noFill/>
                          </a:ln>
                          <a:solidFill>
                            <a:schemeClr val="tx1"/>
                          </a:solidFill>
                          <a:effectLst/>
                          <a:latin typeface="Calibri" pitchFamily="34" charset="0"/>
                          <a:ea typeface="Times New Roman" pitchFamily="18" charset="0"/>
                          <a:cs typeface="Tahoma" pitchFamily="34" charset="0"/>
                        </a:rPr>
                        <a:t>Одлуке о досуђивању бацања</a:t>
                      </a:r>
                      <a:endPar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ahoma" pitchFamily="34"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6B9B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sr-Cyrl-CS" sz="1000" b="0" i="0" u="none" strike="noStrike" cap="none" normalizeH="0" baseline="0" dirty="0" smtClean="0">
                        <a:ln>
                          <a:noFill/>
                        </a:ln>
                        <a:solidFill>
                          <a:schemeClr val="tx1"/>
                        </a:solidFill>
                        <a:effectLst/>
                        <a:latin typeface="Calibri" pitchFamily="34" charset="0"/>
                        <a:ea typeface="Times New Roman" pitchFamily="18" charset="0"/>
                        <a:cs typeface="Tahoma" pitchFamily="34"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AF1DD"/>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sr-Cyrl-CS" sz="1000" b="0" i="0" u="none" strike="noStrike" cap="none" normalizeH="0" baseline="0" smtClean="0">
                        <a:ln>
                          <a:noFill/>
                        </a:ln>
                        <a:solidFill>
                          <a:schemeClr val="tx1"/>
                        </a:solidFill>
                        <a:effectLst/>
                        <a:latin typeface="Calibri" pitchFamily="34" charset="0"/>
                        <a:ea typeface="Times New Roman" pitchFamily="18" charset="0"/>
                        <a:cs typeface="Tahoma" pitchFamily="34"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AF1DD"/>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sr-Cyrl-CS" sz="1000" b="0" i="0" u="none" strike="noStrike" cap="none" normalizeH="0" baseline="0" smtClean="0">
                        <a:ln>
                          <a:noFill/>
                        </a:ln>
                        <a:solidFill>
                          <a:schemeClr val="tx1"/>
                        </a:solidFill>
                        <a:effectLst/>
                        <a:latin typeface="Calibri" pitchFamily="34" charset="0"/>
                        <a:ea typeface="Times New Roman" pitchFamily="18" charset="0"/>
                        <a:cs typeface="Tahoma" pitchFamily="34"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AF1DD"/>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sr-Cyrl-CS" sz="1000" b="0" i="0" u="none" strike="noStrike" cap="none" normalizeH="0" baseline="0" smtClean="0">
                        <a:ln>
                          <a:noFill/>
                        </a:ln>
                        <a:solidFill>
                          <a:schemeClr val="tx1"/>
                        </a:solidFill>
                        <a:effectLst/>
                        <a:latin typeface="Calibri" pitchFamily="34" charset="0"/>
                        <a:ea typeface="Times New Roman" pitchFamily="18" charset="0"/>
                        <a:cs typeface="Tahoma" pitchFamily="34"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AF1DD"/>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sr-Cyrl-CS" sz="2400" b="1" i="0" u="none" strike="noStrike" cap="none" normalizeH="0" baseline="0" smtClean="0">
                          <a:ln>
                            <a:noFill/>
                          </a:ln>
                          <a:solidFill>
                            <a:schemeClr val="tx1"/>
                          </a:solidFill>
                          <a:effectLst/>
                          <a:latin typeface="Calibri" pitchFamily="34" charset="0"/>
                          <a:ea typeface="Times New Roman" pitchFamily="18" charset="0"/>
                          <a:cs typeface="Tahoma" pitchFamily="34" charset="0"/>
                        </a:rPr>
                        <a:t>Х</a:t>
                      </a:r>
                      <a:endParaRPr kumimoji="0" lang="en-US" sz="2400" b="1" i="0" u="none" strike="noStrike" cap="none" normalizeH="0" baseline="0" smtClean="0">
                        <a:ln>
                          <a:noFill/>
                        </a:ln>
                        <a:solidFill>
                          <a:schemeClr val="tx1"/>
                        </a:solidFill>
                        <a:effectLst/>
                        <a:latin typeface="Times New Roman" pitchFamily="18" charset="0"/>
                        <a:ea typeface="Times New Roman" pitchFamily="18" charset="0"/>
                        <a:cs typeface="Tahoma" pitchFamily="34"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AF1DD"/>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chemeClr val="tx1"/>
                        </a:solidFill>
                        <a:effectLst/>
                        <a:latin typeface="Calibri" pitchFamily="34" charset="0"/>
                        <a:ea typeface="Times New Roman" pitchFamily="18" charset="0"/>
                        <a:cs typeface="Tahoma" pitchFamily="34"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AF1DD"/>
                    </a:solidFill>
                  </a:tcPr>
                </a:tc>
              </a:tr>
              <a:tr h="26828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sr-Cyrl-CS" sz="2000" b="0" i="0" u="none" strike="noStrike" cap="none" normalizeH="0" baseline="0" dirty="0" smtClean="0">
                          <a:ln>
                            <a:noFill/>
                          </a:ln>
                          <a:solidFill>
                            <a:schemeClr val="tx1"/>
                          </a:solidFill>
                          <a:effectLst/>
                          <a:latin typeface="Calibri" pitchFamily="34" charset="0"/>
                          <a:ea typeface="Times New Roman" pitchFamily="18" charset="0"/>
                          <a:cs typeface="Tahoma" pitchFamily="34" charset="0"/>
                        </a:rPr>
                        <a:t>Пасивна игра</a:t>
                      </a:r>
                      <a:endPar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ahoma" pitchFamily="34"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6B9B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sr-Cyrl-CS" sz="1000" b="0" i="0" u="none" strike="noStrike" cap="none" normalizeH="0" baseline="0" smtClean="0">
                        <a:ln>
                          <a:noFill/>
                        </a:ln>
                        <a:solidFill>
                          <a:schemeClr val="tx1"/>
                        </a:solidFill>
                        <a:effectLst/>
                        <a:latin typeface="Calibri" pitchFamily="34" charset="0"/>
                        <a:ea typeface="Times New Roman" pitchFamily="18" charset="0"/>
                        <a:cs typeface="Tahoma" pitchFamily="34"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AF1DD"/>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sr-Cyrl-CS" sz="1000" b="0" i="0" u="none" strike="noStrike" cap="none" normalizeH="0" baseline="0" smtClean="0">
                        <a:ln>
                          <a:noFill/>
                        </a:ln>
                        <a:solidFill>
                          <a:schemeClr val="tx1"/>
                        </a:solidFill>
                        <a:effectLst/>
                        <a:latin typeface="Calibri" pitchFamily="34" charset="0"/>
                        <a:ea typeface="Times New Roman" pitchFamily="18" charset="0"/>
                        <a:cs typeface="Tahoma" pitchFamily="34"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AF1DD"/>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sr-Cyrl-CS" sz="1000" b="0" i="0" u="none" strike="noStrike" cap="none" normalizeH="0" baseline="0" dirty="0" smtClean="0">
                        <a:ln>
                          <a:noFill/>
                        </a:ln>
                        <a:solidFill>
                          <a:schemeClr val="tx1"/>
                        </a:solidFill>
                        <a:effectLst/>
                        <a:latin typeface="Calibri" pitchFamily="34" charset="0"/>
                        <a:ea typeface="Times New Roman" pitchFamily="18" charset="0"/>
                        <a:cs typeface="Tahoma" pitchFamily="34"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AF1DD"/>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sr-Cyrl-CS" sz="2400" b="1" i="0" u="none" strike="noStrike" cap="none" normalizeH="0" baseline="0" dirty="0" smtClean="0">
                          <a:ln>
                            <a:noFill/>
                          </a:ln>
                          <a:solidFill>
                            <a:schemeClr val="tx1"/>
                          </a:solidFill>
                          <a:effectLst/>
                          <a:latin typeface="Calibri" pitchFamily="34" charset="0"/>
                          <a:ea typeface="Times New Roman" pitchFamily="18" charset="0"/>
                          <a:cs typeface="Tahoma" pitchFamily="34" charset="0"/>
                        </a:rPr>
                        <a:t>Х</a:t>
                      </a:r>
                      <a:endParaRPr kumimoji="0" lang="en-US" sz="1800" b="1" i="0" u="none" strike="noStrike" cap="none" normalizeH="0" baseline="0" dirty="0" smtClean="0">
                        <a:ln>
                          <a:noFill/>
                        </a:ln>
                        <a:solidFill>
                          <a:schemeClr val="tx1"/>
                        </a:solidFill>
                        <a:effectLst/>
                        <a:latin typeface="Times New Roman" pitchFamily="18" charset="0"/>
                        <a:ea typeface="Times New Roman" pitchFamily="18" charset="0"/>
                        <a:cs typeface="Tahoma" pitchFamily="34"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AF1DD"/>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sr-Cyrl-CS" sz="2400" b="1" i="0" u="none" strike="noStrike" cap="none" normalizeH="0" baseline="0" dirty="0" smtClean="0">
                          <a:ln>
                            <a:noFill/>
                          </a:ln>
                          <a:solidFill>
                            <a:srgbClr val="FF0000"/>
                          </a:solidFill>
                          <a:effectLst/>
                          <a:latin typeface="Calibri" pitchFamily="34" charset="0"/>
                          <a:ea typeface="Times New Roman" pitchFamily="18" charset="0"/>
                          <a:cs typeface="Tahoma" pitchFamily="34" charset="0"/>
                        </a:rPr>
                        <a:t>Х</a:t>
                      </a:r>
                      <a:endParaRPr kumimoji="0" lang="en-US" sz="2400" b="1" i="0" u="none" strike="noStrike" cap="none" normalizeH="0" baseline="0" dirty="0" smtClean="0">
                        <a:ln>
                          <a:noFill/>
                        </a:ln>
                        <a:solidFill>
                          <a:srgbClr val="FF0000"/>
                        </a:solidFill>
                        <a:effectLst/>
                        <a:latin typeface="Times New Roman" pitchFamily="18" charset="0"/>
                        <a:ea typeface="Times New Roman" pitchFamily="18" charset="0"/>
                        <a:cs typeface="Tahoma" pitchFamily="34"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AF1DD"/>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ru-RU" sz="1000" b="0" i="0" u="none" strike="noStrike" cap="none" normalizeH="0" baseline="0" dirty="0" smtClean="0">
                        <a:ln>
                          <a:noFill/>
                        </a:ln>
                        <a:solidFill>
                          <a:schemeClr val="tx1"/>
                        </a:solidFill>
                        <a:effectLst/>
                        <a:latin typeface="Calibri" pitchFamily="34" charset="0"/>
                        <a:ea typeface="Times New Roman" pitchFamily="18" charset="0"/>
                        <a:cs typeface="Tahoma" pitchFamily="34"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AF1DD"/>
                    </a:solidFill>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0"/>
                                        <p:tgtEl>
                                          <p:spTgt spid="8"/>
                                        </p:tgtEl>
                                      </p:cBhvr>
                                    </p:animEffect>
                                  </p:childTnLst>
                                </p:cTn>
                              </p:par>
                              <p:par>
                                <p:cTn id="8" presetID="22" presetClass="entr" presetSubtype="4" fill="hold"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wipe(down)">
                                      <p:cBhvr>
                                        <p:cTn id="10" dur="5000"/>
                                        <p:tgtEl>
                                          <p:spTgt spid="6"/>
                                        </p:tgtEl>
                                      </p:cBhvr>
                                    </p:animEffect>
                                  </p:childTnLst>
                                </p:cTn>
                              </p:par>
                              <p:par>
                                <p:cTn id="11" presetID="22" presetClass="entr" presetSubtype="4" fill="hold" nodeType="with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wipe(down)">
                                      <p:cBhvr>
                                        <p:cTn id="13" dur="5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gradFill flip="none" rotWithShape="1">
          <a:gsLst>
            <a:gs pos="10000">
              <a:schemeClr val="accent6">
                <a:lumMod val="20000"/>
                <a:lumOff val="80000"/>
              </a:schemeClr>
            </a:gs>
            <a:gs pos="50000">
              <a:schemeClr val="accent1">
                <a:tint val="44500"/>
                <a:satMod val="160000"/>
              </a:schemeClr>
            </a:gs>
            <a:gs pos="100000">
              <a:schemeClr val="accent1">
                <a:tint val="23500"/>
                <a:satMod val="160000"/>
              </a:schemeClr>
            </a:gs>
          </a:gsLst>
          <a:lin ang="2700000" scaled="1"/>
          <a:tileRect/>
        </a:gradFill>
        <a:effectLst/>
      </p:bgPr>
    </p:bg>
    <p:spTree>
      <p:nvGrpSpPr>
        <p:cNvPr id="1" name=""/>
        <p:cNvGrpSpPr/>
        <p:nvPr/>
      </p:nvGrpSpPr>
      <p:grpSpPr>
        <a:xfrm>
          <a:off x="0" y="0"/>
          <a:ext cx="0" cy="0"/>
          <a:chOff x="0" y="0"/>
          <a:chExt cx="0" cy="0"/>
        </a:xfrm>
      </p:grpSpPr>
      <p:sp>
        <p:nvSpPr>
          <p:cNvPr id="4" name="Title 6"/>
          <p:cNvSpPr txBox="1">
            <a:spLocks/>
          </p:cNvSpPr>
          <p:nvPr/>
        </p:nvSpPr>
        <p:spPr>
          <a:xfrm>
            <a:off x="642938" y="714375"/>
            <a:ext cx="7929562" cy="5286375"/>
          </a:xfrm>
          <a:prstGeom prst="rect">
            <a:avLst/>
          </a:prstGeom>
        </p:spPr>
        <p:txBody>
          <a:bodyPr/>
          <a:lstStyle/>
          <a:p>
            <a:pPr fontAlgn="auto">
              <a:spcAft>
                <a:spcPts val="0"/>
              </a:spcAft>
              <a:defRPr/>
            </a:pPr>
            <a:r>
              <a:rPr lang="sr-Cyrl-CS" sz="3200" b="1" dirty="0">
                <a:solidFill>
                  <a:srgbClr val="C00000"/>
                </a:solidFill>
                <a:latin typeface="Cambria" pitchFamily="18" charset="0"/>
                <a:ea typeface="+mj-ea"/>
                <a:cs typeface="+mj-cs"/>
              </a:rPr>
              <a:t>7 МЕТАРА - ОДЛУКА</a:t>
            </a:r>
          </a:p>
          <a:p>
            <a:pPr fontAlgn="auto">
              <a:spcAft>
                <a:spcPts val="0"/>
              </a:spcAft>
              <a:defRPr/>
            </a:pPr>
            <a:endParaRPr lang="sr-Cyrl-CS" sz="2200" dirty="0">
              <a:latin typeface="Cambria" pitchFamily="18" charset="0"/>
              <a:ea typeface="+mj-ea"/>
              <a:cs typeface="+mj-cs"/>
            </a:endParaRPr>
          </a:p>
          <a:p>
            <a:pPr marL="617538" lvl="1" indent="-617538" fontAlgn="auto">
              <a:lnSpc>
                <a:spcPct val="150000"/>
              </a:lnSpc>
              <a:spcAft>
                <a:spcPts val="0"/>
              </a:spcAft>
              <a:buFont typeface="Wingdings" pitchFamily="2" charset="2"/>
              <a:buChar char="ü"/>
              <a:defRPr/>
            </a:pPr>
            <a:r>
              <a:rPr lang="sr-Cyrl-CS" sz="2200" dirty="0" smtClean="0">
                <a:latin typeface="Cambria" pitchFamily="18" charset="0"/>
                <a:ea typeface="+mj-ea"/>
                <a:cs typeface="+mj-cs"/>
              </a:rPr>
              <a:t>Да ли имају исти </a:t>
            </a:r>
            <a:r>
              <a:rPr lang="sr-Cyrl-CS" sz="2200" dirty="0">
                <a:latin typeface="Cambria" pitchFamily="18" charset="0"/>
                <a:ea typeface="+mj-ea"/>
                <a:cs typeface="+mj-cs"/>
              </a:rPr>
              <a:t>критеријум за обе екипе и какав </a:t>
            </a:r>
            <a:r>
              <a:rPr lang="sr-Cyrl-CS" sz="2200" dirty="0" smtClean="0">
                <a:latin typeface="Cambria" pitchFamily="18" charset="0"/>
                <a:ea typeface="+mj-ea"/>
                <a:cs typeface="+mj-cs"/>
              </a:rPr>
              <a:t>је?</a:t>
            </a:r>
            <a:endParaRPr lang="sr-Cyrl-CS" sz="2200" dirty="0">
              <a:latin typeface="Cambria" pitchFamily="18" charset="0"/>
              <a:ea typeface="+mj-ea"/>
              <a:cs typeface="+mj-cs"/>
            </a:endParaRPr>
          </a:p>
          <a:p>
            <a:pPr marL="617538" lvl="1" indent="-617538" fontAlgn="auto">
              <a:lnSpc>
                <a:spcPct val="150000"/>
              </a:lnSpc>
              <a:spcAft>
                <a:spcPts val="0"/>
              </a:spcAft>
              <a:buFont typeface="Wingdings" pitchFamily="2" charset="2"/>
              <a:buChar char="ü"/>
              <a:defRPr/>
            </a:pPr>
            <a:r>
              <a:rPr lang="sr-Cyrl-CS" sz="2200" dirty="0" smtClean="0">
                <a:latin typeface="Cambria" pitchFamily="18" charset="0"/>
                <a:ea typeface="+mj-ea"/>
                <a:cs typeface="+mj-cs"/>
              </a:rPr>
              <a:t>Погрешне </a:t>
            </a:r>
            <a:r>
              <a:rPr lang="sr-Cyrl-CS" sz="2200" dirty="0">
                <a:latin typeface="Cambria" pitchFamily="18" charset="0"/>
                <a:ea typeface="+mj-ea"/>
                <a:cs typeface="+mj-cs"/>
              </a:rPr>
              <a:t>одлуке (досуђени непостојећи седмерци)</a:t>
            </a:r>
          </a:p>
          <a:p>
            <a:pPr marL="617538" lvl="1" indent="-617538" fontAlgn="auto">
              <a:lnSpc>
                <a:spcPct val="150000"/>
              </a:lnSpc>
              <a:spcAft>
                <a:spcPts val="0"/>
              </a:spcAft>
              <a:buFont typeface="Wingdings" pitchFamily="2" charset="2"/>
              <a:buChar char="ü"/>
              <a:defRPr/>
            </a:pPr>
            <a:r>
              <a:rPr lang="sr-Cyrl-CS" sz="2200" dirty="0">
                <a:latin typeface="Cambria" pitchFamily="18" charset="0"/>
                <a:ea typeface="+mj-ea"/>
                <a:cs typeface="+mj-cs"/>
              </a:rPr>
              <a:t>Пропуштене одлуке (недосуђивање постојећих седмераца)</a:t>
            </a:r>
          </a:p>
          <a:p>
            <a:pPr marL="617538" lvl="1" indent="-617538" fontAlgn="auto">
              <a:lnSpc>
                <a:spcPct val="150000"/>
              </a:lnSpc>
              <a:spcAft>
                <a:spcPts val="0"/>
              </a:spcAft>
              <a:buFont typeface="Wingdings" pitchFamily="2" charset="2"/>
              <a:buChar char="ü"/>
              <a:defRPr/>
            </a:pPr>
            <a:r>
              <a:rPr lang="sr-Cyrl-CS" sz="2200" dirty="0">
                <a:latin typeface="Cambria" pitchFamily="18" charset="0"/>
                <a:ea typeface="+mj-ea"/>
                <a:cs typeface="+mj-cs"/>
              </a:rPr>
              <a:t>Добре процене (исправно недосуђени седмерци)</a:t>
            </a:r>
          </a:p>
          <a:p>
            <a:pPr marL="1074738" lvl="1" indent="-617538" fontAlgn="auto">
              <a:lnSpc>
                <a:spcPct val="150000"/>
              </a:lnSpc>
              <a:spcAft>
                <a:spcPts val="0"/>
              </a:spcAft>
              <a:defRPr/>
            </a:pPr>
            <a:endParaRPr lang="sr-Cyrl-CS" sz="2200" dirty="0">
              <a:latin typeface="Cambria" pitchFamily="18" charset="0"/>
              <a:ea typeface="+mj-ea"/>
              <a:cs typeface="+mj-cs"/>
            </a:endParaRPr>
          </a:p>
          <a:p>
            <a:pPr fontAlgn="auto">
              <a:spcAft>
                <a:spcPts val="0"/>
              </a:spcAft>
              <a:defRPr/>
            </a:pPr>
            <a:endParaRPr lang="sr-Cyrl-CS" sz="2200" dirty="0">
              <a:latin typeface="Cambria" pitchFamily="18" charset="0"/>
              <a:ea typeface="+mj-ea"/>
              <a:cs typeface="+mj-cs"/>
            </a:endParaRPr>
          </a:p>
          <a:p>
            <a:pPr fontAlgn="auto">
              <a:spcAft>
                <a:spcPts val="0"/>
              </a:spcAft>
              <a:defRPr/>
            </a:pPr>
            <a:endParaRPr lang="sr-Cyrl-CS" sz="2200" dirty="0">
              <a:latin typeface="Cambria" pitchFamily="18" charset="0"/>
              <a:ea typeface="+mj-ea"/>
              <a:cs typeface="+mj-cs"/>
            </a:endParaRPr>
          </a:p>
          <a:p>
            <a:pPr fontAlgn="auto">
              <a:spcAft>
                <a:spcPts val="0"/>
              </a:spcAft>
              <a:defRPr/>
            </a:pPr>
            <a:endParaRPr lang="sr-Cyrl-CS" sz="1000" dirty="0">
              <a:latin typeface="Cambria" pitchFamily="18" charset="0"/>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animEffect transition="in" filter="wipe(left)">
                                      <p:cBhvr>
                                        <p:cTn id="7" dur="1000"/>
                                        <p:tgtEl>
                                          <p:spTgt spid="4">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4">
                                            <p:txEl>
                                              <p:pRg st="3" end="3"/>
                                            </p:txEl>
                                          </p:spTgt>
                                        </p:tgtEl>
                                        <p:attrNameLst>
                                          <p:attrName>style.visibility</p:attrName>
                                        </p:attrNameLst>
                                      </p:cBhvr>
                                      <p:to>
                                        <p:strVal val="visible"/>
                                      </p:to>
                                    </p:set>
                                    <p:animEffect transition="in" filter="wipe(left)">
                                      <p:cBhvr>
                                        <p:cTn id="12" dur="1000"/>
                                        <p:tgtEl>
                                          <p:spTgt spid="4">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4">
                                            <p:txEl>
                                              <p:pRg st="4" end="4"/>
                                            </p:txEl>
                                          </p:spTgt>
                                        </p:tgtEl>
                                        <p:attrNameLst>
                                          <p:attrName>style.visibility</p:attrName>
                                        </p:attrNameLst>
                                      </p:cBhvr>
                                      <p:to>
                                        <p:strVal val="visible"/>
                                      </p:to>
                                    </p:set>
                                    <p:animEffect transition="in" filter="wipe(left)">
                                      <p:cBhvr>
                                        <p:cTn id="17" dur="1000"/>
                                        <p:tgtEl>
                                          <p:spTgt spid="4">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4">
                                            <p:txEl>
                                              <p:pRg st="5" end="5"/>
                                            </p:txEl>
                                          </p:spTgt>
                                        </p:tgtEl>
                                        <p:attrNameLst>
                                          <p:attrName>style.visibility</p:attrName>
                                        </p:attrNameLst>
                                      </p:cBhvr>
                                      <p:to>
                                        <p:strVal val="visible"/>
                                      </p:to>
                                    </p:set>
                                    <p:animEffect transition="in" filter="wipe(left)">
                                      <p:cBhvr>
                                        <p:cTn id="22" dur="1000"/>
                                        <p:tgtEl>
                                          <p:spTgt spid="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gradFill flip="none" rotWithShape="1">
          <a:gsLst>
            <a:gs pos="10000">
              <a:schemeClr val="accent6">
                <a:lumMod val="20000"/>
                <a:lumOff val="80000"/>
              </a:schemeClr>
            </a:gs>
            <a:gs pos="50000">
              <a:schemeClr val="accent1">
                <a:tint val="44500"/>
                <a:satMod val="160000"/>
              </a:schemeClr>
            </a:gs>
            <a:gs pos="100000">
              <a:schemeClr val="accent1">
                <a:tint val="23500"/>
                <a:satMod val="160000"/>
              </a:schemeClr>
            </a:gs>
          </a:gsLst>
          <a:lin ang="2700000" scaled="1"/>
          <a:tileRect/>
        </a:gradFill>
        <a:effectLst/>
      </p:bgPr>
    </p:bg>
    <p:spTree>
      <p:nvGrpSpPr>
        <p:cNvPr id="1" name=""/>
        <p:cNvGrpSpPr/>
        <p:nvPr/>
      </p:nvGrpSpPr>
      <p:grpSpPr>
        <a:xfrm>
          <a:off x="0" y="0"/>
          <a:ext cx="0" cy="0"/>
          <a:chOff x="0" y="0"/>
          <a:chExt cx="0" cy="0"/>
        </a:xfrm>
      </p:grpSpPr>
      <p:sp>
        <p:nvSpPr>
          <p:cNvPr id="4" name="Title 6"/>
          <p:cNvSpPr txBox="1">
            <a:spLocks/>
          </p:cNvSpPr>
          <p:nvPr/>
        </p:nvSpPr>
        <p:spPr>
          <a:xfrm>
            <a:off x="642938" y="260648"/>
            <a:ext cx="8072437" cy="6264695"/>
          </a:xfrm>
          <a:prstGeom prst="rect">
            <a:avLst/>
          </a:prstGeom>
        </p:spPr>
        <p:txBody>
          <a:bodyPr/>
          <a:lstStyle/>
          <a:p>
            <a:pPr fontAlgn="auto">
              <a:spcAft>
                <a:spcPts val="0"/>
              </a:spcAft>
              <a:defRPr/>
            </a:pPr>
            <a:r>
              <a:rPr lang="sr-Cyrl-CS" sz="3200" b="1" dirty="0">
                <a:solidFill>
                  <a:srgbClr val="C00000"/>
                </a:solidFill>
                <a:latin typeface="Cambria" pitchFamily="18" charset="0"/>
                <a:ea typeface="+mj-ea"/>
                <a:cs typeface="+mj-cs"/>
              </a:rPr>
              <a:t>ПРОГРЕСИВНО КАЖЊАВАЊЕ</a:t>
            </a:r>
          </a:p>
          <a:p>
            <a:pPr fontAlgn="auto">
              <a:spcAft>
                <a:spcPts val="0"/>
              </a:spcAft>
              <a:defRPr/>
            </a:pPr>
            <a:endParaRPr lang="sr-Cyrl-CS" sz="1050" dirty="0">
              <a:latin typeface="Cambria" pitchFamily="18" charset="0"/>
              <a:ea typeface="+mj-ea"/>
              <a:cs typeface="+mj-cs"/>
            </a:endParaRPr>
          </a:p>
          <a:p>
            <a:pPr marL="354013" lvl="0" indent="-354013">
              <a:spcAft>
                <a:spcPts val="600"/>
              </a:spcAft>
              <a:buFont typeface="Wingdings" pitchFamily="2" charset="2"/>
              <a:buChar char="ü"/>
            </a:pPr>
            <a:r>
              <a:rPr lang="sr-Cyrl-CS" sz="2000" dirty="0" smtClean="0">
                <a:latin typeface="Cambria" pitchFamily="18" charset="0"/>
              </a:rPr>
              <a:t>Да ли судије грубу и прљаву игру (прекршаје опасне по здравље) адекватно кажњавају?</a:t>
            </a:r>
            <a:endParaRPr lang="en-US" sz="2000" dirty="0" smtClean="0">
              <a:latin typeface="Cambria" pitchFamily="18" charset="0"/>
            </a:endParaRPr>
          </a:p>
          <a:p>
            <a:pPr marL="354013" lvl="0" indent="-354013">
              <a:spcAft>
                <a:spcPts val="600"/>
              </a:spcAft>
              <a:buFont typeface="Wingdings" pitchFamily="2" charset="2"/>
              <a:buChar char="ü"/>
            </a:pPr>
            <a:r>
              <a:rPr lang="sr-Cyrl-CS" sz="2000" dirty="0" smtClean="0">
                <a:latin typeface="Cambria" pitchFamily="18" charset="0"/>
              </a:rPr>
              <a:t>Да ли примењују прогресивно кажњавање на јасан и доследан начин, у правом моменту или са закашњењем?</a:t>
            </a:r>
            <a:endParaRPr lang="en-US" sz="2000" dirty="0" smtClean="0">
              <a:latin typeface="Cambria" pitchFamily="18" charset="0"/>
            </a:endParaRPr>
          </a:p>
          <a:p>
            <a:pPr marL="354013" lvl="0" indent="-354013">
              <a:spcAft>
                <a:spcPts val="600"/>
              </a:spcAft>
              <a:buFont typeface="Wingdings" pitchFamily="2" charset="2"/>
              <a:buChar char="ü"/>
            </a:pPr>
            <a:r>
              <a:rPr lang="sr-Cyrl-CS" sz="2000" dirty="0" smtClean="0">
                <a:latin typeface="Cambria" pitchFamily="18" charset="0"/>
              </a:rPr>
              <a:t>Да ли су судије искључења примењивали правовремено или сувише касно, посебно у поновљеним, учесталим прекршајима?</a:t>
            </a:r>
            <a:endParaRPr lang="en-US" sz="2000" dirty="0" smtClean="0">
              <a:latin typeface="Cambria" pitchFamily="18" charset="0"/>
            </a:endParaRPr>
          </a:p>
          <a:p>
            <a:pPr marL="354013" lvl="0" indent="-354013">
              <a:spcAft>
                <a:spcPts val="600"/>
              </a:spcAft>
              <a:buFont typeface="Wingdings" pitchFamily="2" charset="2"/>
              <a:buChar char="ü"/>
            </a:pPr>
            <a:r>
              <a:rPr lang="sr-Cyrl-CS" sz="2000" dirty="0" smtClean="0">
                <a:latin typeface="Cambria" pitchFamily="18" charset="0"/>
              </a:rPr>
              <a:t>Да ли су судије, када је било потребно, поред досуђених седмераца, примениле и одговарајућу дисциплинску меру?</a:t>
            </a:r>
            <a:endParaRPr lang="en-US" sz="2000" dirty="0" smtClean="0">
              <a:latin typeface="Cambria" pitchFamily="18" charset="0"/>
            </a:endParaRPr>
          </a:p>
          <a:p>
            <a:pPr marL="354013" lvl="0" indent="-354013">
              <a:spcAft>
                <a:spcPts val="600"/>
              </a:spcAft>
              <a:buFont typeface="Wingdings" pitchFamily="2" charset="2"/>
              <a:buChar char="ü"/>
            </a:pPr>
            <a:r>
              <a:rPr lang="sr-Cyrl-CS" sz="2000" dirty="0" smtClean="0">
                <a:latin typeface="Cambria" pitchFamily="18" charset="0"/>
              </a:rPr>
              <a:t>Да ли су судије дисквалификацију примењивале због грубе повреде Правила игре у односу на противника, како су кажњавали стално неспортско понашање, изван терена за игру, грубо неспортско понашање, као и физички напад изван терена за игру (Правила игре 8:5, 8:6, 8:9, 8:10) ?</a:t>
            </a:r>
            <a:endParaRPr lang="en-US" sz="2000" dirty="0" smtClean="0">
              <a:latin typeface="Cambria" pitchFamily="18" charset="0"/>
            </a:endParaRPr>
          </a:p>
          <a:p>
            <a:pPr marL="354013" lvl="0" indent="-354013">
              <a:spcAft>
                <a:spcPts val="600"/>
              </a:spcAft>
              <a:buFont typeface="Wingdings" pitchFamily="2" charset="2"/>
              <a:buChar char="ü"/>
            </a:pPr>
            <a:r>
              <a:rPr lang="sr-Cyrl-CS" sz="2000" dirty="0" smtClean="0">
                <a:latin typeface="Cambria" pitchFamily="18" charset="0"/>
              </a:rPr>
              <a:t>Да ли су судије кажњавале провокације и симулирања?</a:t>
            </a:r>
            <a:endParaRPr lang="en-US" sz="2000" dirty="0" smtClean="0">
              <a:latin typeface="Cambria" pitchFamily="18" charset="0"/>
            </a:endParaRPr>
          </a:p>
          <a:p>
            <a:pPr marL="354013" lvl="0" indent="-354013">
              <a:spcAft>
                <a:spcPts val="600"/>
              </a:spcAft>
              <a:buFont typeface="Wingdings" pitchFamily="2" charset="2"/>
              <a:buChar char="ü"/>
            </a:pPr>
            <a:r>
              <a:rPr lang="sr-Cyrl-CS" sz="2000" dirty="0" smtClean="0">
                <a:latin typeface="Cambria" pitchFamily="18" charset="0"/>
              </a:rPr>
              <a:t>Да ли су судије поштовале линију прогресивности?</a:t>
            </a:r>
            <a:endParaRPr lang="en-US" sz="2000" dirty="0" smtClean="0">
              <a:latin typeface="Cambria" pitchFamily="18" charset="0"/>
            </a:endParaRPr>
          </a:p>
          <a:p>
            <a:pPr marL="354013" indent="-354013">
              <a:spcAft>
                <a:spcPts val="600"/>
              </a:spcAft>
              <a:buFont typeface="Wingdings" pitchFamily="2" charset="2"/>
              <a:buChar char="ü"/>
            </a:pPr>
            <a:r>
              <a:rPr lang="sr-Cyrl-CS" sz="2000" b="1" dirty="0" smtClean="0">
                <a:solidFill>
                  <a:srgbClr val="FF0000"/>
                </a:solidFill>
                <a:effectLst>
                  <a:outerShdw blurRad="38100" dist="38100" dir="2700000" algn="tl">
                    <a:srgbClr val="000000">
                      <a:alpha val="43137"/>
                    </a:srgbClr>
                  </a:outerShdw>
                </a:effectLst>
                <a:latin typeface="Cambria" pitchFamily="18" charset="0"/>
              </a:rPr>
              <a:t>Дисквалификације обавезно прецизно описати у контроли!</a:t>
            </a:r>
            <a:endParaRPr lang="sr-Cyrl-CS" sz="2000" b="1" dirty="0">
              <a:solidFill>
                <a:srgbClr val="FF0000"/>
              </a:solidFill>
              <a:effectLst>
                <a:outerShdw blurRad="38100" dist="38100" dir="2700000" algn="tl">
                  <a:srgbClr val="000000">
                    <a:alpha val="43137"/>
                  </a:srgbClr>
                </a:outerShdw>
              </a:effectLst>
              <a:latin typeface="Cambria" pitchFamily="18" charset="0"/>
              <a:ea typeface="+mj-ea"/>
              <a:cs typeface="+mj-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animEffect transition="in" filter="wipe(left)">
                                      <p:cBhvr>
                                        <p:cTn id="7" dur="1000"/>
                                        <p:tgtEl>
                                          <p:spTgt spid="4">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4">
                                            <p:txEl>
                                              <p:pRg st="3" end="3"/>
                                            </p:txEl>
                                          </p:spTgt>
                                        </p:tgtEl>
                                        <p:attrNameLst>
                                          <p:attrName>style.visibility</p:attrName>
                                        </p:attrNameLst>
                                      </p:cBhvr>
                                      <p:to>
                                        <p:strVal val="visible"/>
                                      </p:to>
                                    </p:set>
                                    <p:animEffect transition="in" filter="wipe(left)">
                                      <p:cBhvr>
                                        <p:cTn id="12" dur="1000"/>
                                        <p:tgtEl>
                                          <p:spTgt spid="4">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4">
                                            <p:txEl>
                                              <p:pRg st="4" end="4"/>
                                            </p:txEl>
                                          </p:spTgt>
                                        </p:tgtEl>
                                        <p:attrNameLst>
                                          <p:attrName>style.visibility</p:attrName>
                                        </p:attrNameLst>
                                      </p:cBhvr>
                                      <p:to>
                                        <p:strVal val="visible"/>
                                      </p:to>
                                    </p:set>
                                    <p:animEffect transition="in" filter="wipe(left)">
                                      <p:cBhvr>
                                        <p:cTn id="17" dur="1000"/>
                                        <p:tgtEl>
                                          <p:spTgt spid="4">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4">
                                            <p:txEl>
                                              <p:pRg st="5" end="5"/>
                                            </p:txEl>
                                          </p:spTgt>
                                        </p:tgtEl>
                                        <p:attrNameLst>
                                          <p:attrName>style.visibility</p:attrName>
                                        </p:attrNameLst>
                                      </p:cBhvr>
                                      <p:to>
                                        <p:strVal val="visible"/>
                                      </p:to>
                                    </p:set>
                                    <p:animEffect transition="in" filter="wipe(left)">
                                      <p:cBhvr>
                                        <p:cTn id="22" dur="1000"/>
                                        <p:tgtEl>
                                          <p:spTgt spid="4">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4">
                                            <p:txEl>
                                              <p:pRg st="6" end="6"/>
                                            </p:txEl>
                                          </p:spTgt>
                                        </p:tgtEl>
                                        <p:attrNameLst>
                                          <p:attrName>style.visibility</p:attrName>
                                        </p:attrNameLst>
                                      </p:cBhvr>
                                      <p:to>
                                        <p:strVal val="visible"/>
                                      </p:to>
                                    </p:set>
                                    <p:animEffect transition="in" filter="wipe(left)">
                                      <p:cBhvr>
                                        <p:cTn id="27" dur="1000"/>
                                        <p:tgtEl>
                                          <p:spTgt spid="4">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4">
                                            <p:txEl>
                                              <p:pRg st="7" end="7"/>
                                            </p:txEl>
                                          </p:spTgt>
                                        </p:tgtEl>
                                        <p:attrNameLst>
                                          <p:attrName>style.visibility</p:attrName>
                                        </p:attrNameLst>
                                      </p:cBhvr>
                                      <p:to>
                                        <p:strVal val="visible"/>
                                      </p:to>
                                    </p:set>
                                    <p:animEffect transition="in" filter="wipe(left)">
                                      <p:cBhvr>
                                        <p:cTn id="32" dur="1000"/>
                                        <p:tgtEl>
                                          <p:spTgt spid="4">
                                            <p:txEl>
                                              <p:pRg st="7" end="7"/>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nodeType="clickEffect">
                                  <p:stCondLst>
                                    <p:cond delay="0"/>
                                  </p:stCondLst>
                                  <p:childTnLst>
                                    <p:set>
                                      <p:cBhvr>
                                        <p:cTn id="36" dur="1" fill="hold">
                                          <p:stCondLst>
                                            <p:cond delay="0"/>
                                          </p:stCondLst>
                                        </p:cTn>
                                        <p:tgtEl>
                                          <p:spTgt spid="4">
                                            <p:txEl>
                                              <p:pRg st="8" end="8"/>
                                            </p:txEl>
                                          </p:spTgt>
                                        </p:tgtEl>
                                        <p:attrNameLst>
                                          <p:attrName>style.visibility</p:attrName>
                                        </p:attrNameLst>
                                      </p:cBhvr>
                                      <p:to>
                                        <p:strVal val="visible"/>
                                      </p:to>
                                    </p:set>
                                    <p:animEffect transition="in" filter="wipe(left)">
                                      <p:cBhvr>
                                        <p:cTn id="37" dur="1000"/>
                                        <p:tgtEl>
                                          <p:spTgt spid="4">
                                            <p:txEl>
                                              <p:pRg st="8" end="8"/>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nodeType="clickEffect">
                                  <p:stCondLst>
                                    <p:cond delay="0"/>
                                  </p:stCondLst>
                                  <p:childTnLst>
                                    <p:set>
                                      <p:cBhvr>
                                        <p:cTn id="41" dur="1" fill="hold">
                                          <p:stCondLst>
                                            <p:cond delay="0"/>
                                          </p:stCondLst>
                                        </p:cTn>
                                        <p:tgtEl>
                                          <p:spTgt spid="4">
                                            <p:txEl>
                                              <p:pRg st="9" end="9"/>
                                            </p:txEl>
                                          </p:spTgt>
                                        </p:tgtEl>
                                        <p:attrNameLst>
                                          <p:attrName>style.visibility</p:attrName>
                                        </p:attrNameLst>
                                      </p:cBhvr>
                                      <p:to>
                                        <p:strVal val="visible"/>
                                      </p:to>
                                    </p:set>
                                    <p:animEffect transition="in" filter="wipe(left)">
                                      <p:cBhvr>
                                        <p:cTn id="42" dur="1000"/>
                                        <p:tgtEl>
                                          <p:spTgt spid="4">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gradFill flip="none" rotWithShape="1">
          <a:gsLst>
            <a:gs pos="10000">
              <a:schemeClr val="accent6">
                <a:lumMod val="20000"/>
                <a:lumOff val="80000"/>
              </a:schemeClr>
            </a:gs>
            <a:gs pos="50000">
              <a:schemeClr val="accent1">
                <a:tint val="44500"/>
                <a:satMod val="160000"/>
              </a:schemeClr>
            </a:gs>
            <a:gs pos="100000">
              <a:schemeClr val="accent1">
                <a:tint val="23500"/>
                <a:satMod val="160000"/>
              </a:schemeClr>
            </a:gs>
          </a:gsLst>
          <a:lin ang="2700000" scaled="1"/>
          <a:tileRect/>
        </a:gradFill>
        <a:effectLst/>
      </p:bgPr>
    </p:bg>
    <p:spTree>
      <p:nvGrpSpPr>
        <p:cNvPr id="1" name=""/>
        <p:cNvGrpSpPr/>
        <p:nvPr/>
      </p:nvGrpSpPr>
      <p:grpSpPr>
        <a:xfrm>
          <a:off x="0" y="0"/>
          <a:ext cx="0" cy="0"/>
          <a:chOff x="0" y="0"/>
          <a:chExt cx="0" cy="0"/>
        </a:xfrm>
      </p:grpSpPr>
      <p:sp>
        <p:nvSpPr>
          <p:cNvPr id="4" name="Title 6"/>
          <p:cNvSpPr txBox="1">
            <a:spLocks/>
          </p:cNvSpPr>
          <p:nvPr/>
        </p:nvSpPr>
        <p:spPr>
          <a:xfrm>
            <a:off x="642938" y="549399"/>
            <a:ext cx="8072437" cy="3599681"/>
          </a:xfrm>
          <a:prstGeom prst="rect">
            <a:avLst/>
          </a:prstGeom>
        </p:spPr>
        <p:txBody>
          <a:bodyPr/>
          <a:lstStyle/>
          <a:p>
            <a:pPr fontAlgn="auto">
              <a:spcAft>
                <a:spcPts val="0"/>
              </a:spcAft>
              <a:defRPr/>
            </a:pPr>
            <a:r>
              <a:rPr lang="sr-Cyrl-CS" sz="3200" b="1" dirty="0">
                <a:solidFill>
                  <a:srgbClr val="C00000"/>
                </a:solidFill>
                <a:latin typeface="Cambria" pitchFamily="18" charset="0"/>
                <a:ea typeface="+mj-ea"/>
                <a:cs typeface="+mj-cs"/>
              </a:rPr>
              <a:t>ЛИНИЈА </a:t>
            </a:r>
            <a:r>
              <a:rPr lang="sr-Cyrl-CS" sz="3200" b="1" dirty="0" smtClean="0">
                <a:solidFill>
                  <a:srgbClr val="C00000"/>
                </a:solidFill>
                <a:latin typeface="Cambria" pitchFamily="18" charset="0"/>
                <a:ea typeface="+mj-ea"/>
                <a:cs typeface="+mj-cs"/>
              </a:rPr>
              <a:t>СУЂЕЊА</a:t>
            </a:r>
          </a:p>
          <a:p>
            <a:pPr fontAlgn="auto">
              <a:spcAft>
                <a:spcPts val="0"/>
              </a:spcAft>
              <a:defRPr/>
            </a:pPr>
            <a:endParaRPr lang="sr-Cyrl-CS" sz="3200" b="1" dirty="0">
              <a:solidFill>
                <a:srgbClr val="C00000"/>
              </a:solidFill>
              <a:latin typeface="Cambria" pitchFamily="18" charset="0"/>
              <a:ea typeface="+mj-ea"/>
              <a:cs typeface="+mj-cs"/>
            </a:endParaRPr>
          </a:p>
          <a:p>
            <a:pPr marL="619200" lvl="1" indent="-619200" fontAlgn="auto">
              <a:spcAft>
                <a:spcPts val="1200"/>
              </a:spcAft>
              <a:buFont typeface="Wingdings" pitchFamily="2" charset="2"/>
              <a:buChar char="ü"/>
              <a:defRPr/>
            </a:pPr>
            <a:r>
              <a:rPr lang="sr-Cyrl-CS" sz="2200" dirty="0">
                <a:latin typeface="Cambria" pitchFamily="18" charset="0"/>
                <a:ea typeface="+mj-ea"/>
                <a:cs typeface="+mj-cs"/>
              </a:rPr>
              <a:t>Помоћи играчима да препознају линију пресуђивања</a:t>
            </a:r>
          </a:p>
          <a:p>
            <a:pPr marL="619200" lvl="1" indent="-619200" fontAlgn="auto">
              <a:spcAft>
                <a:spcPts val="1200"/>
              </a:spcAft>
              <a:buFont typeface="Wingdings" pitchFamily="2" charset="2"/>
              <a:buChar char="ü"/>
              <a:defRPr/>
            </a:pPr>
            <a:r>
              <a:rPr lang="sr-Cyrl-CS" sz="2200" dirty="0">
                <a:latin typeface="Cambria" pitchFamily="18" charset="0"/>
                <a:ea typeface="+mj-ea"/>
                <a:cs typeface="+mj-cs"/>
              </a:rPr>
              <a:t>Ставити им до знања шта је дозвољено а шта </a:t>
            </a:r>
            <a:r>
              <a:rPr lang="sr-Cyrl-CS" sz="2200" dirty="0" smtClean="0">
                <a:latin typeface="Cambria" pitchFamily="18" charset="0"/>
                <a:ea typeface="+mj-ea"/>
                <a:cs typeface="+mj-cs"/>
              </a:rPr>
              <a:t>није</a:t>
            </a:r>
          </a:p>
          <a:p>
            <a:pPr marL="619200" lvl="1" indent="-619200" fontAlgn="auto">
              <a:spcAft>
                <a:spcPts val="0"/>
              </a:spcAft>
              <a:buFont typeface="Wingdings" pitchFamily="2" charset="2"/>
              <a:buChar char="ü"/>
              <a:defRPr/>
            </a:pPr>
            <a:endParaRPr lang="sr-Cyrl-CS" sz="2200" dirty="0" smtClean="0">
              <a:latin typeface="Cambria" pitchFamily="18" charset="0"/>
              <a:ea typeface="+mj-ea"/>
              <a:cs typeface="+mj-cs"/>
            </a:endParaRPr>
          </a:p>
          <a:p>
            <a:pPr marL="619200" lvl="1" indent="-619200" fontAlgn="auto">
              <a:spcAft>
                <a:spcPts val="0"/>
              </a:spcAft>
              <a:buFont typeface="Wingdings" pitchFamily="2" charset="2"/>
              <a:buChar char="ü"/>
              <a:defRPr/>
            </a:pPr>
            <a:r>
              <a:rPr lang="sr-Cyrl-CS" sz="2400" b="1" dirty="0" smtClean="0">
                <a:solidFill>
                  <a:srgbClr val="0000FF"/>
                </a:solidFill>
                <a:effectLst>
                  <a:outerShdw blurRad="38100" dist="38100" dir="2700000" algn="tl">
                    <a:srgbClr val="000000">
                      <a:alpha val="43137"/>
                    </a:srgbClr>
                  </a:outerShdw>
                </a:effectLst>
                <a:latin typeface="Cambria" pitchFamily="18" charset="0"/>
              </a:rPr>
              <a:t>Линију суђења </a:t>
            </a:r>
            <a:r>
              <a:rPr lang="sr-Cyrl-CS" sz="2400" dirty="0" smtClean="0">
                <a:latin typeface="Cambria" pitchFamily="18" charset="0"/>
              </a:rPr>
              <a:t>у начелу карактеришу одлуке које се тичу </a:t>
            </a:r>
            <a:r>
              <a:rPr lang="sr-Cyrl-CS" sz="2400" b="1" dirty="0" smtClean="0">
                <a:solidFill>
                  <a:srgbClr val="FF0000"/>
                </a:solidFill>
                <a:latin typeface="Cambria" pitchFamily="18" charset="0"/>
              </a:rPr>
              <a:t>седмераца </a:t>
            </a:r>
            <a:r>
              <a:rPr lang="sr-Cyrl-CS" sz="2400" dirty="0" smtClean="0">
                <a:latin typeface="Cambria" pitchFamily="18" charset="0"/>
              </a:rPr>
              <a:t>и</a:t>
            </a:r>
            <a:r>
              <a:rPr lang="sr-Cyrl-CS" sz="2400" b="1" dirty="0" smtClean="0">
                <a:solidFill>
                  <a:srgbClr val="FF0000"/>
                </a:solidFill>
                <a:latin typeface="Cambria" pitchFamily="18" charset="0"/>
              </a:rPr>
              <a:t> прогресивног кажњавања</a:t>
            </a:r>
            <a:r>
              <a:rPr lang="sr-Cyrl-CS" sz="2400" b="1" dirty="0" smtClean="0">
                <a:solidFill>
                  <a:srgbClr val="FF0000"/>
                </a:solidFill>
                <a:effectLst>
                  <a:outerShdw blurRad="38100" dist="38100" dir="2700000" algn="tl">
                    <a:srgbClr val="000000">
                      <a:alpha val="43137"/>
                    </a:srgbClr>
                  </a:outerShdw>
                </a:effectLst>
                <a:latin typeface="Cambria" pitchFamily="18" charset="0"/>
              </a:rPr>
              <a:t>!</a:t>
            </a:r>
            <a:endParaRPr lang="sr-Cyrl-CS" sz="2200" b="1" dirty="0">
              <a:solidFill>
                <a:srgbClr val="FF0000"/>
              </a:solidFill>
              <a:effectLst>
                <a:outerShdw blurRad="38100" dist="38100" dir="2700000" algn="tl">
                  <a:srgbClr val="000000">
                    <a:alpha val="43137"/>
                  </a:srgbClr>
                </a:outerShdw>
              </a:effectLst>
              <a:latin typeface="Cambria" pitchFamily="18" charset="0"/>
              <a:ea typeface="+mj-ea"/>
              <a:cs typeface="+mj-cs"/>
            </a:endParaRPr>
          </a:p>
          <a:p>
            <a:pPr marL="1074738" lvl="1" indent="-617538" fontAlgn="auto">
              <a:spcAft>
                <a:spcPts val="0"/>
              </a:spcAft>
              <a:defRPr/>
            </a:pPr>
            <a:endParaRPr lang="sr-Cyrl-CS" sz="2200" dirty="0">
              <a:latin typeface="Cambria" pitchFamily="18" charset="0"/>
              <a:ea typeface="+mj-ea"/>
              <a:cs typeface="+mj-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animEffect transition="in" filter="wipe(left)">
                                      <p:cBhvr>
                                        <p:cTn id="7" dur="1000"/>
                                        <p:tgtEl>
                                          <p:spTgt spid="4">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4">
                                            <p:txEl>
                                              <p:pRg st="3" end="3"/>
                                            </p:txEl>
                                          </p:spTgt>
                                        </p:tgtEl>
                                        <p:attrNameLst>
                                          <p:attrName>style.visibility</p:attrName>
                                        </p:attrNameLst>
                                      </p:cBhvr>
                                      <p:to>
                                        <p:strVal val="visible"/>
                                      </p:to>
                                    </p:set>
                                    <p:animEffect transition="in" filter="wipe(left)">
                                      <p:cBhvr>
                                        <p:cTn id="12" dur="1000"/>
                                        <p:tgtEl>
                                          <p:spTgt spid="4">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4">
                                            <p:txEl>
                                              <p:pRg st="5" end="5"/>
                                            </p:txEl>
                                          </p:spTgt>
                                        </p:tgtEl>
                                        <p:attrNameLst>
                                          <p:attrName>style.visibility</p:attrName>
                                        </p:attrNameLst>
                                      </p:cBhvr>
                                      <p:to>
                                        <p:strVal val="visible"/>
                                      </p:to>
                                    </p:set>
                                    <p:animEffect transition="in" filter="wipe(left)">
                                      <p:cBhvr>
                                        <p:cTn id="17" dur="1000"/>
                                        <p:tgtEl>
                                          <p:spTgt spid="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gradFill flip="none" rotWithShape="1">
          <a:gsLst>
            <a:gs pos="10000">
              <a:schemeClr val="accent6">
                <a:lumMod val="20000"/>
                <a:lumOff val="80000"/>
              </a:schemeClr>
            </a:gs>
            <a:gs pos="50000">
              <a:schemeClr val="accent1">
                <a:tint val="44500"/>
                <a:satMod val="160000"/>
              </a:schemeClr>
            </a:gs>
            <a:gs pos="100000">
              <a:schemeClr val="accent1">
                <a:tint val="23500"/>
                <a:satMod val="160000"/>
              </a:schemeClr>
            </a:gs>
          </a:gsLst>
          <a:lin ang="2700000" scaled="1"/>
          <a:tileRect/>
        </a:gradFill>
        <a:effectLst/>
      </p:bgPr>
    </p:bg>
    <p:spTree>
      <p:nvGrpSpPr>
        <p:cNvPr id="1" name=""/>
        <p:cNvGrpSpPr/>
        <p:nvPr/>
      </p:nvGrpSpPr>
      <p:grpSpPr>
        <a:xfrm>
          <a:off x="0" y="0"/>
          <a:ext cx="0" cy="0"/>
          <a:chOff x="0" y="0"/>
          <a:chExt cx="0" cy="0"/>
        </a:xfrm>
      </p:grpSpPr>
      <p:sp>
        <p:nvSpPr>
          <p:cNvPr id="3" name="Title 6"/>
          <p:cNvSpPr txBox="1">
            <a:spLocks/>
          </p:cNvSpPr>
          <p:nvPr/>
        </p:nvSpPr>
        <p:spPr>
          <a:xfrm>
            <a:off x="642938" y="692249"/>
            <a:ext cx="8105775" cy="5401047"/>
          </a:xfrm>
          <a:prstGeom prst="rect">
            <a:avLst/>
          </a:prstGeom>
        </p:spPr>
        <p:txBody>
          <a:bodyPr/>
          <a:lstStyle/>
          <a:p>
            <a:pPr fontAlgn="auto">
              <a:spcAft>
                <a:spcPts val="0"/>
              </a:spcAft>
              <a:defRPr/>
            </a:pPr>
            <a:r>
              <a:rPr lang="sr-Cyrl-CS" sz="3200" b="1" dirty="0" smtClean="0">
                <a:solidFill>
                  <a:srgbClr val="C00000"/>
                </a:solidFill>
                <a:latin typeface="Cambria" pitchFamily="18" charset="0"/>
                <a:ea typeface="+mj-ea"/>
                <a:cs typeface="+mj-cs"/>
              </a:rPr>
              <a:t>КОРАЦИ</a:t>
            </a:r>
          </a:p>
          <a:p>
            <a:pPr fontAlgn="auto">
              <a:spcAft>
                <a:spcPts val="0"/>
              </a:spcAft>
              <a:defRPr/>
            </a:pPr>
            <a:endParaRPr lang="sr-Cyrl-CS" sz="3200" b="1" dirty="0">
              <a:solidFill>
                <a:srgbClr val="C00000"/>
              </a:solidFill>
              <a:latin typeface="Cambria" pitchFamily="18" charset="0"/>
              <a:ea typeface="+mj-ea"/>
              <a:cs typeface="+mj-cs"/>
            </a:endParaRPr>
          </a:p>
          <a:p>
            <a:pPr marL="633413" lvl="0" indent="-633413">
              <a:spcAft>
                <a:spcPts val="1200"/>
              </a:spcAft>
              <a:buFont typeface="Wingdings" pitchFamily="2" charset="2"/>
              <a:buChar char="ü"/>
            </a:pPr>
            <a:r>
              <a:rPr lang="sr-Cyrl-CS" sz="2200" dirty="0" smtClean="0">
                <a:latin typeface="Cambria" pitchFamily="18" charset="0"/>
              </a:rPr>
              <a:t>Да ли је пуштана предност и поред корака?</a:t>
            </a:r>
            <a:endParaRPr lang="en-US" sz="2200" dirty="0" smtClean="0">
              <a:latin typeface="Cambria" pitchFamily="18" charset="0"/>
            </a:endParaRPr>
          </a:p>
          <a:p>
            <a:pPr marL="633413" lvl="0" indent="-633413">
              <a:spcAft>
                <a:spcPts val="1200"/>
              </a:spcAft>
              <a:buFont typeface="Wingdings" pitchFamily="2" charset="2"/>
              <a:buChar char="ü"/>
            </a:pPr>
            <a:r>
              <a:rPr lang="sr-Cyrl-CS" sz="2200" dirty="0" smtClean="0">
                <a:latin typeface="Cambria" pitchFamily="18" charset="0"/>
              </a:rPr>
              <a:t>Да ли је из грешке корака постигнут и признат гол?</a:t>
            </a:r>
            <a:endParaRPr lang="en-US" sz="2200" dirty="0" smtClean="0">
              <a:latin typeface="Cambria" pitchFamily="18" charset="0"/>
            </a:endParaRPr>
          </a:p>
          <a:p>
            <a:pPr marL="633413" lvl="0" indent="-633413">
              <a:spcAft>
                <a:spcPts val="1200"/>
              </a:spcAft>
              <a:buFont typeface="Wingdings" pitchFamily="2" charset="2"/>
              <a:buChar char="ü"/>
            </a:pPr>
            <a:r>
              <a:rPr lang="sr-Cyrl-CS" sz="2200" dirty="0" smtClean="0">
                <a:latin typeface="Cambria" pitchFamily="18" charset="0"/>
              </a:rPr>
              <a:t>Да ли су суђени непостојећи кораци? (погрешне одлуке)</a:t>
            </a:r>
            <a:endParaRPr lang="en-US" sz="2200" dirty="0" smtClean="0">
              <a:latin typeface="Cambria" pitchFamily="18" charset="0"/>
            </a:endParaRPr>
          </a:p>
          <a:p>
            <a:pPr marL="633413" lvl="0" indent="-633413">
              <a:spcAft>
                <a:spcPts val="1200"/>
              </a:spcAft>
              <a:buFont typeface="Wingdings" pitchFamily="2" charset="2"/>
              <a:buChar char="ü"/>
            </a:pPr>
            <a:r>
              <a:rPr lang="sr-Cyrl-CS" sz="2200" dirty="0" smtClean="0">
                <a:latin typeface="Cambria" pitchFamily="18" charset="0"/>
              </a:rPr>
              <a:t>Да ли нису суђени постојећи кораци? (пропуштене одлуке)</a:t>
            </a:r>
          </a:p>
          <a:p>
            <a:pPr marL="633413" lvl="0" indent="-633413"/>
            <a:endParaRPr lang="en-US" sz="2200" dirty="0" smtClean="0">
              <a:latin typeface="Cambria" pitchFamily="18" charset="0"/>
            </a:endParaRPr>
          </a:p>
          <a:p>
            <a:pPr marL="619200" lvl="1" indent="-619200" fontAlgn="auto">
              <a:spcAft>
                <a:spcPts val="0"/>
              </a:spcAft>
              <a:buFont typeface="Wingdings" pitchFamily="2" charset="2"/>
              <a:buChar char="ü"/>
              <a:defRPr/>
            </a:pPr>
            <a:r>
              <a:rPr lang="sr-Cyrl-CS" sz="2200" dirty="0" smtClean="0">
                <a:solidFill>
                  <a:srgbClr val="C00000"/>
                </a:solidFill>
                <a:latin typeface="Cambria" pitchFamily="18" charset="0"/>
                <a:ea typeface="+mj-ea"/>
                <a:cs typeface="+mj-cs"/>
              </a:rPr>
              <a:t>Не </a:t>
            </a:r>
            <a:r>
              <a:rPr lang="sr-Cyrl-CS" sz="2200" dirty="0">
                <a:solidFill>
                  <a:srgbClr val="C00000"/>
                </a:solidFill>
                <a:latin typeface="Cambria" pitchFamily="18" charset="0"/>
                <a:ea typeface="+mj-ea"/>
                <a:cs typeface="+mj-cs"/>
              </a:rPr>
              <a:t>можемо имати ситуацију да се ‘’ништа није десило’’ и да се због тога даје просечна оцена (0).</a:t>
            </a:r>
          </a:p>
          <a:p>
            <a:pPr marL="1533600" lvl="3" indent="-619200" fontAlgn="auto">
              <a:spcAft>
                <a:spcPts val="0"/>
              </a:spcAft>
              <a:buFont typeface="Wingdings" pitchFamily="2" charset="2"/>
              <a:buChar char="§"/>
              <a:defRPr/>
            </a:pPr>
            <a:r>
              <a:rPr lang="sr-Cyrl-CS" sz="2000" dirty="0">
                <a:solidFill>
                  <a:srgbClr val="C00000"/>
                </a:solidFill>
                <a:latin typeface="Cambria" pitchFamily="18" charset="0"/>
                <a:ea typeface="+mj-ea"/>
                <a:cs typeface="+mj-cs"/>
              </a:rPr>
              <a:t>Исправност процена да ли су играчи направили грешку у корацима или нису одређују оцену у овој компоненти, судије то процењују током целе утакмице</a:t>
            </a:r>
          </a:p>
          <a:p>
            <a:pPr marL="619200" lvl="1" indent="-619200" fontAlgn="auto">
              <a:spcAft>
                <a:spcPts val="0"/>
              </a:spcAft>
              <a:defRPr/>
            </a:pPr>
            <a:endParaRPr lang="sr-Cyrl-CS" sz="2200" dirty="0">
              <a:latin typeface="Cambria" pitchFamily="18" charset="0"/>
              <a:ea typeface="+mj-ea"/>
              <a:cs typeface="+mj-cs"/>
            </a:endParaRPr>
          </a:p>
          <a:p>
            <a:pPr marL="619200" lvl="1" indent="-619200" fontAlgn="auto">
              <a:spcAft>
                <a:spcPts val="0"/>
              </a:spcAft>
              <a:buFont typeface="Wingdings" pitchFamily="2" charset="2"/>
              <a:buChar char="ü"/>
              <a:defRPr/>
            </a:pPr>
            <a:endParaRPr lang="sr-Cyrl-CS" sz="2200" dirty="0">
              <a:latin typeface="Cambria" pitchFamily="18" charset="0"/>
              <a:ea typeface="+mj-ea"/>
              <a:cs typeface="+mj-cs"/>
            </a:endParaRPr>
          </a:p>
          <a:p>
            <a:pPr marL="619200" lvl="1" indent="-619200" fontAlgn="auto">
              <a:spcAft>
                <a:spcPts val="0"/>
              </a:spcAft>
              <a:buFont typeface="Wingdings" pitchFamily="2" charset="2"/>
              <a:buChar char="ü"/>
              <a:defRPr/>
            </a:pPr>
            <a:endParaRPr lang="sr-Cyrl-CS" sz="2200" dirty="0">
              <a:latin typeface="Cambria" pitchFamily="18" charset="0"/>
              <a:ea typeface="+mj-ea"/>
              <a:cs typeface="+mj-cs"/>
            </a:endParaRPr>
          </a:p>
          <a:p>
            <a:pPr marL="1074738" lvl="1" indent="-617538" fontAlgn="auto">
              <a:spcAft>
                <a:spcPts val="0"/>
              </a:spcAft>
              <a:defRPr/>
            </a:pPr>
            <a:endParaRPr lang="sr-Cyrl-CS" sz="2200" dirty="0">
              <a:latin typeface="Cambria" pitchFamily="18" charset="0"/>
              <a:ea typeface="+mj-ea"/>
              <a:cs typeface="+mj-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up)">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left)">
                                      <p:cBhvr>
                                        <p:cTn id="12" dur="1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wipe(left)">
                                      <p:cBhvr>
                                        <p:cTn id="17" dur="10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wipe(left)">
                                      <p:cBhvr>
                                        <p:cTn id="22" dur="10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wipe(left)">
                                      <p:cBhvr>
                                        <p:cTn id="27" dur="10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animEffect transition="in" filter="wipe(left)">
                                      <p:cBhvr>
                                        <p:cTn id="32" dur="1000"/>
                                        <p:tgtEl>
                                          <p:spTgt spid="3">
                                            <p:txEl>
                                              <p:pRg st="7" end="7"/>
                                            </p:txEl>
                                          </p:spTgt>
                                        </p:tgtEl>
                                      </p:cBhvr>
                                    </p:animEffect>
                                  </p:childTnLst>
                                </p:cTn>
                              </p:par>
                              <p:par>
                                <p:cTn id="33" presetID="22" presetClass="entr" presetSubtype="8" fill="hold" nodeType="with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animEffect transition="in" filter="wipe(left)">
                                      <p:cBhvr>
                                        <p:cTn id="35" dur="10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gradFill flip="none" rotWithShape="1">
          <a:gsLst>
            <a:gs pos="10000">
              <a:schemeClr val="accent6">
                <a:lumMod val="20000"/>
                <a:lumOff val="80000"/>
              </a:schemeClr>
            </a:gs>
            <a:gs pos="50000">
              <a:schemeClr val="accent1">
                <a:tint val="44500"/>
                <a:satMod val="160000"/>
              </a:schemeClr>
            </a:gs>
            <a:gs pos="100000">
              <a:schemeClr val="accent1">
                <a:tint val="23500"/>
                <a:satMod val="160000"/>
              </a:schemeClr>
            </a:gs>
          </a:gsLst>
          <a:lin ang="2700000" scaled="1"/>
          <a:tileRect/>
        </a:gradFill>
        <a:effectLst/>
      </p:bgPr>
    </p:bg>
    <p:spTree>
      <p:nvGrpSpPr>
        <p:cNvPr id="1" name=""/>
        <p:cNvGrpSpPr/>
        <p:nvPr/>
      </p:nvGrpSpPr>
      <p:grpSpPr>
        <a:xfrm>
          <a:off x="0" y="0"/>
          <a:ext cx="0" cy="0"/>
          <a:chOff x="0" y="0"/>
          <a:chExt cx="0" cy="0"/>
        </a:xfrm>
      </p:grpSpPr>
      <p:sp>
        <p:nvSpPr>
          <p:cNvPr id="4" name="Title 6"/>
          <p:cNvSpPr txBox="1">
            <a:spLocks/>
          </p:cNvSpPr>
          <p:nvPr/>
        </p:nvSpPr>
        <p:spPr>
          <a:xfrm>
            <a:off x="642938" y="476673"/>
            <a:ext cx="8072437" cy="5881266"/>
          </a:xfrm>
          <a:prstGeom prst="rect">
            <a:avLst/>
          </a:prstGeom>
        </p:spPr>
        <p:txBody>
          <a:bodyPr/>
          <a:lstStyle/>
          <a:p>
            <a:pPr fontAlgn="auto">
              <a:spcAft>
                <a:spcPts val="0"/>
              </a:spcAft>
              <a:defRPr/>
            </a:pPr>
            <a:r>
              <a:rPr lang="sr-Cyrl-CS" sz="3200" b="1" dirty="0">
                <a:solidFill>
                  <a:srgbClr val="C00000"/>
                </a:solidFill>
                <a:latin typeface="Cambria" pitchFamily="18" charset="0"/>
                <a:ea typeface="+mj-ea"/>
                <a:cs typeface="+mj-cs"/>
              </a:rPr>
              <a:t>ПРЕДНОСТ</a:t>
            </a:r>
          </a:p>
          <a:p>
            <a:pPr fontAlgn="auto">
              <a:spcAft>
                <a:spcPts val="0"/>
              </a:spcAft>
              <a:defRPr/>
            </a:pPr>
            <a:endParaRPr lang="sr-Cyrl-CS" sz="500" dirty="0">
              <a:latin typeface="Cambria" pitchFamily="18" charset="0"/>
              <a:ea typeface="+mj-ea"/>
              <a:cs typeface="+mj-cs"/>
            </a:endParaRPr>
          </a:p>
          <a:p>
            <a:pPr marL="530225" lvl="0" indent="-530225">
              <a:spcAft>
                <a:spcPts val="1200"/>
              </a:spcAft>
              <a:buFont typeface="Wingdings" pitchFamily="2" charset="2"/>
              <a:buChar char="ü"/>
            </a:pPr>
            <a:r>
              <a:rPr lang="sr-Cyrl-CS" sz="2200" dirty="0" smtClean="0">
                <a:latin typeface="Cambria" pitchFamily="18" charset="0"/>
              </a:rPr>
              <a:t>Да ли судије и поред прекршаја поштују предност?</a:t>
            </a:r>
            <a:endParaRPr lang="en-US" sz="2200" dirty="0" smtClean="0">
              <a:latin typeface="Cambria" pitchFamily="18" charset="0"/>
            </a:endParaRPr>
          </a:p>
          <a:p>
            <a:pPr marL="530225" lvl="0" indent="-530225">
              <a:spcAft>
                <a:spcPts val="1200"/>
              </a:spcAft>
              <a:buFont typeface="Wingdings" pitchFamily="2" charset="2"/>
              <a:buChar char="ü"/>
            </a:pPr>
            <a:r>
              <a:rPr lang="sr-Cyrl-CS" sz="2200" dirty="0" smtClean="0">
                <a:latin typeface="Cambria" pitchFamily="18" charset="0"/>
              </a:rPr>
              <a:t>Да ли судије због примене дисциплинских санкција прекидају акцију или поштују предност?</a:t>
            </a:r>
            <a:endParaRPr lang="en-US" sz="2200" dirty="0" smtClean="0">
              <a:latin typeface="Cambria" pitchFamily="18" charset="0"/>
            </a:endParaRPr>
          </a:p>
          <a:p>
            <a:pPr marL="530225" lvl="0" indent="-530225">
              <a:spcAft>
                <a:spcPts val="1200"/>
              </a:spcAft>
              <a:buFont typeface="Wingdings" pitchFamily="2" charset="2"/>
              <a:buChar char="ü"/>
            </a:pPr>
            <a:r>
              <a:rPr lang="sr-Cyrl-CS" sz="2200" dirty="0" smtClean="0">
                <a:latin typeface="Cambria" pitchFamily="18" charset="0"/>
              </a:rPr>
              <a:t>Исправна примена и уравнотеженост у односу на обе екипе?</a:t>
            </a:r>
            <a:endParaRPr lang="en-US" sz="2200" dirty="0" smtClean="0">
              <a:latin typeface="Cambria" pitchFamily="18" charset="0"/>
            </a:endParaRPr>
          </a:p>
          <a:p>
            <a:pPr marL="530225" lvl="0" indent="-530225">
              <a:spcAft>
                <a:spcPts val="1200"/>
              </a:spcAft>
              <a:buFont typeface="Wingdings" pitchFamily="2" charset="2"/>
              <a:buChar char="ü"/>
            </a:pPr>
            <a:r>
              <a:rPr lang="sr-Cyrl-CS" sz="2200" dirty="0" smtClean="0">
                <a:latin typeface="Cambria" pitchFamily="18" charset="0"/>
              </a:rPr>
              <a:t>На који начин и у ком периоду утакмице и поред грубог прекршаја поштују предност</a:t>
            </a:r>
            <a:endParaRPr lang="en-US" sz="2200" dirty="0" smtClean="0">
              <a:latin typeface="Cambria" pitchFamily="18" charset="0"/>
            </a:endParaRPr>
          </a:p>
          <a:p>
            <a:pPr marL="530225" lvl="0" indent="-530225">
              <a:spcAft>
                <a:spcPts val="1200"/>
              </a:spcAft>
              <a:buFont typeface="Wingdings" pitchFamily="2" charset="2"/>
              <a:buChar char="ü"/>
            </a:pPr>
            <a:r>
              <a:rPr lang="sr-Cyrl-CS" sz="2200" dirty="0" smtClean="0">
                <a:latin typeface="Cambria" pitchFamily="18" charset="0"/>
              </a:rPr>
              <a:t>Да ли дозвољавају предност и поред прекршаја нападача</a:t>
            </a:r>
            <a:endParaRPr lang="en-US" sz="2200" dirty="0" smtClean="0">
              <a:latin typeface="Cambria" pitchFamily="18" charset="0"/>
            </a:endParaRPr>
          </a:p>
          <a:p>
            <a:pPr marL="530225" lvl="0" indent="-530225">
              <a:spcAft>
                <a:spcPts val="1200"/>
              </a:spcAft>
              <a:buFont typeface="Wingdings" pitchFamily="2" charset="2"/>
              <a:buChar char="ü"/>
            </a:pPr>
            <a:r>
              <a:rPr lang="sr-Cyrl-CS" sz="2200" dirty="0" smtClean="0">
                <a:latin typeface="Cambria" pitchFamily="18" charset="0"/>
              </a:rPr>
              <a:t>Да ли дозвољавају (некажњено) оштру игру правдајући се поштовањем предности</a:t>
            </a:r>
            <a:endParaRPr lang="en-US" sz="2200" dirty="0" smtClean="0">
              <a:latin typeface="Cambria" pitchFamily="18" charset="0"/>
            </a:endParaRPr>
          </a:p>
          <a:p>
            <a:pPr marL="530225" lvl="0" indent="-530225">
              <a:spcAft>
                <a:spcPts val="1200"/>
              </a:spcAft>
              <a:buFont typeface="Wingdings" pitchFamily="2" charset="2"/>
              <a:buChar char="ü"/>
            </a:pPr>
            <a:r>
              <a:rPr lang="sr-Cyrl-CS" sz="2200" dirty="0" smtClean="0">
                <a:latin typeface="Cambria" pitchFamily="18" charset="0"/>
              </a:rPr>
              <a:t>Исправна примена и уравнотеженост у односу на обе екипе</a:t>
            </a:r>
            <a:endParaRPr lang="en-US" sz="2200" dirty="0" smtClean="0">
              <a:latin typeface="Cambria" pitchFamily="18" charset="0"/>
            </a:endParaRPr>
          </a:p>
          <a:p>
            <a:pPr marL="530225" indent="-530225">
              <a:spcAft>
                <a:spcPts val="1200"/>
              </a:spcAft>
              <a:buFont typeface="Wingdings" pitchFamily="2" charset="2"/>
              <a:buChar char="ü"/>
            </a:pPr>
            <a:r>
              <a:rPr lang="sr-Cyrl-CS" sz="2200" b="1" dirty="0" smtClean="0">
                <a:solidFill>
                  <a:srgbClr val="FF0000"/>
                </a:solidFill>
                <a:effectLst>
                  <a:outerShdw blurRad="38100" dist="38100" dir="2700000" algn="tl">
                    <a:srgbClr val="000000">
                      <a:alpha val="43137"/>
                    </a:srgbClr>
                  </a:outerShdw>
                </a:effectLst>
                <a:latin typeface="Cambria" pitchFamily="18" charset="0"/>
              </a:rPr>
              <a:t>Не може бити без елемената за оцењивање!</a:t>
            </a:r>
            <a:endParaRPr lang="sr-Cyrl-CS" sz="2200" b="1" dirty="0">
              <a:solidFill>
                <a:srgbClr val="FF0000"/>
              </a:solidFill>
              <a:effectLst>
                <a:outerShdw blurRad="38100" dist="38100" dir="2700000" algn="tl">
                  <a:srgbClr val="000000">
                    <a:alpha val="43137"/>
                  </a:srgbClr>
                </a:outerShdw>
              </a:effectLst>
              <a:latin typeface="Cambria" pitchFamily="18" charset="0"/>
              <a:ea typeface="+mj-ea"/>
              <a:cs typeface="+mj-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animEffect transition="in" filter="wipe(left)">
                                      <p:cBhvr>
                                        <p:cTn id="7" dur="1000"/>
                                        <p:tgtEl>
                                          <p:spTgt spid="4">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4">
                                            <p:txEl>
                                              <p:pRg st="3" end="3"/>
                                            </p:txEl>
                                          </p:spTgt>
                                        </p:tgtEl>
                                        <p:attrNameLst>
                                          <p:attrName>style.visibility</p:attrName>
                                        </p:attrNameLst>
                                      </p:cBhvr>
                                      <p:to>
                                        <p:strVal val="visible"/>
                                      </p:to>
                                    </p:set>
                                    <p:animEffect transition="in" filter="wipe(left)">
                                      <p:cBhvr>
                                        <p:cTn id="12" dur="1000"/>
                                        <p:tgtEl>
                                          <p:spTgt spid="4">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4">
                                            <p:txEl>
                                              <p:pRg st="4" end="4"/>
                                            </p:txEl>
                                          </p:spTgt>
                                        </p:tgtEl>
                                        <p:attrNameLst>
                                          <p:attrName>style.visibility</p:attrName>
                                        </p:attrNameLst>
                                      </p:cBhvr>
                                      <p:to>
                                        <p:strVal val="visible"/>
                                      </p:to>
                                    </p:set>
                                    <p:animEffect transition="in" filter="wipe(left)">
                                      <p:cBhvr>
                                        <p:cTn id="17" dur="1000"/>
                                        <p:tgtEl>
                                          <p:spTgt spid="4">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4">
                                            <p:txEl>
                                              <p:pRg st="5" end="5"/>
                                            </p:txEl>
                                          </p:spTgt>
                                        </p:tgtEl>
                                        <p:attrNameLst>
                                          <p:attrName>style.visibility</p:attrName>
                                        </p:attrNameLst>
                                      </p:cBhvr>
                                      <p:to>
                                        <p:strVal val="visible"/>
                                      </p:to>
                                    </p:set>
                                    <p:animEffect transition="in" filter="wipe(left)">
                                      <p:cBhvr>
                                        <p:cTn id="22" dur="1000"/>
                                        <p:tgtEl>
                                          <p:spTgt spid="4">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4">
                                            <p:txEl>
                                              <p:pRg st="6" end="6"/>
                                            </p:txEl>
                                          </p:spTgt>
                                        </p:tgtEl>
                                        <p:attrNameLst>
                                          <p:attrName>style.visibility</p:attrName>
                                        </p:attrNameLst>
                                      </p:cBhvr>
                                      <p:to>
                                        <p:strVal val="visible"/>
                                      </p:to>
                                    </p:set>
                                    <p:animEffect transition="in" filter="wipe(left)">
                                      <p:cBhvr>
                                        <p:cTn id="27" dur="1000"/>
                                        <p:tgtEl>
                                          <p:spTgt spid="4">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4">
                                            <p:txEl>
                                              <p:pRg st="7" end="7"/>
                                            </p:txEl>
                                          </p:spTgt>
                                        </p:tgtEl>
                                        <p:attrNameLst>
                                          <p:attrName>style.visibility</p:attrName>
                                        </p:attrNameLst>
                                      </p:cBhvr>
                                      <p:to>
                                        <p:strVal val="visible"/>
                                      </p:to>
                                    </p:set>
                                    <p:animEffect transition="in" filter="wipe(left)">
                                      <p:cBhvr>
                                        <p:cTn id="32" dur="1000"/>
                                        <p:tgtEl>
                                          <p:spTgt spid="4">
                                            <p:txEl>
                                              <p:pRg st="7" end="7"/>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nodeType="clickEffect">
                                  <p:stCondLst>
                                    <p:cond delay="0"/>
                                  </p:stCondLst>
                                  <p:childTnLst>
                                    <p:set>
                                      <p:cBhvr>
                                        <p:cTn id="36" dur="1" fill="hold">
                                          <p:stCondLst>
                                            <p:cond delay="0"/>
                                          </p:stCondLst>
                                        </p:cTn>
                                        <p:tgtEl>
                                          <p:spTgt spid="4">
                                            <p:txEl>
                                              <p:pRg st="8" end="8"/>
                                            </p:txEl>
                                          </p:spTgt>
                                        </p:tgtEl>
                                        <p:attrNameLst>
                                          <p:attrName>style.visibility</p:attrName>
                                        </p:attrNameLst>
                                      </p:cBhvr>
                                      <p:to>
                                        <p:strVal val="visible"/>
                                      </p:to>
                                    </p:set>
                                    <p:animEffect transition="in" filter="wipe(left)">
                                      <p:cBhvr>
                                        <p:cTn id="37" dur="1000"/>
                                        <p:tgtEl>
                                          <p:spTgt spid="4">
                                            <p:txEl>
                                              <p:pRg st="8" end="8"/>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nodeType="clickEffect">
                                  <p:stCondLst>
                                    <p:cond delay="0"/>
                                  </p:stCondLst>
                                  <p:childTnLst>
                                    <p:set>
                                      <p:cBhvr>
                                        <p:cTn id="41" dur="1" fill="hold">
                                          <p:stCondLst>
                                            <p:cond delay="0"/>
                                          </p:stCondLst>
                                        </p:cTn>
                                        <p:tgtEl>
                                          <p:spTgt spid="4">
                                            <p:txEl>
                                              <p:pRg st="9" end="9"/>
                                            </p:txEl>
                                          </p:spTgt>
                                        </p:tgtEl>
                                        <p:attrNameLst>
                                          <p:attrName>style.visibility</p:attrName>
                                        </p:attrNameLst>
                                      </p:cBhvr>
                                      <p:to>
                                        <p:strVal val="visible"/>
                                      </p:to>
                                    </p:set>
                                    <p:animEffect transition="in" filter="wipe(left)">
                                      <p:cBhvr>
                                        <p:cTn id="42" dur="1000"/>
                                        <p:tgtEl>
                                          <p:spTgt spid="4">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gradFill flip="none" rotWithShape="1">
          <a:gsLst>
            <a:gs pos="10000">
              <a:schemeClr val="accent6">
                <a:lumMod val="20000"/>
                <a:lumOff val="80000"/>
              </a:schemeClr>
            </a:gs>
            <a:gs pos="50000">
              <a:schemeClr val="accent1">
                <a:tint val="44500"/>
                <a:satMod val="160000"/>
              </a:schemeClr>
            </a:gs>
            <a:gs pos="100000">
              <a:schemeClr val="accent1">
                <a:tint val="23500"/>
                <a:satMod val="160000"/>
              </a:schemeClr>
            </a:gs>
          </a:gsLst>
          <a:lin ang="2700000" scaled="1"/>
          <a:tileRect/>
        </a:gradFill>
        <a:effectLst/>
      </p:bgPr>
    </p:bg>
    <p:spTree>
      <p:nvGrpSpPr>
        <p:cNvPr id="1" name=""/>
        <p:cNvGrpSpPr/>
        <p:nvPr/>
      </p:nvGrpSpPr>
      <p:grpSpPr>
        <a:xfrm>
          <a:off x="0" y="0"/>
          <a:ext cx="0" cy="0"/>
          <a:chOff x="0" y="0"/>
          <a:chExt cx="0" cy="0"/>
        </a:xfrm>
      </p:grpSpPr>
      <p:sp>
        <p:nvSpPr>
          <p:cNvPr id="4" name="Title 6"/>
          <p:cNvSpPr txBox="1">
            <a:spLocks/>
          </p:cNvSpPr>
          <p:nvPr/>
        </p:nvSpPr>
        <p:spPr>
          <a:xfrm>
            <a:off x="642938" y="571500"/>
            <a:ext cx="8072437" cy="5643563"/>
          </a:xfrm>
          <a:prstGeom prst="rect">
            <a:avLst/>
          </a:prstGeom>
        </p:spPr>
        <p:txBody>
          <a:bodyPr/>
          <a:lstStyle/>
          <a:p>
            <a:pPr fontAlgn="auto">
              <a:spcAft>
                <a:spcPts val="0"/>
              </a:spcAft>
              <a:defRPr/>
            </a:pPr>
            <a:r>
              <a:rPr lang="sr-Cyrl-CS" sz="3200" b="1" dirty="0">
                <a:solidFill>
                  <a:srgbClr val="C00000"/>
                </a:solidFill>
                <a:latin typeface="Cambria" pitchFamily="18" charset="0"/>
                <a:ea typeface="+mj-ea"/>
                <a:cs typeface="+mj-cs"/>
              </a:rPr>
              <a:t>РАЗУМЕВАЊЕ ИГРЕ</a:t>
            </a:r>
          </a:p>
          <a:p>
            <a:pPr fontAlgn="auto">
              <a:spcAft>
                <a:spcPts val="0"/>
              </a:spcAft>
              <a:defRPr/>
            </a:pPr>
            <a:endParaRPr lang="sr-Cyrl-CS" sz="2200" dirty="0">
              <a:latin typeface="Cambria" pitchFamily="18" charset="0"/>
              <a:ea typeface="+mj-ea"/>
              <a:cs typeface="+mj-cs"/>
            </a:endParaRPr>
          </a:p>
          <a:p>
            <a:pPr marL="619200" lvl="1" indent="-619200" fontAlgn="auto">
              <a:spcAft>
                <a:spcPts val="0"/>
              </a:spcAft>
              <a:buFont typeface="Wingdings" pitchFamily="2" charset="2"/>
              <a:buChar char="ü"/>
              <a:defRPr/>
            </a:pPr>
            <a:r>
              <a:rPr lang="sr-Cyrl-CS" sz="2200" dirty="0">
                <a:latin typeface="Cambria" pitchFamily="18" charset="0"/>
                <a:ea typeface="+mj-ea"/>
                <a:cs typeface="+mj-cs"/>
              </a:rPr>
              <a:t>Прекиди у складу са дешавањима на терену и у духу Правила игре – течност игре или прекиди без </a:t>
            </a:r>
            <a:r>
              <a:rPr lang="sr-Cyrl-CS" sz="2200" dirty="0" smtClean="0">
                <a:latin typeface="Cambria" pitchFamily="18" charset="0"/>
                <a:ea typeface="+mj-ea"/>
                <a:cs typeface="+mj-cs"/>
              </a:rPr>
              <a:t>потребе</a:t>
            </a:r>
          </a:p>
          <a:p>
            <a:pPr marL="619200" lvl="1" indent="-619200" fontAlgn="auto">
              <a:spcAft>
                <a:spcPts val="0"/>
              </a:spcAft>
              <a:buFont typeface="Wingdings" pitchFamily="2" charset="2"/>
              <a:buChar char="ü"/>
              <a:defRPr/>
            </a:pPr>
            <a:endParaRPr lang="sr-Cyrl-CS" sz="2200" dirty="0" smtClean="0">
              <a:latin typeface="Cambria" pitchFamily="18" charset="0"/>
              <a:ea typeface="+mj-ea"/>
              <a:cs typeface="+mj-cs"/>
            </a:endParaRPr>
          </a:p>
          <a:p>
            <a:pPr marL="619200" lvl="1" indent="-619200" fontAlgn="auto">
              <a:spcAft>
                <a:spcPts val="0"/>
              </a:spcAft>
              <a:buFont typeface="Wingdings" pitchFamily="2" charset="2"/>
              <a:buChar char="ü"/>
              <a:defRPr/>
            </a:pPr>
            <a:r>
              <a:rPr lang="sr-Cyrl-CS" sz="2200" b="1" dirty="0" smtClean="0">
                <a:solidFill>
                  <a:srgbClr val="0000FF"/>
                </a:solidFill>
                <a:latin typeface="Cambria" pitchFamily="18" charset="0"/>
                <a:ea typeface="+mj-ea"/>
                <a:cs typeface="+mj-cs"/>
              </a:rPr>
              <a:t>РАЗУМЕВАЊЕ ИГРЕ </a:t>
            </a:r>
            <a:r>
              <a:rPr lang="sr-Cyrl-CS" sz="2200" dirty="0" smtClean="0">
                <a:latin typeface="Cambria" pitchFamily="18" charset="0"/>
                <a:ea typeface="+mj-ea"/>
                <a:cs typeface="+mj-cs"/>
              </a:rPr>
              <a:t>у начелу карактеришу оцене које се тичу </a:t>
            </a:r>
            <a:r>
              <a:rPr lang="sr-Cyrl-CS" sz="2200" b="1" dirty="0" smtClean="0">
                <a:solidFill>
                  <a:srgbClr val="FF0000"/>
                </a:solidFill>
                <a:latin typeface="Cambria" pitchFamily="18" charset="0"/>
                <a:ea typeface="+mj-ea"/>
                <a:cs typeface="+mj-cs"/>
              </a:rPr>
              <a:t>корака</a:t>
            </a:r>
            <a:r>
              <a:rPr lang="sr-Cyrl-CS" sz="2200" dirty="0" smtClean="0">
                <a:latin typeface="Cambria" pitchFamily="18" charset="0"/>
                <a:ea typeface="+mj-ea"/>
                <a:cs typeface="+mj-cs"/>
              </a:rPr>
              <a:t> и </a:t>
            </a:r>
            <a:r>
              <a:rPr lang="sr-Cyrl-CS" sz="2200" b="1" dirty="0" smtClean="0">
                <a:solidFill>
                  <a:srgbClr val="FF0000"/>
                </a:solidFill>
                <a:latin typeface="Cambria" pitchFamily="18" charset="0"/>
                <a:ea typeface="+mj-ea"/>
                <a:cs typeface="+mj-cs"/>
              </a:rPr>
              <a:t>предности</a:t>
            </a:r>
            <a:endParaRPr lang="sr-Cyrl-CS" sz="2200" b="1" dirty="0">
              <a:solidFill>
                <a:srgbClr val="FF0000"/>
              </a:solidFill>
              <a:latin typeface="Cambria" pitchFamily="18" charset="0"/>
              <a:ea typeface="+mj-ea"/>
              <a:cs typeface="+mj-cs"/>
            </a:endParaRPr>
          </a:p>
          <a:p>
            <a:pPr marL="619200" lvl="1" indent="-619200" fontAlgn="auto">
              <a:spcAft>
                <a:spcPts val="0"/>
              </a:spcAft>
              <a:buFont typeface="Wingdings" pitchFamily="2" charset="2"/>
              <a:buChar char="ü"/>
              <a:defRPr/>
            </a:pPr>
            <a:endParaRPr lang="sr-Cyrl-CS" sz="2200" dirty="0" smtClean="0">
              <a:latin typeface="Cambria" pitchFamily="18" charset="0"/>
              <a:ea typeface="+mj-ea"/>
              <a:cs typeface="+mj-cs"/>
            </a:endParaRPr>
          </a:p>
          <a:p>
            <a:pPr marL="619200" lvl="1" indent="-619200" fontAlgn="auto">
              <a:spcAft>
                <a:spcPts val="0"/>
              </a:spcAft>
              <a:buFont typeface="Wingdings" pitchFamily="2" charset="2"/>
              <a:buChar char="ü"/>
              <a:defRPr/>
            </a:pPr>
            <a:r>
              <a:rPr lang="sr-Cyrl-CS" sz="2200" b="1" dirty="0" smtClean="0">
                <a:solidFill>
                  <a:srgbClr val="C00000"/>
                </a:solidFill>
                <a:latin typeface="Cambria" pitchFamily="18" charset="0"/>
                <a:ea typeface="+mj-ea"/>
                <a:cs typeface="+mj-cs"/>
              </a:rPr>
              <a:t>Ипак треба </a:t>
            </a:r>
            <a:r>
              <a:rPr lang="sr-Cyrl-CS" sz="2200" b="1" dirty="0">
                <a:solidFill>
                  <a:srgbClr val="C00000"/>
                </a:solidFill>
                <a:latin typeface="Cambria" pitchFamily="18" charset="0"/>
                <a:ea typeface="+mj-ea"/>
                <a:cs typeface="+mj-cs"/>
              </a:rPr>
              <a:t>водити рачуна</a:t>
            </a:r>
            <a:r>
              <a:rPr lang="sr-Cyrl-CS" sz="2200" dirty="0">
                <a:latin typeface="Cambria" pitchFamily="18" charset="0"/>
                <a:ea typeface="+mj-ea"/>
                <a:cs typeface="+mj-cs"/>
              </a:rPr>
              <a:t> да у ‘’разумевање игре’’ не потпадају само </a:t>
            </a:r>
            <a:r>
              <a:rPr lang="sr-Cyrl-CS" sz="2200" b="1" dirty="0">
                <a:latin typeface="Cambria" pitchFamily="18" charset="0"/>
                <a:ea typeface="+mj-ea"/>
                <a:cs typeface="+mj-cs"/>
              </a:rPr>
              <a:t>затамњене компоненте</a:t>
            </a:r>
            <a:r>
              <a:rPr lang="sr-Cyrl-CS" sz="2200" dirty="0">
                <a:latin typeface="Cambria" pitchFamily="18" charset="0"/>
                <a:ea typeface="+mj-ea"/>
                <a:cs typeface="+mj-cs"/>
              </a:rPr>
              <a:t>, већ и друге компоненте које су обухваћене контролом (понајвише </a:t>
            </a:r>
            <a:r>
              <a:rPr lang="sr-Cyrl-CS" sz="2200" dirty="0">
                <a:solidFill>
                  <a:srgbClr val="C00000"/>
                </a:solidFill>
                <a:latin typeface="Cambria" pitchFamily="18" charset="0"/>
                <a:ea typeface="+mj-ea"/>
                <a:cs typeface="+mj-cs"/>
              </a:rPr>
              <a:t>ПАСИВНА ИГРА</a:t>
            </a:r>
            <a:r>
              <a:rPr lang="sr-Cyrl-CS" sz="2200" dirty="0">
                <a:latin typeface="Cambria" pitchFamily="18" charset="0"/>
                <a:ea typeface="+mj-ea"/>
                <a:cs typeface="+mj-cs"/>
              </a:rPr>
              <a:t>, затим и </a:t>
            </a:r>
            <a:r>
              <a:rPr lang="sr-Cyrl-CS" sz="2200" dirty="0">
                <a:solidFill>
                  <a:srgbClr val="C00000"/>
                </a:solidFill>
                <a:latin typeface="Cambria" pitchFamily="18" charset="0"/>
                <a:ea typeface="+mj-ea"/>
                <a:cs typeface="+mj-cs"/>
              </a:rPr>
              <a:t>ПРЕКРШАЈ У НАПАДУ</a:t>
            </a:r>
            <a:r>
              <a:rPr lang="sr-Cyrl-CS" sz="2200" dirty="0">
                <a:latin typeface="Cambria" pitchFamily="18" charset="0"/>
                <a:ea typeface="+mj-ea"/>
                <a:cs typeface="+mj-cs"/>
              </a:rPr>
              <a:t>, </a:t>
            </a:r>
            <a:r>
              <a:rPr lang="sr-Cyrl-CS" sz="2200" dirty="0">
                <a:solidFill>
                  <a:srgbClr val="C00000"/>
                </a:solidFill>
                <a:latin typeface="Cambria" pitchFamily="18" charset="0"/>
                <a:ea typeface="+mj-ea"/>
                <a:cs typeface="+mj-cs"/>
              </a:rPr>
              <a:t>ОДЛУКЕ О ДОСУЂИВАЊУ БАЦАЊА</a:t>
            </a:r>
            <a:r>
              <a:rPr lang="sr-Cyrl-CS" sz="2200" dirty="0">
                <a:latin typeface="Cambria" pitchFamily="18" charset="0"/>
                <a:ea typeface="+mj-ea"/>
                <a:cs typeface="+mj-cs"/>
              </a:rPr>
              <a:t>, </a:t>
            </a:r>
            <a:r>
              <a:rPr lang="sr-Cyrl-CS" sz="2200" dirty="0">
                <a:solidFill>
                  <a:srgbClr val="C00000"/>
                </a:solidFill>
                <a:latin typeface="Cambria" pitchFamily="18" charset="0"/>
                <a:ea typeface="+mj-ea"/>
                <a:cs typeface="+mj-cs"/>
              </a:rPr>
              <a:t>ГОЛМАНОВ ПРОСТОР</a:t>
            </a:r>
            <a:r>
              <a:rPr lang="sr-Cyrl-CS" sz="2200" dirty="0">
                <a:latin typeface="Cambria" pitchFamily="18" charset="0"/>
                <a:ea typeface="+mj-ea"/>
                <a:cs typeface="+mj-cs"/>
              </a:rPr>
              <a:t>, </a:t>
            </a:r>
            <a:r>
              <a:rPr lang="sr-Cyrl-CS" sz="2200" dirty="0">
                <a:solidFill>
                  <a:srgbClr val="C00000"/>
                </a:solidFill>
                <a:latin typeface="Cambria" pitchFamily="18" charset="0"/>
                <a:ea typeface="+mj-ea"/>
                <a:cs typeface="+mj-cs"/>
              </a:rPr>
              <a:t>СИГНАЛИЗАЦИЈА</a:t>
            </a:r>
            <a:r>
              <a:rPr lang="sr-Cyrl-CS" sz="2200" dirty="0">
                <a:latin typeface="Cambria" pitchFamily="18" charset="0"/>
                <a:ea typeface="+mj-ea"/>
                <a:cs typeface="+mj-cs"/>
              </a:rPr>
              <a:t>, </a:t>
            </a:r>
            <a:r>
              <a:rPr lang="sr-Cyrl-CS" sz="2200" dirty="0">
                <a:solidFill>
                  <a:srgbClr val="C00000"/>
                </a:solidFill>
                <a:latin typeface="Cambria" pitchFamily="18" charset="0"/>
                <a:ea typeface="+mj-ea"/>
                <a:cs typeface="+mj-cs"/>
              </a:rPr>
              <a:t>КРЕТАЊЕ</a:t>
            </a:r>
            <a:r>
              <a:rPr lang="sr-Cyrl-CS" sz="2200" dirty="0">
                <a:latin typeface="Cambria" pitchFamily="18" charset="0"/>
                <a:ea typeface="+mj-ea"/>
                <a:cs typeface="+mj-cs"/>
              </a:rPr>
              <a:t>, </a:t>
            </a:r>
            <a:r>
              <a:rPr lang="sr-Cyrl-CS" sz="2200" dirty="0">
                <a:solidFill>
                  <a:srgbClr val="C00000"/>
                </a:solidFill>
                <a:latin typeface="Cambria" pitchFamily="18" charset="0"/>
                <a:ea typeface="+mj-ea"/>
                <a:cs typeface="+mj-cs"/>
              </a:rPr>
              <a:t>ПОСТАВЉАЊЕ</a:t>
            </a:r>
            <a:r>
              <a:rPr lang="sr-Cyrl-CS" sz="2200" dirty="0">
                <a:latin typeface="Cambria" pitchFamily="18" charset="0"/>
                <a:ea typeface="+mj-ea"/>
                <a:cs typeface="+mj-cs"/>
              </a:rPr>
              <a:t>, итд.</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animEffect transition="in" filter="wipe(left)">
                                      <p:cBhvr>
                                        <p:cTn id="7" dur="1000"/>
                                        <p:tgtEl>
                                          <p:spTgt spid="4">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4">
                                            <p:txEl>
                                              <p:pRg st="4" end="4"/>
                                            </p:txEl>
                                          </p:spTgt>
                                        </p:tgtEl>
                                        <p:attrNameLst>
                                          <p:attrName>style.visibility</p:attrName>
                                        </p:attrNameLst>
                                      </p:cBhvr>
                                      <p:to>
                                        <p:strVal val="visible"/>
                                      </p:to>
                                    </p:set>
                                    <p:animEffect transition="in" filter="wipe(left)">
                                      <p:cBhvr>
                                        <p:cTn id="12" dur="1000"/>
                                        <p:tgtEl>
                                          <p:spTgt spid="4">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4">
                                            <p:txEl>
                                              <p:pRg st="6" end="6"/>
                                            </p:txEl>
                                          </p:spTgt>
                                        </p:tgtEl>
                                        <p:attrNameLst>
                                          <p:attrName>style.visibility</p:attrName>
                                        </p:attrNameLst>
                                      </p:cBhvr>
                                      <p:to>
                                        <p:strVal val="visible"/>
                                      </p:to>
                                    </p:set>
                                    <p:animEffect transition="in" filter="wipe(left)">
                                      <p:cBhvr>
                                        <p:cTn id="17" dur="1000"/>
                                        <p:tgtEl>
                                          <p:spTgt spid="4">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flip="none" rotWithShape="1">
          <a:gsLst>
            <a:gs pos="10000">
              <a:schemeClr val="accent6">
                <a:lumMod val="20000"/>
                <a:lumOff val="80000"/>
              </a:schemeClr>
            </a:gs>
            <a:gs pos="50000">
              <a:schemeClr val="accent1">
                <a:tint val="44500"/>
                <a:satMod val="160000"/>
              </a:schemeClr>
            </a:gs>
            <a:gs pos="100000">
              <a:schemeClr val="accent1">
                <a:tint val="23500"/>
                <a:satMod val="160000"/>
              </a:schemeClr>
            </a:gs>
          </a:gsLst>
          <a:lin ang="2700000" scaled="1"/>
          <a:tileRect/>
        </a:gradFill>
        <a:effectLst/>
      </p:bgPr>
    </p:bg>
    <p:spTree>
      <p:nvGrpSpPr>
        <p:cNvPr id="1" name=""/>
        <p:cNvGrpSpPr/>
        <p:nvPr/>
      </p:nvGrpSpPr>
      <p:grpSpPr>
        <a:xfrm>
          <a:off x="0" y="0"/>
          <a:ext cx="0" cy="0"/>
          <a:chOff x="0" y="0"/>
          <a:chExt cx="0" cy="0"/>
        </a:xfrm>
      </p:grpSpPr>
      <p:sp>
        <p:nvSpPr>
          <p:cNvPr id="23554" name="Title 6"/>
          <p:cNvSpPr>
            <a:spLocks noGrp="1"/>
          </p:cNvSpPr>
          <p:nvPr>
            <p:ph type="ctrTitle"/>
          </p:nvPr>
        </p:nvSpPr>
        <p:spPr>
          <a:xfrm>
            <a:off x="571500" y="142875"/>
            <a:ext cx="8215313" cy="642938"/>
          </a:xfrm>
        </p:spPr>
        <p:txBody>
          <a:bodyPr/>
          <a:lstStyle/>
          <a:p>
            <a:r>
              <a:rPr lang="sr-Cyrl-CS" sz="2800" b="1" dirty="0" smtClean="0">
                <a:latin typeface="Cambria" pitchFamily="18" charset="0"/>
              </a:rPr>
              <a:t>ДОСТАВА КОНТРОЛЕ ПОСЛЕ УТАКМИЦЕ</a:t>
            </a:r>
            <a:endParaRPr lang="en-US" sz="2800" b="1" dirty="0" smtClean="0">
              <a:latin typeface="Cambria" pitchFamily="18" charset="0"/>
            </a:endParaRPr>
          </a:p>
        </p:txBody>
      </p:sp>
      <p:sp>
        <p:nvSpPr>
          <p:cNvPr id="4" name="Title 6"/>
          <p:cNvSpPr txBox="1">
            <a:spLocks/>
          </p:cNvSpPr>
          <p:nvPr/>
        </p:nvSpPr>
        <p:spPr>
          <a:xfrm>
            <a:off x="571500" y="1071563"/>
            <a:ext cx="8215313" cy="5093741"/>
          </a:xfrm>
          <a:prstGeom prst="rect">
            <a:avLst/>
          </a:prstGeom>
        </p:spPr>
        <p:txBody>
          <a:bodyPr/>
          <a:lstStyle/>
          <a:p>
            <a:pPr fontAlgn="auto">
              <a:spcAft>
                <a:spcPts val="0"/>
              </a:spcAft>
              <a:defRPr/>
            </a:pPr>
            <a:r>
              <a:rPr lang="sr-Cyrl-CS" sz="2200" dirty="0" smtClean="0">
                <a:latin typeface="Cambria" pitchFamily="18" charset="0"/>
                <a:ea typeface="+mj-ea"/>
                <a:cs typeface="+mj-cs"/>
              </a:rPr>
              <a:t>Контроле за све лиге се шаљу као и до сада, у року од 48 сати после утакмице, помоћнику директора за судијска питања одређене лиге, као и обојици судија, путем електронске поште.</a:t>
            </a:r>
            <a:endParaRPr lang="sr-Cyrl-CS" sz="2200" dirty="0">
              <a:latin typeface="Cambria" pitchFamily="18" charset="0"/>
              <a:ea typeface="+mj-ea"/>
              <a:cs typeface="+mj-cs"/>
            </a:endParaRPr>
          </a:p>
          <a:p>
            <a:pPr fontAlgn="auto">
              <a:spcAft>
                <a:spcPts val="0"/>
              </a:spcAft>
              <a:defRPr/>
            </a:pPr>
            <a:endParaRPr lang="sr-Cyrl-CS" sz="1400" dirty="0" smtClean="0">
              <a:latin typeface="Cambria" pitchFamily="18" charset="0"/>
              <a:ea typeface="+mj-ea"/>
              <a:cs typeface="+mj-cs"/>
            </a:endParaRPr>
          </a:p>
          <a:p>
            <a:pPr fontAlgn="auto">
              <a:spcAft>
                <a:spcPts val="0"/>
              </a:spcAft>
              <a:defRPr/>
            </a:pPr>
            <a:endParaRPr lang="sr-Cyrl-CS" sz="1400" dirty="0">
              <a:latin typeface="Cambria" pitchFamily="18" charset="0"/>
              <a:ea typeface="+mj-ea"/>
              <a:cs typeface="+mj-cs"/>
            </a:endParaRPr>
          </a:p>
          <a:p>
            <a:pPr fontAlgn="auto">
              <a:spcAft>
                <a:spcPts val="0"/>
              </a:spcAft>
              <a:defRPr/>
            </a:pPr>
            <a:r>
              <a:rPr lang="sr-Cyrl-CS" sz="2200" dirty="0" smtClean="0">
                <a:solidFill>
                  <a:srgbClr val="C00000"/>
                </a:solidFill>
                <a:latin typeface="Cambria" pitchFamily="18" charset="0"/>
                <a:ea typeface="+mj-ea"/>
                <a:cs typeface="+mj-cs"/>
              </a:rPr>
              <a:t>За разлику од претходних година, када су у питању </a:t>
            </a:r>
            <a:r>
              <a:rPr lang="sr-Cyrl-CS" sz="2200" b="1" dirty="0" smtClean="0">
                <a:solidFill>
                  <a:srgbClr val="C00000"/>
                </a:solidFill>
                <a:effectLst>
                  <a:outerShdw blurRad="38100" dist="38100" dir="2700000" algn="tl">
                    <a:srgbClr val="000000">
                      <a:alpha val="43137"/>
                    </a:srgbClr>
                  </a:outerShdw>
                </a:effectLst>
                <a:latin typeface="Cambria" pitchFamily="18" charset="0"/>
                <a:ea typeface="+mj-ea"/>
                <a:cs typeface="+mj-cs"/>
              </a:rPr>
              <a:t>утакмице Супер и Првих лига</a:t>
            </a:r>
            <a:r>
              <a:rPr lang="sr-Cyrl-CS" sz="2200" dirty="0" smtClean="0">
                <a:solidFill>
                  <a:srgbClr val="C00000"/>
                </a:solidFill>
                <a:latin typeface="Cambria" pitchFamily="18" charset="0"/>
                <a:ea typeface="+mj-ea"/>
                <a:cs typeface="+mj-cs"/>
              </a:rPr>
              <a:t>, ове године је уведен нов (допуњен) начин доставе контрола после утакмице.</a:t>
            </a:r>
          </a:p>
          <a:p>
            <a:endParaRPr lang="ru-RU" sz="2000" dirty="0" smtClean="0">
              <a:latin typeface="Cambria" pitchFamily="18" charset="0"/>
            </a:endParaRPr>
          </a:p>
          <a:p>
            <a:r>
              <a:rPr lang="ru-RU" sz="2000" dirty="0" smtClean="0">
                <a:latin typeface="Cambria" pitchFamily="18" charset="0"/>
              </a:rPr>
              <a:t>Контролор је дужан да </a:t>
            </a:r>
            <a:r>
              <a:rPr lang="ru-RU" sz="2000" b="1" dirty="0" smtClean="0">
                <a:effectLst>
                  <a:outerShdw blurRad="38100" dist="38100" dir="2700000" algn="tl">
                    <a:srgbClr val="000000">
                      <a:alpha val="43137"/>
                    </a:srgbClr>
                  </a:outerShdw>
                </a:effectLst>
                <a:latin typeface="Cambria" pitchFamily="18" charset="0"/>
              </a:rPr>
              <a:t>најкасније 60 минута после утакмице </a:t>
            </a:r>
            <a:r>
              <a:rPr lang="ru-RU" sz="2000" dirty="0" smtClean="0">
                <a:latin typeface="Cambria" pitchFamily="18" charset="0"/>
              </a:rPr>
              <a:t>попуни (на рачунару или својеручно) </a:t>
            </a:r>
            <a:r>
              <a:rPr lang="ru-RU" sz="2000" b="1" dirty="0" smtClean="0">
                <a:effectLst>
                  <a:outerShdw blurRad="38100" dist="38100" dir="2700000" algn="tl">
                    <a:srgbClr val="000000">
                      <a:alpha val="43137"/>
                    </a:srgbClr>
                  </a:outerShdw>
                </a:effectLst>
                <a:latin typeface="Cambria" pitchFamily="18" charset="0"/>
              </a:rPr>
              <a:t>образац контроле </a:t>
            </a:r>
            <a:r>
              <a:rPr lang="ru-RU" sz="2000" dirty="0" smtClean="0">
                <a:latin typeface="Cambria" pitchFamily="18" charset="0"/>
              </a:rPr>
              <a:t>у делу који се односи на оцењивање сегмената (тзв. </a:t>
            </a:r>
            <a:r>
              <a:rPr lang="ru-RU" sz="2000" b="1" dirty="0" smtClean="0">
                <a:effectLst>
                  <a:outerShdw blurRad="38100" dist="38100" dir="2700000" algn="tl">
                    <a:srgbClr val="000000">
                      <a:alpha val="43137"/>
                    </a:srgbClr>
                  </a:outerShdw>
                </a:effectLst>
                <a:latin typeface="Cambria" pitchFamily="18" charset="0"/>
              </a:rPr>
              <a:t>''иксирање оцена</a:t>
            </a:r>
            <a:r>
              <a:rPr lang="ru-RU" sz="2000" dirty="0" smtClean="0">
                <a:effectLst>
                  <a:outerShdw blurRad="38100" dist="38100" dir="2700000" algn="tl">
                    <a:srgbClr val="000000">
                      <a:alpha val="43137"/>
                    </a:srgbClr>
                  </a:outerShdw>
                </a:effectLst>
                <a:latin typeface="Cambria" pitchFamily="18" charset="0"/>
              </a:rPr>
              <a:t>'' </a:t>
            </a:r>
            <a:r>
              <a:rPr lang="ru-RU" sz="2000" dirty="0" smtClean="0">
                <a:latin typeface="Cambria" pitchFamily="18" charset="0"/>
              </a:rPr>
              <a:t>на ''левој страни'' обрасца, као и процена тежине утакмице, укупног утиска о суђењу, и утицај судија на ток утакмице – тзв. ''доњи део'‘ обрасца), и </a:t>
            </a:r>
            <a:r>
              <a:rPr lang="ru-RU" sz="2000" b="1" dirty="0" smtClean="0">
                <a:effectLst>
                  <a:outerShdw blurRad="38100" dist="38100" dir="2700000" algn="tl">
                    <a:srgbClr val="000000">
                      <a:alpha val="43137"/>
                    </a:srgbClr>
                  </a:outerShdw>
                </a:effectLst>
                <a:latin typeface="Cambria" pitchFamily="18" charset="0"/>
              </a:rPr>
              <a:t>достави </a:t>
            </a:r>
            <a:r>
              <a:rPr lang="ru-RU" sz="2000" dirty="0" smtClean="0">
                <a:latin typeface="Cambria" pitchFamily="18" charset="0"/>
              </a:rPr>
              <a:t>га</a:t>
            </a:r>
            <a:r>
              <a:rPr lang="ru-RU" sz="2000" b="1" dirty="0" smtClean="0">
                <a:effectLst>
                  <a:outerShdw blurRad="38100" dist="38100" dir="2700000" algn="tl">
                    <a:srgbClr val="000000">
                      <a:alpha val="43137"/>
                    </a:srgbClr>
                  </a:outerShdw>
                </a:effectLst>
                <a:latin typeface="Cambria" pitchFamily="18" charset="0"/>
              </a:rPr>
              <a:t> електронским путем (или евентуално телефаксом) </a:t>
            </a:r>
            <a:r>
              <a:rPr lang="ru-RU" sz="2000" dirty="0" smtClean="0">
                <a:latin typeface="Cambria" pitchFamily="18" charset="0"/>
              </a:rPr>
              <a:t>помоћнику </a:t>
            </a:r>
            <a:r>
              <a:rPr lang="x-none" sz="2000" dirty="0" smtClean="0">
                <a:latin typeface="Cambria" pitchFamily="18" charset="0"/>
              </a:rPr>
              <a:t>директора за судијска питања.</a:t>
            </a:r>
            <a:endParaRPr lang="sr-Cyrl-CS" sz="2000" dirty="0">
              <a:latin typeface="Cambria" pitchFamily="18" charset="0"/>
              <a:ea typeface="+mj-ea"/>
              <a:cs typeface="+mj-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wipe(left)">
                                      <p:cBhvr>
                                        <p:cTn id="7" dur="20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4">
                                            <p:txEl>
                                              <p:pRg st="3" end="3"/>
                                            </p:txEl>
                                          </p:spTgt>
                                        </p:tgtEl>
                                        <p:attrNameLst>
                                          <p:attrName>style.visibility</p:attrName>
                                        </p:attrNameLst>
                                      </p:cBhvr>
                                      <p:to>
                                        <p:strVal val="visible"/>
                                      </p:to>
                                    </p:set>
                                    <p:animEffect transition="in" filter="wipe(left)">
                                      <p:cBhvr>
                                        <p:cTn id="12" dur="2000"/>
                                        <p:tgtEl>
                                          <p:spTgt spid="4">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4">
                                            <p:txEl>
                                              <p:pRg st="5" end="5"/>
                                            </p:txEl>
                                          </p:spTgt>
                                        </p:tgtEl>
                                        <p:attrNameLst>
                                          <p:attrName>style.visibility</p:attrName>
                                        </p:attrNameLst>
                                      </p:cBhvr>
                                      <p:to>
                                        <p:strVal val="visible"/>
                                      </p:to>
                                    </p:set>
                                    <p:animEffect transition="in" filter="wipe(down)">
                                      <p:cBhvr>
                                        <p:cTn id="17" dur="2000"/>
                                        <p:tgtEl>
                                          <p:spTgt spid="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gradFill flip="none" rotWithShape="1">
          <a:gsLst>
            <a:gs pos="10000">
              <a:schemeClr val="accent6">
                <a:lumMod val="20000"/>
                <a:lumOff val="80000"/>
              </a:schemeClr>
            </a:gs>
            <a:gs pos="50000">
              <a:schemeClr val="accent1">
                <a:tint val="44500"/>
                <a:satMod val="160000"/>
              </a:schemeClr>
            </a:gs>
            <a:gs pos="100000">
              <a:schemeClr val="accent1">
                <a:tint val="23500"/>
                <a:satMod val="160000"/>
              </a:schemeClr>
            </a:gs>
          </a:gsLst>
          <a:lin ang="2700000" scaled="1"/>
          <a:tileRect/>
        </a:gradFill>
        <a:effectLst/>
      </p:bgPr>
    </p:bg>
    <p:spTree>
      <p:nvGrpSpPr>
        <p:cNvPr id="1" name=""/>
        <p:cNvGrpSpPr/>
        <p:nvPr/>
      </p:nvGrpSpPr>
      <p:grpSpPr>
        <a:xfrm>
          <a:off x="0" y="0"/>
          <a:ext cx="0" cy="0"/>
          <a:chOff x="0" y="0"/>
          <a:chExt cx="0" cy="0"/>
        </a:xfrm>
      </p:grpSpPr>
      <p:sp>
        <p:nvSpPr>
          <p:cNvPr id="4" name="Title 6"/>
          <p:cNvSpPr txBox="1">
            <a:spLocks/>
          </p:cNvSpPr>
          <p:nvPr/>
        </p:nvSpPr>
        <p:spPr>
          <a:xfrm>
            <a:off x="642938" y="357188"/>
            <a:ext cx="8072437" cy="6215062"/>
          </a:xfrm>
          <a:prstGeom prst="rect">
            <a:avLst/>
          </a:prstGeom>
        </p:spPr>
        <p:txBody>
          <a:bodyPr/>
          <a:lstStyle/>
          <a:p>
            <a:pPr fontAlgn="auto">
              <a:spcAft>
                <a:spcPts val="0"/>
              </a:spcAft>
              <a:defRPr/>
            </a:pPr>
            <a:r>
              <a:rPr lang="sr-Cyrl-CS" sz="3200" b="1" dirty="0">
                <a:solidFill>
                  <a:srgbClr val="C00000"/>
                </a:solidFill>
                <a:latin typeface="Cambria" pitchFamily="18" charset="0"/>
                <a:ea typeface="+mj-ea"/>
                <a:cs typeface="+mj-cs"/>
              </a:rPr>
              <a:t>САРАДЊА - СИГНАЛИЗАЦИЈА</a:t>
            </a:r>
          </a:p>
          <a:p>
            <a:pPr fontAlgn="auto">
              <a:spcAft>
                <a:spcPts val="0"/>
              </a:spcAft>
              <a:defRPr/>
            </a:pPr>
            <a:endParaRPr lang="sr-Cyrl-CS" sz="2200" dirty="0">
              <a:latin typeface="Cambria" pitchFamily="18" charset="0"/>
              <a:ea typeface="+mj-ea"/>
              <a:cs typeface="+mj-cs"/>
            </a:endParaRPr>
          </a:p>
          <a:p>
            <a:pPr marL="354013" lvl="0" indent="-354013">
              <a:spcAft>
                <a:spcPts val="1200"/>
              </a:spcAft>
              <a:buFont typeface="Wingdings" pitchFamily="2" charset="2"/>
              <a:buChar char="ü"/>
            </a:pPr>
            <a:r>
              <a:rPr lang="sr-Cyrl-CS" sz="2200" dirty="0" smtClean="0">
                <a:latin typeface="Cambria" pitchFamily="18" charset="0"/>
              </a:rPr>
              <a:t>Да ли судије делују јединствено?</a:t>
            </a:r>
            <a:endParaRPr lang="en-US" sz="2200" dirty="0" smtClean="0">
              <a:latin typeface="Cambria" pitchFamily="18" charset="0"/>
            </a:endParaRPr>
          </a:p>
          <a:p>
            <a:pPr marL="354013" lvl="0" indent="-354013">
              <a:spcAft>
                <a:spcPts val="1200"/>
              </a:spcAft>
              <a:buFont typeface="Wingdings" pitchFamily="2" charset="2"/>
              <a:buChar char="ü"/>
            </a:pPr>
            <a:r>
              <a:rPr lang="sr-Cyrl-CS" sz="2200" dirty="0" smtClean="0">
                <a:latin typeface="Cambria" pitchFamily="18" charset="0"/>
              </a:rPr>
              <a:t>Да ли се судије мешају један другоме у компетенције?</a:t>
            </a:r>
            <a:endParaRPr lang="en-US" sz="2200" dirty="0" smtClean="0">
              <a:latin typeface="Cambria" pitchFamily="18" charset="0"/>
            </a:endParaRPr>
          </a:p>
          <a:p>
            <a:pPr marL="354013" lvl="0" indent="-354013">
              <a:spcAft>
                <a:spcPts val="1200"/>
              </a:spcAft>
              <a:buFont typeface="Wingdings" pitchFamily="2" charset="2"/>
              <a:buChar char="ü"/>
            </a:pPr>
            <a:r>
              <a:rPr lang="sr-Cyrl-CS" sz="2200" dirty="0" smtClean="0">
                <a:latin typeface="Cambria" pitchFamily="18" charset="0"/>
              </a:rPr>
              <a:t>Да ли је сигнализација у складу са Правилима, јасна и разумљива?</a:t>
            </a:r>
            <a:endParaRPr lang="en-US" sz="2200" dirty="0" smtClean="0">
              <a:latin typeface="Cambria" pitchFamily="18" charset="0"/>
            </a:endParaRPr>
          </a:p>
          <a:p>
            <a:pPr marL="354013" lvl="0" indent="-354013">
              <a:spcAft>
                <a:spcPts val="1200"/>
              </a:spcAft>
              <a:buFont typeface="Wingdings" pitchFamily="2" charset="2"/>
              <a:buChar char="ü"/>
            </a:pPr>
            <a:r>
              <a:rPr lang="sr-Cyrl-CS" sz="2200" dirty="0" smtClean="0">
                <a:latin typeface="Cambria" pitchFamily="18" charset="0"/>
              </a:rPr>
              <a:t>Да ли се сигнализација врши природно?</a:t>
            </a:r>
            <a:endParaRPr lang="en-US" sz="2200" dirty="0" smtClean="0">
              <a:latin typeface="Cambria" pitchFamily="18" charset="0"/>
            </a:endParaRPr>
          </a:p>
          <a:p>
            <a:pPr marL="354013" lvl="0" indent="-354013">
              <a:spcAft>
                <a:spcPts val="1200"/>
              </a:spcAft>
              <a:buFont typeface="Wingdings" pitchFamily="2" charset="2"/>
              <a:buChar char="ü"/>
            </a:pPr>
            <a:r>
              <a:rPr lang="sr-Cyrl-CS" sz="2200" dirty="0" smtClean="0">
                <a:latin typeface="Cambria" pitchFamily="18" charset="0"/>
              </a:rPr>
              <a:t>Да ли је звиждук једноличан или одговара врсти прекршаја или донетој одлуци?</a:t>
            </a:r>
            <a:endParaRPr lang="en-US" sz="2200" dirty="0" smtClean="0">
              <a:latin typeface="Cambria" pitchFamily="18" charset="0"/>
            </a:endParaRPr>
          </a:p>
          <a:p>
            <a:pPr marL="354013" lvl="0" indent="-354013">
              <a:spcAft>
                <a:spcPts val="1200"/>
              </a:spcAft>
              <a:buFont typeface="Wingdings" pitchFamily="2" charset="2"/>
              <a:buChar char="ü"/>
            </a:pPr>
            <a:r>
              <a:rPr lang="sr-Cyrl-CS" sz="2200" dirty="0" smtClean="0">
                <a:latin typeface="Cambria" pitchFamily="18" charset="0"/>
              </a:rPr>
              <a:t>Да ли судије показују знаке за прекршаје (сигнале број 4 или број 5), а да истовремено не примењују одговарајуће дисциплинске санкције?</a:t>
            </a:r>
            <a:endParaRPr lang="en-US" sz="2200" dirty="0" smtClean="0">
              <a:latin typeface="Cambria" pitchFamily="18" charset="0"/>
            </a:endParaRPr>
          </a:p>
          <a:p>
            <a:pPr marL="354013" lvl="0" indent="-354013">
              <a:spcAft>
                <a:spcPts val="1200"/>
              </a:spcAft>
              <a:buFont typeface="Wingdings" pitchFamily="2" charset="2"/>
              <a:buChar char="ü"/>
            </a:pPr>
            <a:r>
              <a:rPr lang="sr-Cyrl-CS" sz="2200" dirty="0" smtClean="0">
                <a:latin typeface="Cambria" pitchFamily="18" charset="0"/>
              </a:rPr>
              <a:t>Да ли судија који је досудио бацање изриче и казну?</a:t>
            </a:r>
            <a:endParaRPr lang="en-US" sz="2200" dirty="0" smtClean="0">
              <a:latin typeface="Cambria" pitchFamily="18" charset="0"/>
            </a:endParaRPr>
          </a:p>
          <a:p>
            <a:pPr marL="354013" indent="-354013">
              <a:spcAft>
                <a:spcPts val="1200"/>
              </a:spcAft>
              <a:buFont typeface="Wingdings" pitchFamily="2" charset="2"/>
              <a:buChar char="ü"/>
            </a:pPr>
            <a:r>
              <a:rPr lang="sr-Cyrl-CS" sz="2200" dirty="0" smtClean="0">
                <a:latin typeface="Cambria" pitchFamily="18" charset="0"/>
              </a:rPr>
              <a:t>Да ли судије поштују надлежност (Правило игре 17)?</a:t>
            </a:r>
            <a:endParaRPr lang="sr-Cyrl-CS" sz="2200" dirty="0">
              <a:latin typeface="Cambria" pitchFamily="18" charset="0"/>
              <a:ea typeface="+mj-ea"/>
              <a:cs typeface="+mj-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animEffect transition="in" filter="wipe(left)">
                                      <p:cBhvr>
                                        <p:cTn id="7" dur="1000"/>
                                        <p:tgtEl>
                                          <p:spTgt spid="4">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4">
                                            <p:txEl>
                                              <p:pRg st="3" end="3"/>
                                            </p:txEl>
                                          </p:spTgt>
                                        </p:tgtEl>
                                        <p:attrNameLst>
                                          <p:attrName>style.visibility</p:attrName>
                                        </p:attrNameLst>
                                      </p:cBhvr>
                                      <p:to>
                                        <p:strVal val="visible"/>
                                      </p:to>
                                    </p:set>
                                    <p:animEffect transition="in" filter="wipe(left)">
                                      <p:cBhvr>
                                        <p:cTn id="12" dur="1000"/>
                                        <p:tgtEl>
                                          <p:spTgt spid="4">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4">
                                            <p:txEl>
                                              <p:pRg st="4" end="4"/>
                                            </p:txEl>
                                          </p:spTgt>
                                        </p:tgtEl>
                                        <p:attrNameLst>
                                          <p:attrName>style.visibility</p:attrName>
                                        </p:attrNameLst>
                                      </p:cBhvr>
                                      <p:to>
                                        <p:strVal val="visible"/>
                                      </p:to>
                                    </p:set>
                                    <p:animEffect transition="in" filter="wipe(left)">
                                      <p:cBhvr>
                                        <p:cTn id="17" dur="1000"/>
                                        <p:tgtEl>
                                          <p:spTgt spid="4">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4">
                                            <p:txEl>
                                              <p:pRg st="5" end="5"/>
                                            </p:txEl>
                                          </p:spTgt>
                                        </p:tgtEl>
                                        <p:attrNameLst>
                                          <p:attrName>style.visibility</p:attrName>
                                        </p:attrNameLst>
                                      </p:cBhvr>
                                      <p:to>
                                        <p:strVal val="visible"/>
                                      </p:to>
                                    </p:set>
                                    <p:animEffect transition="in" filter="wipe(left)">
                                      <p:cBhvr>
                                        <p:cTn id="22" dur="1000"/>
                                        <p:tgtEl>
                                          <p:spTgt spid="4">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4">
                                            <p:txEl>
                                              <p:pRg st="6" end="6"/>
                                            </p:txEl>
                                          </p:spTgt>
                                        </p:tgtEl>
                                        <p:attrNameLst>
                                          <p:attrName>style.visibility</p:attrName>
                                        </p:attrNameLst>
                                      </p:cBhvr>
                                      <p:to>
                                        <p:strVal val="visible"/>
                                      </p:to>
                                    </p:set>
                                    <p:animEffect transition="in" filter="wipe(left)">
                                      <p:cBhvr>
                                        <p:cTn id="27" dur="1000"/>
                                        <p:tgtEl>
                                          <p:spTgt spid="4">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4">
                                            <p:txEl>
                                              <p:pRg st="7" end="7"/>
                                            </p:txEl>
                                          </p:spTgt>
                                        </p:tgtEl>
                                        <p:attrNameLst>
                                          <p:attrName>style.visibility</p:attrName>
                                        </p:attrNameLst>
                                      </p:cBhvr>
                                      <p:to>
                                        <p:strVal val="visible"/>
                                      </p:to>
                                    </p:set>
                                    <p:animEffect transition="in" filter="wipe(left)">
                                      <p:cBhvr>
                                        <p:cTn id="32" dur="1000"/>
                                        <p:tgtEl>
                                          <p:spTgt spid="4">
                                            <p:txEl>
                                              <p:pRg st="7" end="7"/>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nodeType="clickEffect">
                                  <p:stCondLst>
                                    <p:cond delay="0"/>
                                  </p:stCondLst>
                                  <p:childTnLst>
                                    <p:set>
                                      <p:cBhvr>
                                        <p:cTn id="36" dur="1" fill="hold">
                                          <p:stCondLst>
                                            <p:cond delay="0"/>
                                          </p:stCondLst>
                                        </p:cTn>
                                        <p:tgtEl>
                                          <p:spTgt spid="4">
                                            <p:txEl>
                                              <p:pRg st="8" end="8"/>
                                            </p:txEl>
                                          </p:spTgt>
                                        </p:tgtEl>
                                        <p:attrNameLst>
                                          <p:attrName>style.visibility</p:attrName>
                                        </p:attrNameLst>
                                      </p:cBhvr>
                                      <p:to>
                                        <p:strVal val="visible"/>
                                      </p:to>
                                    </p:set>
                                    <p:animEffect transition="in" filter="wipe(left)">
                                      <p:cBhvr>
                                        <p:cTn id="37" dur="1000"/>
                                        <p:tgtEl>
                                          <p:spTgt spid="4">
                                            <p:txEl>
                                              <p:pRg st="8" end="8"/>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nodeType="clickEffect">
                                  <p:stCondLst>
                                    <p:cond delay="0"/>
                                  </p:stCondLst>
                                  <p:childTnLst>
                                    <p:set>
                                      <p:cBhvr>
                                        <p:cTn id="41" dur="1" fill="hold">
                                          <p:stCondLst>
                                            <p:cond delay="0"/>
                                          </p:stCondLst>
                                        </p:cTn>
                                        <p:tgtEl>
                                          <p:spTgt spid="4">
                                            <p:txEl>
                                              <p:pRg st="9" end="9"/>
                                            </p:txEl>
                                          </p:spTgt>
                                        </p:tgtEl>
                                        <p:attrNameLst>
                                          <p:attrName>style.visibility</p:attrName>
                                        </p:attrNameLst>
                                      </p:cBhvr>
                                      <p:to>
                                        <p:strVal val="visible"/>
                                      </p:to>
                                    </p:set>
                                    <p:animEffect transition="in" filter="wipe(left)">
                                      <p:cBhvr>
                                        <p:cTn id="42" dur="1000"/>
                                        <p:tgtEl>
                                          <p:spTgt spid="4">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gradFill flip="none" rotWithShape="1">
          <a:gsLst>
            <a:gs pos="10000">
              <a:schemeClr val="accent6">
                <a:lumMod val="20000"/>
                <a:lumOff val="80000"/>
              </a:schemeClr>
            </a:gs>
            <a:gs pos="50000">
              <a:schemeClr val="accent1">
                <a:tint val="44500"/>
                <a:satMod val="160000"/>
              </a:schemeClr>
            </a:gs>
            <a:gs pos="100000">
              <a:schemeClr val="accent1">
                <a:tint val="23500"/>
                <a:satMod val="160000"/>
              </a:schemeClr>
            </a:gs>
          </a:gsLst>
          <a:lin ang="2700000" scaled="1"/>
          <a:tileRect/>
        </a:gradFill>
        <a:effectLst/>
      </p:bgPr>
    </p:bg>
    <p:spTree>
      <p:nvGrpSpPr>
        <p:cNvPr id="1" name=""/>
        <p:cNvGrpSpPr/>
        <p:nvPr/>
      </p:nvGrpSpPr>
      <p:grpSpPr>
        <a:xfrm>
          <a:off x="0" y="0"/>
          <a:ext cx="0" cy="0"/>
          <a:chOff x="0" y="0"/>
          <a:chExt cx="0" cy="0"/>
        </a:xfrm>
      </p:grpSpPr>
      <p:sp>
        <p:nvSpPr>
          <p:cNvPr id="4" name="Title 6"/>
          <p:cNvSpPr txBox="1">
            <a:spLocks/>
          </p:cNvSpPr>
          <p:nvPr/>
        </p:nvSpPr>
        <p:spPr>
          <a:xfrm>
            <a:off x="642938" y="500063"/>
            <a:ext cx="8072437" cy="5715000"/>
          </a:xfrm>
          <a:prstGeom prst="rect">
            <a:avLst/>
          </a:prstGeom>
        </p:spPr>
        <p:txBody>
          <a:bodyPr/>
          <a:lstStyle/>
          <a:p>
            <a:pPr fontAlgn="auto">
              <a:spcAft>
                <a:spcPts val="0"/>
              </a:spcAft>
              <a:defRPr/>
            </a:pPr>
            <a:r>
              <a:rPr lang="sr-Cyrl-CS" sz="3200" b="1" dirty="0">
                <a:solidFill>
                  <a:srgbClr val="C00000"/>
                </a:solidFill>
                <a:latin typeface="Cambria" pitchFamily="18" charset="0"/>
                <a:ea typeface="+mj-ea"/>
                <a:cs typeface="+mj-cs"/>
              </a:rPr>
              <a:t>КРЕТАЊЕ И ПОСТАВЉАЊЕ</a:t>
            </a:r>
          </a:p>
          <a:p>
            <a:pPr fontAlgn="auto">
              <a:spcAft>
                <a:spcPts val="0"/>
              </a:spcAft>
              <a:defRPr/>
            </a:pPr>
            <a:endParaRPr lang="sr-Cyrl-CS" sz="2400" b="1" dirty="0">
              <a:solidFill>
                <a:srgbClr val="C00000"/>
              </a:solidFill>
              <a:latin typeface="Cambria" pitchFamily="18" charset="0"/>
              <a:ea typeface="+mj-ea"/>
              <a:cs typeface="+mj-cs"/>
            </a:endParaRPr>
          </a:p>
          <a:p>
            <a:pPr marL="354013" lvl="0" indent="-354013">
              <a:spcAft>
                <a:spcPts val="1800"/>
              </a:spcAft>
              <a:buFont typeface="Wingdings" pitchFamily="2" charset="2"/>
              <a:buChar char="ü"/>
            </a:pPr>
            <a:r>
              <a:rPr lang="sr-Cyrl-CS" sz="2200" dirty="0" smtClean="0">
                <a:latin typeface="Cambria" pitchFamily="18" charset="0"/>
              </a:rPr>
              <a:t>Да ли судије постављањем на терену ометају игру?</a:t>
            </a:r>
            <a:endParaRPr lang="en-US" sz="2200" dirty="0" smtClean="0">
              <a:latin typeface="Cambria" pitchFamily="18" charset="0"/>
            </a:endParaRPr>
          </a:p>
          <a:p>
            <a:pPr marL="354013" lvl="0" indent="-354013">
              <a:spcAft>
                <a:spcPts val="1800"/>
              </a:spcAft>
              <a:buFont typeface="Wingdings" pitchFamily="2" charset="2"/>
              <a:buChar char="ü"/>
            </a:pPr>
            <a:r>
              <a:rPr lang="sr-Cyrl-CS" sz="2200" dirty="0" smtClean="0">
                <a:latin typeface="Cambria" pitchFamily="18" charset="0"/>
              </a:rPr>
              <a:t>Да ли су судије заузимале место на терену које им омогућава да на најбољи начин прате догађаје на терену?</a:t>
            </a:r>
            <a:endParaRPr lang="en-US" sz="2200" dirty="0" smtClean="0">
              <a:latin typeface="Cambria" pitchFamily="18" charset="0"/>
            </a:endParaRPr>
          </a:p>
          <a:p>
            <a:pPr marL="354013" lvl="0" indent="-354013">
              <a:spcAft>
                <a:spcPts val="1800"/>
              </a:spcAft>
              <a:buFont typeface="Wingdings" pitchFamily="2" charset="2"/>
              <a:buChar char="ü"/>
            </a:pPr>
            <a:r>
              <a:rPr lang="sr-Cyrl-CS" sz="2200" dirty="0" smtClean="0">
                <a:latin typeface="Cambria" pitchFamily="18" charset="0"/>
              </a:rPr>
              <a:t>Каква је физичка припремљеност судија?</a:t>
            </a:r>
            <a:endParaRPr lang="en-US" sz="2200" dirty="0" smtClean="0">
              <a:latin typeface="Cambria" pitchFamily="18" charset="0"/>
            </a:endParaRPr>
          </a:p>
          <a:p>
            <a:pPr marL="354013" lvl="0" indent="-354013">
              <a:spcAft>
                <a:spcPts val="1800"/>
              </a:spcAft>
              <a:buFont typeface="Wingdings" pitchFamily="2" charset="2"/>
              <a:buChar char="ü"/>
            </a:pPr>
            <a:r>
              <a:rPr lang="sr-Cyrl-CS" sz="2200" dirty="0" smtClean="0">
                <a:solidFill>
                  <a:srgbClr val="FF0000"/>
                </a:solidFill>
                <a:latin typeface="Cambria" pitchFamily="18" charset="0"/>
              </a:rPr>
              <a:t>Како судије врше промену страна током утакмице?</a:t>
            </a:r>
            <a:endParaRPr lang="en-US" sz="2200" dirty="0" smtClean="0">
              <a:solidFill>
                <a:srgbClr val="FF0000"/>
              </a:solidFill>
              <a:latin typeface="Cambria" pitchFamily="18" charset="0"/>
            </a:endParaRPr>
          </a:p>
          <a:p>
            <a:pPr marL="354013" lvl="0" indent="-354013">
              <a:spcAft>
                <a:spcPts val="1800"/>
              </a:spcAft>
              <a:buFont typeface="Wingdings" pitchFamily="2" charset="2"/>
              <a:buChar char="ü"/>
            </a:pPr>
            <a:r>
              <a:rPr lang="sr-Cyrl-CS" sz="2200" dirty="0" smtClean="0">
                <a:solidFill>
                  <a:srgbClr val="FF0000"/>
                </a:solidFill>
                <a:latin typeface="Cambria" pitchFamily="18" charset="0"/>
              </a:rPr>
              <a:t>Како се судије постављају на терену код пресинг игре?</a:t>
            </a:r>
            <a:endParaRPr lang="en-US" sz="2200" dirty="0" smtClean="0">
              <a:solidFill>
                <a:srgbClr val="FF0000"/>
              </a:solidFill>
              <a:latin typeface="Cambria" pitchFamily="18" charset="0"/>
            </a:endParaRPr>
          </a:p>
          <a:p>
            <a:pPr marL="354013" indent="-354013">
              <a:spcAft>
                <a:spcPts val="1800"/>
              </a:spcAft>
              <a:buFont typeface="Wingdings" pitchFamily="2" charset="2"/>
              <a:buChar char="ü"/>
            </a:pPr>
            <a:r>
              <a:rPr lang="sr-Cyrl-CS" sz="2200" dirty="0" smtClean="0">
                <a:solidFill>
                  <a:srgbClr val="FF0000"/>
                </a:solidFill>
                <a:latin typeface="Cambria" pitchFamily="18" charset="0"/>
              </a:rPr>
              <a:t>Са које удаљености од места прекршаја судије доносе одлуке?</a:t>
            </a:r>
            <a:endParaRPr lang="sr-Cyrl-CS" sz="2200" dirty="0">
              <a:solidFill>
                <a:srgbClr val="FF0000"/>
              </a:solidFill>
              <a:latin typeface="Cambria" pitchFamily="18" charset="0"/>
              <a:ea typeface="+mj-ea"/>
              <a:cs typeface="+mj-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animEffect transition="in" filter="wipe(left)">
                                      <p:cBhvr>
                                        <p:cTn id="7" dur="1000"/>
                                        <p:tgtEl>
                                          <p:spTgt spid="4">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4">
                                            <p:txEl>
                                              <p:pRg st="3" end="3"/>
                                            </p:txEl>
                                          </p:spTgt>
                                        </p:tgtEl>
                                        <p:attrNameLst>
                                          <p:attrName>style.visibility</p:attrName>
                                        </p:attrNameLst>
                                      </p:cBhvr>
                                      <p:to>
                                        <p:strVal val="visible"/>
                                      </p:to>
                                    </p:set>
                                    <p:animEffect transition="in" filter="wipe(left)">
                                      <p:cBhvr>
                                        <p:cTn id="12" dur="1000"/>
                                        <p:tgtEl>
                                          <p:spTgt spid="4">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4">
                                            <p:txEl>
                                              <p:pRg st="4" end="4"/>
                                            </p:txEl>
                                          </p:spTgt>
                                        </p:tgtEl>
                                        <p:attrNameLst>
                                          <p:attrName>style.visibility</p:attrName>
                                        </p:attrNameLst>
                                      </p:cBhvr>
                                      <p:to>
                                        <p:strVal val="visible"/>
                                      </p:to>
                                    </p:set>
                                    <p:animEffect transition="in" filter="wipe(left)">
                                      <p:cBhvr>
                                        <p:cTn id="17" dur="1000"/>
                                        <p:tgtEl>
                                          <p:spTgt spid="4">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4">
                                            <p:txEl>
                                              <p:pRg st="5" end="5"/>
                                            </p:txEl>
                                          </p:spTgt>
                                        </p:tgtEl>
                                        <p:attrNameLst>
                                          <p:attrName>style.visibility</p:attrName>
                                        </p:attrNameLst>
                                      </p:cBhvr>
                                      <p:to>
                                        <p:strVal val="visible"/>
                                      </p:to>
                                    </p:set>
                                    <p:animEffect transition="in" filter="wipe(left)">
                                      <p:cBhvr>
                                        <p:cTn id="22" dur="1000"/>
                                        <p:tgtEl>
                                          <p:spTgt spid="4">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4">
                                            <p:txEl>
                                              <p:pRg st="6" end="6"/>
                                            </p:txEl>
                                          </p:spTgt>
                                        </p:tgtEl>
                                        <p:attrNameLst>
                                          <p:attrName>style.visibility</p:attrName>
                                        </p:attrNameLst>
                                      </p:cBhvr>
                                      <p:to>
                                        <p:strVal val="visible"/>
                                      </p:to>
                                    </p:set>
                                    <p:animEffect transition="in" filter="wipe(left)">
                                      <p:cBhvr>
                                        <p:cTn id="27" dur="1000"/>
                                        <p:tgtEl>
                                          <p:spTgt spid="4">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4">
                                            <p:txEl>
                                              <p:pRg st="7" end="7"/>
                                            </p:txEl>
                                          </p:spTgt>
                                        </p:tgtEl>
                                        <p:attrNameLst>
                                          <p:attrName>style.visibility</p:attrName>
                                        </p:attrNameLst>
                                      </p:cBhvr>
                                      <p:to>
                                        <p:strVal val="visible"/>
                                      </p:to>
                                    </p:set>
                                    <p:animEffect transition="in" filter="wipe(left)">
                                      <p:cBhvr>
                                        <p:cTn id="32" dur="1000"/>
                                        <p:tgtEl>
                                          <p:spTgt spid="4">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gradFill flip="none" rotWithShape="1">
          <a:gsLst>
            <a:gs pos="10000">
              <a:schemeClr val="accent6">
                <a:lumMod val="20000"/>
                <a:lumOff val="80000"/>
              </a:schemeClr>
            </a:gs>
            <a:gs pos="50000">
              <a:schemeClr val="accent1">
                <a:tint val="44500"/>
                <a:satMod val="160000"/>
              </a:schemeClr>
            </a:gs>
            <a:gs pos="100000">
              <a:schemeClr val="accent1">
                <a:tint val="23500"/>
                <a:satMod val="160000"/>
              </a:schemeClr>
            </a:gs>
          </a:gsLst>
          <a:lin ang="2700000" scaled="1"/>
          <a:tileRect/>
        </a:gradFill>
        <a:effectLst/>
      </p:bgPr>
    </p:bg>
    <p:spTree>
      <p:nvGrpSpPr>
        <p:cNvPr id="1" name=""/>
        <p:cNvGrpSpPr/>
        <p:nvPr/>
      </p:nvGrpSpPr>
      <p:grpSpPr>
        <a:xfrm>
          <a:off x="0" y="0"/>
          <a:ext cx="0" cy="0"/>
          <a:chOff x="0" y="0"/>
          <a:chExt cx="0" cy="0"/>
        </a:xfrm>
      </p:grpSpPr>
      <p:sp>
        <p:nvSpPr>
          <p:cNvPr id="3" name="Title 6"/>
          <p:cNvSpPr txBox="1">
            <a:spLocks/>
          </p:cNvSpPr>
          <p:nvPr/>
        </p:nvSpPr>
        <p:spPr>
          <a:xfrm>
            <a:off x="642938" y="357188"/>
            <a:ext cx="8072437" cy="3357562"/>
          </a:xfrm>
          <a:prstGeom prst="rect">
            <a:avLst/>
          </a:prstGeom>
        </p:spPr>
        <p:txBody>
          <a:bodyPr/>
          <a:lstStyle/>
          <a:p>
            <a:pPr fontAlgn="auto">
              <a:spcAft>
                <a:spcPts val="0"/>
              </a:spcAft>
              <a:defRPr/>
            </a:pPr>
            <a:r>
              <a:rPr lang="sr-Cyrl-CS" sz="3200" b="1" dirty="0">
                <a:solidFill>
                  <a:srgbClr val="C00000"/>
                </a:solidFill>
                <a:latin typeface="Cambria" pitchFamily="18" charset="0"/>
                <a:ea typeface="+mj-ea"/>
                <a:cs typeface="+mj-cs"/>
              </a:rPr>
              <a:t>ЛИЧНОСТ / ИЗГЛЕД (‘’ПЕРСОНАЛИТИ’’)</a:t>
            </a:r>
          </a:p>
          <a:p>
            <a:pPr marL="619200" lvl="1" indent="-619200" fontAlgn="auto">
              <a:spcAft>
                <a:spcPts val="0"/>
              </a:spcAft>
              <a:buFont typeface="Wingdings" pitchFamily="2" charset="2"/>
              <a:buChar char="ü"/>
              <a:defRPr/>
            </a:pPr>
            <a:endParaRPr lang="sr-Cyrl-CS" sz="2100" dirty="0">
              <a:latin typeface="Cambria" pitchFamily="18" charset="0"/>
              <a:ea typeface="+mj-ea"/>
              <a:cs typeface="+mj-cs"/>
            </a:endParaRPr>
          </a:p>
          <a:p>
            <a:pPr marL="619200" lvl="1" indent="-619200" fontAlgn="auto">
              <a:spcAft>
                <a:spcPts val="0"/>
              </a:spcAft>
              <a:buFont typeface="Wingdings" pitchFamily="2" charset="2"/>
              <a:buChar char="ü"/>
              <a:defRPr/>
            </a:pPr>
            <a:r>
              <a:rPr lang="sr-Cyrl-CS" sz="2100" dirty="0">
                <a:latin typeface="Cambria" pitchFamily="18" charset="0"/>
                <a:ea typeface="+mj-ea"/>
                <a:cs typeface="+mj-cs"/>
              </a:rPr>
              <a:t>Ауторитет</a:t>
            </a:r>
          </a:p>
          <a:p>
            <a:pPr marL="619200" lvl="1" indent="-619200" fontAlgn="auto">
              <a:spcAft>
                <a:spcPts val="0"/>
              </a:spcAft>
              <a:buFont typeface="Wingdings" pitchFamily="2" charset="2"/>
              <a:buChar char="ü"/>
              <a:defRPr/>
            </a:pPr>
            <a:r>
              <a:rPr lang="sr-Cyrl-CS" sz="2100" dirty="0">
                <a:latin typeface="Cambria" pitchFamily="18" charset="0"/>
                <a:ea typeface="+mj-ea"/>
                <a:cs typeface="+mj-cs"/>
              </a:rPr>
              <a:t>Неутралан наступ, позитиван став</a:t>
            </a:r>
          </a:p>
          <a:p>
            <a:pPr marL="619200" lvl="1" indent="-619200" fontAlgn="auto">
              <a:spcAft>
                <a:spcPts val="0"/>
              </a:spcAft>
              <a:buFont typeface="Wingdings" pitchFamily="2" charset="2"/>
              <a:buChar char="ü"/>
              <a:defRPr/>
            </a:pPr>
            <a:r>
              <a:rPr lang="sr-Cyrl-CS" sz="2100" dirty="0">
                <a:latin typeface="Cambria" pitchFamily="18" charset="0"/>
                <a:ea typeface="+mj-ea"/>
                <a:cs typeface="+mj-cs"/>
              </a:rPr>
              <a:t>Без несигурности и ароганције</a:t>
            </a:r>
          </a:p>
          <a:p>
            <a:pPr marL="619200" lvl="1" indent="-619200" fontAlgn="auto">
              <a:spcAft>
                <a:spcPts val="0"/>
              </a:spcAft>
              <a:buFont typeface="Wingdings" pitchFamily="2" charset="2"/>
              <a:buChar char="ü"/>
              <a:defRPr/>
            </a:pPr>
            <a:r>
              <a:rPr lang="sr-Cyrl-CS" sz="2100" dirty="0">
                <a:latin typeface="Cambria" pitchFamily="18" charset="0"/>
                <a:ea typeface="+mj-ea"/>
                <a:cs typeface="+mj-cs"/>
              </a:rPr>
              <a:t>Доследност (чврст став), не и репресиван  у поступцима и гестовима</a:t>
            </a:r>
          </a:p>
          <a:p>
            <a:pPr marL="619200" lvl="1" indent="-619200" fontAlgn="auto">
              <a:spcAft>
                <a:spcPts val="0"/>
              </a:spcAft>
              <a:buFont typeface="Wingdings" pitchFamily="2" charset="2"/>
              <a:buChar char="ü"/>
              <a:defRPr/>
            </a:pPr>
            <a:r>
              <a:rPr lang="sr-Cyrl-CS" sz="2100" dirty="0">
                <a:latin typeface="Cambria" pitchFamily="18" charset="0"/>
                <a:ea typeface="+mj-ea"/>
                <a:cs typeface="+mj-cs"/>
              </a:rPr>
              <a:t>Физички изглед – усклађеност висине и тежине</a:t>
            </a:r>
          </a:p>
          <a:p>
            <a:pPr marL="619200" lvl="1" indent="-619200" fontAlgn="auto">
              <a:spcAft>
                <a:spcPts val="0"/>
              </a:spcAft>
              <a:buFont typeface="Wingdings" pitchFamily="2" charset="2"/>
              <a:buChar char="ü"/>
              <a:defRPr/>
            </a:pPr>
            <a:r>
              <a:rPr lang="sr-Cyrl-CS" sz="2100" dirty="0">
                <a:latin typeface="Cambria" pitchFamily="18" charset="0"/>
                <a:ea typeface="+mj-ea"/>
                <a:cs typeface="+mj-cs"/>
              </a:rPr>
              <a:t>Кодекс понашања, </a:t>
            </a:r>
            <a:r>
              <a:rPr lang="sr-Cyrl-CS" sz="2100" dirty="0">
                <a:solidFill>
                  <a:srgbClr val="C00000"/>
                </a:solidFill>
                <a:latin typeface="Cambria" pitchFamily="18" charset="0"/>
                <a:ea typeface="+mj-ea"/>
                <a:cs typeface="+mj-cs"/>
              </a:rPr>
              <a:t>судијска опрема, одевање</a:t>
            </a:r>
          </a:p>
          <a:p>
            <a:pPr marL="619200" lvl="1" indent="-619200" fontAlgn="auto">
              <a:spcAft>
                <a:spcPts val="0"/>
              </a:spcAft>
              <a:buFont typeface="Wingdings" pitchFamily="2" charset="2"/>
              <a:buChar char="ü"/>
              <a:defRPr/>
            </a:pPr>
            <a:r>
              <a:rPr lang="sr-Cyrl-CS" sz="2100" b="1" dirty="0">
                <a:solidFill>
                  <a:srgbClr val="C00000"/>
                </a:solidFill>
                <a:latin typeface="Cambria" pitchFamily="18" charset="0"/>
                <a:ea typeface="+mj-ea"/>
                <a:cs typeface="+mj-cs"/>
              </a:rPr>
              <a:t>Није логично у тзв. ‘’рукометним елементима’’ показати просечност  </a:t>
            </a:r>
            <a:r>
              <a:rPr lang="sr-Cyrl-CS" sz="2100" dirty="0">
                <a:solidFill>
                  <a:srgbClr val="C00000"/>
                </a:solidFill>
                <a:latin typeface="Cambria" pitchFamily="18" charset="0"/>
                <a:ea typeface="+mj-ea"/>
                <a:cs typeface="+mj-cs"/>
              </a:rPr>
              <a:t>(више пута оцена 0 у елементима који се односе на Правила игре)</a:t>
            </a:r>
            <a:r>
              <a:rPr lang="sr-Cyrl-CS" sz="2100" b="1" dirty="0">
                <a:solidFill>
                  <a:srgbClr val="C00000"/>
                </a:solidFill>
                <a:latin typeface="Cambria" pitchFamily="18" charset="0"/>
                <a:ea typeface="+mj-ea"/>
                <a:cs typeface="+mj-cs"/>
              </a:rPr>
              <a:t>, а ‘’личност’’ оценити врло добро!</a:t>
            </a:r>
          </a:p>
        </p:txBody>
      </p:sp>
      <p:graphicFrame>
        <p:nvGraphicFramePr>
          <p:cNvPr id="5" name="Table 4"/>
          <p:cNvGraphicFramePr>
            <a:graphicFrameLocks noGrp="1"/>
          </p:cNvGraphicFramePr>
          <p:nvPr/>
        </p:nvGraphicFramePr>
        <p:xfrm>
          <a:off x="642938" y="5000625"/>
          <a:ext cx="7929562" cy="1402080"/>
        </p:xfrm>
        <a:graphic>
          <a:graphicData uri="http://schemas.openxmlformats.org/drawingml/2006/table">
            <a:tbl>
              <a:tblPr/>
              <a:tblGrid>
                <a:gridCol w="3732212"/>
                <a:gridCol w="700088"/>
                <a:gridCol w="698500"/>
                <a:gridCol w="700087"/>
                <a:gridCol w="700088"/>
                <a:gridCol w="698500"/>
                <a:gridCol w="700087"/>
              </a:tblGrid>
              <a:tr h="26828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sr-Cyrl-CS" sz="2000" b="0" i="0" u="none" strike="noStrike" cap="none" normalizeH="0" baseline="0" smtClean="0">
                          <a:ln>
                            <a:noFill/>
                          </a:ln>
                          <a:solidFill>
                            <a:schemeClr val="tx1"/>
                          </a:solidFill>
                          <a:effectLst/>
                          <a:latin typeface="Calibri" pitchFamily="34" charset="0"/>
                          <a:ea typeface="Times New Roman" pitchFamily="18" charset="0"/>
                          <a:cs typeface="Tahoma" pitchFamily="34" charset="0"/>
                        </a:rPr>
                        <a:t>Елементи оцењивања:</a:t>
                      </a:r>
                      <a:endParaRPr kumimoji="0" lang="en-US" sz="2000" b="0" i="0" u="none" strike="noStrike" cap="none" normalizeH="0" baseline="0" smtClean="0">
                        <a:ln>
                          <a:noFill/>
                        </a:ln>
                        <a:solidFill>
                          <a:schemeClr val="tx1"/>
                        </a:solidFill>
                        <a:effectLst/>
                        <a:latin typeface="Times New Roman" pitchFamily="18" charset="0"/>
                        <a:ea typeface="Times New Roman" pitchFamily="18" charset="0"/>
                        <a:cs typeface="Tahoma" pitchFamily="34"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sr-Cyrl-CS" sz="2000" b="1" i="0" u="none" strike="noStrike" cap="none" normalizeH="0" baseline="0" smtClean="0">
                          <a:ln>
                            <a:noFill/>
                          </a:ln>
                          <a:solidFill>
                            <a:schemeClr val="tx1"/>
                          </a:solidFill>
                          <a:effectLst/>
                          <a:latin typeface="Calibri" pitchFamily="34" charset="0"/>
                          <a:ea typeface="Times New Roman" pitchFamily="18" charset="0"/>
                          <a:cs typeface="Tahoma" pitchFamily="34" charset="0"/>
                        </a:rPr>
                        <a:t>— —</a:t>
                      </a:r>
                      <a:endParaRPr kumimoji="0" lang="en-US" sz="2000" b="0" i="0" u="none" strike="noStrike" cap="none" normalizeH="0" baseline="0" smtClean="0">
                        <a:ln>
                          <a:noFill/>
                        </a:ln>
                        <a:solidFill>
                          <a:schemeClr val="tx1"/>
                        </a:solidFill>
                        <a:effectLst/>
                        <a:latin typeface="Times New Roman" pitchFamily="18" charset="0"/>
                        <a:ea typeface="Times New Roman" pitchFamily="18" charset="0"/>
                        <a:cs typeface="Tahoma" pitchFamily="34"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sr-Cyrl-CS" sz="2000" b="1" i="0" u="none" strike="noStrike" cap="none" normalizeH="0" baseline="0" smtClean="0">
                          <a:ln>
                            <a:noFill/>
                          </a:ln>
                          <a:solidFill>
                            <a:schemeClr val="tx1"/>
                          </a:solidFill>
                          <a:effectLst/>
                          <a:latin typeface="Calibri" pitchFamily="34" charset="0"/>
                          <a:ea typeface="Times New Roman" pitchFamily="18" charset="0"/>
                          <a:cs typeface="Tahoma" pitchFamily="34" charset="0"/>
                        </a:rPr>
                        <a:t>—</a:t>
                      </a:r>
                      <a:endParaRPr kumimoji="0" lang="en-US" sz="2000" b="0" i="0" u="none" strike="noStrike" cap="none" normalizeH="0" baseline="0" smtClean="0">
                        <a:ln>
                          <a:noFill/>
                        </a:ln>
                        <a:solidFill>
                          <a:schemeClr val="tx1"/>
                        </a:solidFill>
                        <a:effectLst/>
                        <a:latin typeface="Times New Roman" pitchFamily="18" charset="0"/>
                        <a:ea typeface="Times New Roman" pitchFamily="18" charset="0"/>
                        <a:cs typeface="Tahoma" pitchFamily="34"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sr-Cyrl-CS" sz="2000" b="1" i="0" u="none" strike="noStrike" cap="none" normalizeH="0" baseline="0" smtClean="0">
                          <a:ln>
                            <a:noFill/>
                          </a:ln>
                          <a:solidFill>
                            <a:schemeClr val="tx1"/>
                          </a:solidFill>
                          <a:effectLst/>
                          <a:latin typeface="Calibri" pitchFamily="34" charset="0"/>
                          <a:ea typeface="Times New Roman" pitchFamily="18" charset="0"/>
                          <a:cs typeface="Tahoma" pitchFamily="34" charset="0"/>
                        </a:rPr>
                        <a:t>0</a:t>
                      </a:r>
                      <a:endParaRPr kumimoji="0" lang="en-US" sz="2000" b="0" i="0" u="none" strike="noStrike" cap="none" normalizeH="0" baseline="0" smtClean="0">
                        <a:ln>
                          <a:noFill/>
                        </a:ln>
                        <a:solidFill>
                          <a:schemeClr val="tx1"/>
                        </a:solidFill>
                        <a:effectLst/>
                        <a:latin typeface="Times New Roman" pitchFamily="18" charset="0"/>
                        <a:ea typeface="Times New Roman" pitchFamily="18" charset="0"/>
                        <a:cs typeface="Tahoma" pitchFamily="34"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sr-Cyrl-CS" sz="2000" b="1" i="0" u="none" strike="noStrike" cap="none" normalizeH="0" baseline="0" smtClean="0">
                          <a:ln>
                            <a:noFill/>
                          </a:ln>
                          <a:solidFill>
                            <a:schemeClr val="tx1"/>
                          </a:solidFill>
                          <a:effectLst/>
                          <a:latin typeface="Calibri" pitchFamily="34" charset="0"/>
                          <a:ea typeface="Times New Roman" pitchFamily="18" charset="0"/>
                          <a:cs typeface="Tahoma" pitchFamily="34" charset="0"/>
                        </a:rPr>
                        <a:t>+</a:t>
                      </a:r>
                      <a:endParaRPr kumimoji="0" lang="en-US" sz="2000" b="0" i="0" u="none" strike="noStrike" cap="none" normalizeH="0" baseline="0" smtClean="0">
                        <a:ln>
                          <a:noFill/>
                        </a:ln>
                        <a:solidFill>
                          <a:schemeClr val="tx1"/>
                        </a:solidFill>
                        <a:effectLst/>
                        <a:latin typeface="Times New Roman" pitchFamily="18" charset="0"/>
                        <a:ea typeface="Times New Roman" pitchFamily="18" charset="0"/>
                        <a:cs typeface="Tahoma" pitchFamily="34"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sr-Cyrl-CS" sz="2000" b="1" i="0" u="none" strike="noStrike" cap="none" normalizeH="0" baseline="0" smtClean="0">
                          <a:ln>
                            <a:noFill/>
                          </a:ln>
                          <a:solidFill>
                            <a:schemeClr val="tx1"/>
                          </a:solidFill>
                          <a:effectLst/>
                          <a:latin typeface="Calibri" pitchFamily="34" charset="0"/>
                          <a:ea typeface="Times New Roman" pitchFamily="18" charset="0"/>
                          <a:cs typeface="Tahoma" pitchFamily="34" charset="0"/>
                        </a:rPr>
                        <a:t>+ +</a:t>
                      </a:r>
                      <a:endParaRPr kumimoji="0" lang="en-US" sz="2000" b="0" i="0" u="none" strike="noStrike" cap="none" normalizeH="0" baseline="0" smtClean="0">
                        <a:ln>
                          <a:noFill/>
                        </a:ln>
                        <a:solidFill>
                          <a:schemeClr val="tx1"/>
                        </a:solidFill>
                        <a:effectLst/>
                        <a:latin typeface="Times New Roman" pitchFamily="18" charset="0"/>
                        <a:ea typeface="Times New Roman" pitchFamily="18" charset="0"/>
                        <a:cs typeface="Tahoma" pitchFamily="34"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sr-Cyrl-CS" sz="2000" b="1" i="0" u="none" strike="noStrike" cap="none" normalizeH="0" baseline="0" smtClean="0">
                          <a:ln>
                            <a:noFill/>
                          </a:ln>
                          <a:solidFill>
                            <a:schemeClr val="tx1"/>
                          </a:solidFill>
                          <a:effectLst/>
                          <a:latin typeface="Calibri" pitchFamily="34" charset="0"/>
                          <a:ea typeface="Times New Roman" pitchFamily="18" charset="0"/>
                          <a:cs typeface="Tahoma" pitchFamily="34" charset="0"/>
                        </a:rPr>
                        <a:t>+ + +</a:t>
                      </a:r>
                      <a:endParaRPr kumimoji="0" lang="en-US" sz="2000" b="0" i="0" u="none" strike="noStrike" cap="none" normalizeH="0" baseline="0" smtClean="0">
                        <a:ln>
                          <a:noFill/>
                        </a:ln>
                        <a:solidFill>
                          <a:schemeClr val="tx1"/>
                        </a:solidFill>
                        <a:effectLst/>
                        <a:latin typeface="Times New Roman" pitchFamily="18" charset="0"/>
                        <a:ea typeface="Times New Roman" pitchFamily="18" charset="0"/>
                        <a:cs typeface="Tahoma" pitchFamily="34"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6828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sr-Cyrl-CS" sz="2200" b="0" i="0" u="none" strike="noStrike" cap="none" normalizeH="0" baseline="0" smtClean="0">
                          <a:ln>
                            <a:noFill/>
                          </a:ln>
                          <a:solidFill>
                            <a:schemeClr val="tx1"/>
                          </a:solidFill>
                          <a:effectLst/>
                          <a:latin typeface="Calibri" pitchFamily="34" charset="0"/>
                          <a:ea typeface="Times New Roman" pitchFamily="18" charset="0"/>
                          <a:cs typeface="Tahoma" pitchFamily="34" charset="0"/>
                        </a:rPr>
                        <a:t>Сарадња - сигнализација</a:t>
                      </a:r>
                      <a:endParaRPr kumimoji="0" lang="en-US" sz="2200" b="0" i="0" u="none" strike="noStrike" cap="none" normalizeH="0" baseline="0" smtClean="0">
                        <a:ln>
                          <a:noFill/>
                        </a:ln>
                        <a:solidFill>
                          <a:schemeClr val="tx1"/>
                        </a:solidFill>
                        <a:effectLst/>
                        <a:latin typeface="Times New Roman" pitchFamily="18" charset="0"/>
                        <a:ea typeface="Times New Roman" pitchFamily="18" charset="0"/>
                        <a:cs typeface="Tahoma" pitchFamily="34"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FFC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sr-Cyrl-CS" sz="1000" b="0" i="0" u="none" strike="noStrike" cap="none" normalizeH="0" baseline="0" smtClean="0">
                        <a:ln>
                          <a:noFill/>
                        </a:ln>
                        <a:solidFill>
                          <a:schemeClr val="tx1"/>
                        </a:solidFill>
                        <a:effectLst/>
                        <a:latin typeface="Calibri" pitchFamily="34"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AF1DD"/>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sr-Cyrl-CS" sz="1000" b="0" i="0" u="none" strike="noStrike" cap="none" normalizeH="0" baseline="0" smtClean="0">
                        <a:ln>
                          <a:noFill/>
                        </a:ln>
                        <a:solidFill>
                          <a:schemeClr val="tx1"/>
                        </a:solidFill>
                        <a:effectLst/>
                        <a:latin typeface="Calibri" pitchFamily="34"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AF1DD"/>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sr-Cyrl-CS" sz="2400" b="1" i="0" u="none" strike="noStrike" cap="none" normalizeH="0" baseline="0" smtClean="0">
                        <a:ln>
                          <a:noFill/>
                        </a:ln>
                        <a:solidFill>
                          <a:srgbClr val="C00000"/>
                        </a:solidFill>
                        <a:effectLst/>
                        <a:latin typeface="Calibri" pitchFamily="34"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AF1DD"/>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sr-Latn-CS" sz="2400" b="1" i="0" u="none" strike="noStrike" cap="none" normalizeH="0" baseline="0" smtClean="0">
                        <a:ln>
                          <a:noFill/>
                        </a:ln>
                        <a:solidFill>
                          <a:srgbClr val="C00000"/>
                        </a:solidFill>
                        <a:effectLst/>
                        <a:latin typeface="Calibri" pitchFamily="34"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AF1DD"/>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sr-Cyrl-CS" sz="2400" b="1" i="0" u="none" strike="noStrike" cap="none" normalizeH="0" baseline="0" smtClean="0">
                          <a:ln>
                            <a:noFill/>
                          </a:ln>
                          <a:solidFill>
                            <a:srgbClr val="C00000"/>
                          </a:solidFill>
                          <a:effectLst/>
                          <a:latin typeface="Calibri" pitchFamily="34" charset="0"/>
                          <a:cs typeface="Times New Roman" pitchFamily="18" charset="0"/>
                        </a:rPr>
                        <a:t>Х</a:t>
                      </a:r>
                      <a:endParaRPr kumimoji="0" lang="en-US" sz="2400" b="1" i="0" u="none" strike="noStrike" cap="none" normalizeH="0" baseline="0" smtClean="0">
                        <a:ln>
                          <a:noFill/>
                        </a:ln>
                        <a:solidFill>
                          <a:srgbClr val="C00000"/>
                        </a:solidFill>
                        <a:effectLst/>
                        <a:latin typeface="Calibri" pitchFamily="34"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AF1DD"/>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smtClean="0">
                        <a:ln>
                          <a:noFill/>
                        </a:ln>
                        <a:solidFill>
                          <a:schemeClr val="tx1"/>
                        </a:solidFill>
                        <a:effectLst/>
                        <a:latin typeface="Calibri" pitchFamily="34"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AF1DD"/>
                    </a:solidFill>
                  </a:tcPr>
                </a:tc>
              </a:tr>
              <a:tr h="26828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sr-Cyrl-CS" sz="2200" b="0" i="0" u="none" strike="noStrike" cap="none" normalizeH="0" baseline="0" smtClean="0">
                          <a:ln>
                            <a:noFill/>
                          </a:ln>
                          <a:solidFill>
                            <a:schemeClr val="tx1"/>
                          </a:solidFill>
                          <a:effectLst/>
                          <a:latin typeface="Calibri" pitchFamily="34" charset="0"/>
                          <a:ea typeface="Times New Roman" pitchFamily="18" charset="0"/>
                          <a:cs typeface="Tahoma" pitchFamily="34" charset="0"/>
                        </a:rPr>
                        <a:t>Кретање и постављање</a:t>
                      </a:r>
                      <a:endParaRPr kumimoji="0" lang="en-US" sz="2200" b="0" i="0" u="none" strike="noStrike" cap="none" normalizeH="0" baseline="0" smtClean="0">
                        <a:ln>
                          <a:noFill/>
                        </a:ln>
                        <a:solidFill>
                          <a:schemeClr val="tx1"/>
                        </a:solidFill>
                        <a:effectLst/>
                        <a:latin typeface="Times New Roman" pitchFamily="18" charset="0"/>
                        <a:ea typeface="Times New Roman" pitchFamily="18" charset="0"/>
                        <a:cs typeface="Tahoma" pitchFamily="34"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FFC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sr-Cyrl-CS" sz="1000" b="0" i="0" u="none" strike="noStrike" cap="none" normalizeH="0" baseline="0" smtClean="0">
                        <a:ln>
                          <a:noFill/>
                        </a:ln>
                        <a:solidFill>
                          <a:schemeClr val="tx1"/>
                        </a:solidFill>
                        <a:effectLst/>
                        <a:latin typeface="Calibri" pitchFamily="34" charset="0"/>
                        <a:ea typeface="Times New Roman" pitchFamily="18" charset="0"/>
                        <a:cs typeface="Tahoma" pitchFamily="34"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AF1DD"/>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sr-Cyrl-CS" sz="1000" b="0" i="0" u="none" strike="noStrike" cap="none" normalizeH="0" baseline="0" smtClean="0">
                        <a:ln>
                          <a:noFill/>
                        </a:ln>
                        <a:solidFill>
                          <a:schemeClr val="tx1"/>
                        </a:solidFill>
                        <a:effectLst/>
                        <a:latin typeface="Calibri" pitchFamily="34" charset="0"/>
                        <a:ea typeface="Times New Roman" pitchFamily="18" charset="0"/>
                        <a:cs typeface="Tahoma" pitchFamily="34"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AF1DD"/>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sr-Cyrl-CS" sz="2400" b="1" i="0" u="none" strike="noStrike" cap="none" normalizeH="0" baseline="0" smtClean="0">
                        <a:ln>
                          <a:noFill/>
                        </a:ln>
                        <a:solidFill>
                          <a:srgbClr val="C00000"/>
                        </a:solidFill>
                        <a:effectLst/>
                        <a:latin typeface="Calibri" pitchFamily="34" charset="0"/>
                        <a:ea typeface="Times New Roman" pitchFamily="18" charset="0"/>
                        <a:cs typeface="Tahoma" pitchFamily="34"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AF1DD"/>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sr-Cyrl-CS" sz="2400" b="1" i="0" u="none" strike="noStrike" cap="none" normalizeH="0" baseline="0" smtClean="0">
                          <a:ln>
                            <a:noFill/>
                          </a:ln>
                          <a:solidFill>
                            <a:srgbClr val="C00000"/>
                          </a:solidFill>
                          <a:effectLst/>
                          <a:latin typeface="Calibri" pitchFamily="34" charset="0"/>
                          <a:ea typeface="Times New Roman" pitchFamily="18" charset="0"/>
                          <a:cs typeface="Tahoma" pitchFamily="34" charset="0"/>
                        </a:rPr>
                        <a:t>Х</a:t>
                      </a: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AF1DD"/>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rgbClr val="C00000"/>
                        </a:solidFill>
                        <a:effectLst/>
                        <a:latin typeface="Calibri" pitchFamily="34"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AF1DD"/>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smtClean="0">
                        <a:ln>
                          <a:noFill/>
                        </a:ln>
                        <a:solidFill>
                          <a:schemeClr val="tx1"/>
                        </a:solidFill>
                        <a:effectLst/>
                        <a:latin typeface="Calibri" pitchFamily="34" charset="0"/>
                        <a:ea typeface="Times New Roman" pitchFamily="18" charset="0"/>
                        <a:cs typeface="Tahoma" pitchFamily="34"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AF1DD"/>
                    </a:solidFill>
                  </a:tcPr>
                </a:tc>
              </a:tr>
              <a:tr h="26828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sr-Cyrl-CS" sz="2200" b="0" i="0" u="none" strike="noStrike" cap="none" normalizeH="0" baseline="0" smtClean="0">
                          <a:ln>
                            <a:noFill/>
                          </a:ln>
                          <a:solidFill>
                            <a:schemeClr val="tx1"/>
                          </a:solidFill>
                          <a:effectLst/>
                          <a:latin typeface="Calibri" pitchFamily="34" charset="0"/>
                          <a:ea typeface="Times New Roman" pitchFamily="18" charset="0"/>
                          <a:cs typeface="Tahoma" pitchFamily="34" charset="0"/>
                        </a:rPr>
                        <a:t>Личност / изглед</a:t>
                      </a:r>
                      <a:endParaRPr kumimoji="0" lang="en-US" sz="2200" b="0" i="0" u="none" strike="noStrike" cap="none" normalizeH="0" baseline="0" smtClean="0">
                        <a:ln>
                          <a:noFill/>
                        </a:ln>
                        <a:solidFill>
                          <a:schemeClr val="tx1"/>
                        </a:solidFill>
                        <a:effectLst/>
                        <a:latin typeface="Times New Roman" pitchFamily="18" charset="0"/>
                        <a:ea typeface="Times New Roman" pitchFamily="18" charset="0"/>
                        <a:cs typeface="Tahoma" pitchFamily="34"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FFC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sr-Cyrl-CS" sz="1000" b="0" i="0" u="none" strike="noStrike" cap="none" normalizeH="0" baseline="0" smtClean="0">
                        <a:ln>
                          <a:noFill/>
                        </a:ln>
                        <a:solidFill>
                          <a:schemeClr val="tx1"/>
                        </a:solidFill>
                        <a:effectLst/>
                        <a:latin typeface="Calibri" pitchFamily="34" charset="0"/>
                        <a:ea typeface="Times New Roman" pitchFamily="18" charset="0"/>
                        <a:cs typeface="Tahoma" pitchFamily="34"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AF1DD"/>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sr-Cyrl-CS" sz="1000" b="0" i="0" u="none" strike="noStrike" cap="none" normalizeH="0" baseline="0" smtClean="0">
                        <a:ln>
                          <a:noFill/>
                        </a:ln>
                        <a:solidFill>
                          <a:schemeClr val="tx1"/>
                        </a:solidFill>
                        <a:effectLst/>
                        <a:latin typeface="Calibri" pitchFamily="34" charset="0"/>
                        <a:ea typeface="Times New Roman" pitchFamily="18" charset="0"/>
                        <a:cs typeface="Tahoma" pitchFamily="34"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AF1DD"/>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sr-Cyrl-CS" sz="2400" b="1" i="0" u="none" strike="noStrike" cap="none" normalizeH="0" baseline="0" smtClean="0">
                          <a:ln>
                            <a:noFill/>
                          </a:ln>
                          <a:solidFill>
                            <a:srgbClr val="C00000"/>
                          </a:solidFill>
                          <a:effectLst/>
                          <a:latin typeface="Calibri" pitchFamily="34" charset="0"/>
                          <a:ea typeface="Times New Roman" pitchFamily="18" charset="0"/>
                          <a:cs typeface="Tahoma" pitchFamily="34" charset="0"/>
                        </a:rPr>
                        <a:t>Х</a:t>
                      </a: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AF1DD"/>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sr-Cyrl-CS" sz="2400" b="1" i="0" u="none" strike="noStrike" cap="none" normalizeH="0" baseline="0" smtClean="0">
                        <a:ln>
                          <a:noFill/>
                        </a:ln>
                        <a:solidFill>
                          <a:srgbClr val="C00000"/>
                        </a:solidFill>
                        <a:effectLst/>
                        <a:latin typeface="Calibri" pitchFamily="34" charset="0"/>
                        <a:ea typeface="Times New Roman" pitchFamily="18" charset="0"/>
                        <a:cs typeface="Tahoma" pitchFamily="34"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AF1DD"/>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rgbClr val="C00000"/>
                        </a:solidFill>
                        <a:effectLst/>
                        <a:latin typeface="Calibri" pitchFamily="34"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AF1DD"/>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ru-RU" sz="1000" b="0" i="0" u="none" strike="noStrike" cap="none" normalizeH="0" baseline="0" smtClean="0">
                        <a:ln>
                          <a:noFill/>
                        </a:ln>
                        <a:solidFill>
                          <a:schemeClr val="tx1"/>
                        </a:solidFill>
                        <a:effectLst/>
                        <a:latin typeface="Calibri" pitchFamily="34" charset="0"/>
                        <a:ea typeface="Times New Roman" pitchFamily="18" charset="0"/>
                        <a:cs typeface="Tahoma" pitchFamily="34"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AF1DD"/>
                    </a:solidFill>
                  </a:tcPr>
                </a:tc>
              </a:tr>
            </a:tbl>
          </a:graphicData>
        </a:graphic>
      </p:graphicFrame>
      <p:sp>
        <p:nvSpPr>
          <p:cNvPr id="6" name="Multiply 5"/>
          <p:cNvSpPr/>
          <p:nvPr/>
        </p:nvSpPr>
        <p:spPr>
          <a:xfrm>
            <a:off x="3714750" y="5000625"/>
            <a:ext cx="1285875" cy="1643063"/>
          </a:xfrm>
          <a:prstGeom prst="mathMultiply">
            <a:avLst/>
          </a:prstGeom>
          <a:solidFill>
            <a:srgbClr val="FF0000"/>
          </a:solid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wipe(left)">
                                      <p:cBhvr>
                                        <p:cTn id="7" dur="10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wipe(left)">
                                      <p:cBhvr>
                                        <p:cTn id="12" dur="10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wipe(left)">
                                      <p:cBhvr>
                                        <p:cTn id="17" dur="10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wipe(left)">
                                      <p:cBhvr>
                                        <p:cTn id="22" dur="1000"/>
                                        <p:tgtEl>
                                          <p:spTgt spid="3">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wipe(left)">
                                      <p:cBhvr>
                                        <p:cTn id="27" dur="1000"/>
                                        <p:tgtEl>
                                          <p:spTgt spid="3">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animEffect transition="in" filter="wipe(left)">
                                      <p:cBhvr>
                                        <p:cTn id="32" dur="1000"/>
                                        <p:tgtEl>
                                          <p:spTgt spid="3">
                                            <p:txEl>
                                              <p:pRg st="7" end="7"/>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nodeType="clickEffect">
                                  <p:stCondLst>
                                    <p:cond delay="0"/>
                                  </p:stCondLst>
                                  <p:childTnLst>
                                    <p:set>
                                      <p:cBhvr>
                                        <p:cTn id="36" dur="1" fill="hold">
                                          <p:stCondLst>
                                            <p:cond delay="0"/>
                                          </p:stCondLst>
                                        </p:cTn>
                                        <p:tgtEl>
                                          <p:spTgt spid="3">
                                            <p:txEl>
                                              <p:pRg st="8" end="8"/>
                                            </p:txEl>
                                          </p:spTgt>
                                        </p:tgtEl>
                                        <p:attrNameLst>
                                          <p:attrName>style.visibility</p:attrName>
                                        </p:attrNameLst>
                                      </p:cBhvr>
                                      <p:to>
                                        <p:strVal val="visible"/>
                                      </p:to>
                                    </p:set>
                                    <p:animEffect transition="in" filter="wipe(left)">
                                      <p:cBhvr>
                                        <p:cTn id="37" dur="1000"/>
                                        <p:tgtEl>
                                          <p:spTgt spid="3">
                                            <p:txEl>
                                              <p:pRg st="8" end="8"/>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3" presetClass="entr" presetSubtype="16" fill="hold" nodeType="clickEffect">
                                  <p:stCondLst>
                                    <p:cond delay="0"/>
                                  </p:stCondLst>
                                  <p:childTnLst>
                                    <p:set>
                                      <p:cBhvr>
                                        <p:cTn id="41" dur="1" fill="hold">
                                          <p:stCondLst>
                                            <p:cond delay="0"/>
                                          </p:stCondLst>
                                        </p:cTn>
                                        <p:tgtEl>
                                          <p:spTgt spid="5"/>
                                        </p:tgtEl>
                                        <p:attrNameLst>
                                          <p:attrName>style.visibility</p:attrName>
                                        </p:attrNameLst>
                                      </p:cBhvr>
                                      <p:to>
                                        <p:strVal val="visible"/>
                                      </p:to>
                                    </p:set>
                                    <p:animEffect transition="in" filter="plus(in)">
                                      <p:cBhvr>
                                        <p:cTn id="42" dur="2000"/>
                                        <p:tgtEl>
                                          <p:spTgt spid="5"/>
                                        </p:tgtEl>
                                      </p:cBhvr>
                                    </p:animEffect>
                                  </p:childTnLst>
                                </p:cTn>
                              </p:par>
                              <p:par>
                                <p:cTn id="43" presetID="10" presetClass="entr" presetSubtype="0" fill="hold" nodeType="withEffect">
                                  <p:stCondLst>
                                    <p:cond delay="0"/>
                                  </p:stCondLst>
                                  <p:childTnLst>
                                    <p:set>
                                      <p:cBhvr>
                                        <p:cTn id="44" dur="1" fill="hold">
                                          <p:stCondLst>
                                            <p:cond delay="0"/>
                                          </p:stCondLst>
                                        </p:cTn>
                                        <p:tgtEl>
                                          <p:spTgt spid="6"/>
                                        </p:tgtEl>
                                        <p:attrNameLst>
                                          <p:attrName>style.visibility</p:attrName>
                                        </p:attrNameLst>
                                      </p:cBhvr>
                                      <p:to>
                                        <p:strVal val="visible"/>
                                      </p:to>
                                    </p:set>
                                    <p:animEffect transition="in" filter="fade">
                                      <p:cBhvr>
                                        <p:cTn id="45" dur="5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gradFill flip="none" rotWithShape="1">
          <a:gsLst>
            <a:gs pos="10000">
              <a:schemeClr val="accent6">
                <a:lumMod val="20000"/>
                <a:lumOff val="80000"/>
              </a:schemeClr>
            </a:gs>
            <a:gs pos="50000">
              <a:schemeClr val="accent1">
                <a:tint val="44500"/>
                <a:satMod val="160000"/>
              </a:schemeClr>
            </a:gs>
            <a:gs pos="100000">
              <a:schemeClr val="accent1">
                <a:tint val="23500"/>
                <a:satMod val="160000"/>
              </a:schemeClr>
            </a:gs>
          </a:gsLst>
          <a:lin ang="2700000" scaled="1"/>
          <a:tileRect/>
        </a:gradFill>
        <a:effectLst/>
      </p:bgPr>
    </p:bg>
    <p:spTree>
      <p:nvGrpSpPr>
        <p:cNvPr id="1" name=""/>
        <p:cNvGrpSpPr/>
        <p:nvPr/>
      </p:nvGrpSpPr>
      <p:grpSpPr>
        <a:xfrm>
          <a:off x="0" y="0"/>
          <a:ext cx="0" cy="0"/>
          <a:chOff x="0" y="0"/>
          <a:chExt cx="0" cy="0"/>
        </a:xfrm>
      </p:grpSpPr>
      <p:sp>
        <p:nvSpPr>
          <p:cNvPr id="4" name="Title 6"/>
          <p:cNvSpPr txBox="1">
            <a:spLocks/>
          </p:cNvSpPr>
          <p:nvPr/>
        </p:nvSpPr>
        <p:spPr>
          <a:xfrm>
            <a:off x="642938" y="500063"/>
            <a:ext cx="8072437" cy="5786437"/>
          </a:xfrm>
          <a:prstGeom prst="rect">
            <a:avLst/>
          </a:prstGeom>
        </p:spPr>
        <p:txBody>
          <a:bodyPr/>
          <a:lstStyle/>
          <a:p>
            <a:pPr fontAlgn="auto">
              <a:spcAft>
                <a:spcPts val="0"/>
              </a:spcAft>
              <a:defRPr/>
            </a:pPr>
            <a:r>
              <a:rPr lang="sr-Cyrl-CS" sz="3200" b="1" dirty="0">
                <a:solidFill>
                  <a:srgbClr val="C00000"/>
                </a:solidFill>
                <a:latin typeface="Cambria" pitchFamily="18" charset="0"/>
                <a:ea typeface="+mj-ea"/>
                <a:cs typeface="+mj-cs"/>
              </a:rPr>
              <a:t>ОДЛУКЕ О ДОСУЂИВАЊУ БАЦАЊА</a:t>
            </a:r>
          </a:p>
          <a:p>
            <a:pPr fontAlgn="auto">
              <a:spcAft>
                <a:spcPts val="0"/>
              </a:spcAft>
              <a:defRPr/>
            </a:pPr>
            <a:endParaRPr lang="sr-Cyrl-CS" sz="1400" dirty="0">
              <a:latin typeface="Cambria" pitchFamily="18" charset="0"/>
              <a:ea typeface="+mj-ea"/>
              <a:cs typeface="+mj-cs"/>
            </a:endParaRPr>
          </a:p>
          <a:p>
            <a:pPr marL="619200" lvl="1" indent="-619200" fontAlgn="auto">
              <a:lnSpc>
                <a:spcPct val="150000"/>
              </a:lnSpc>
              <a:spcAft>
                <a:spcPts val="0"/>
              </a:spcAft>
              <a:buFont typeface="Wingdings" pitchFamily="2" charset="2"/>
              <a:buChar char="ü"/>
              <a:defRPr/>
            </a:pPr>
            <a:r>
              <a:rPr lang="sr-Cyrl-CS" sz="2200" dirty="0">
                <a:latin typeface="Cambria" pitchFamily="18" charset="0"/>
                <a:ea typeface="+mj-ea"/>
                <a:cs typeface="+mj-cs"/>
              </a:rPr>
              <a:t>Водити рачуна о добрим и лошим проценама</a:t>
            </a:r>
          </a:p>
          <a:p>
            <a:pPr marL="619200" lvl="1" indent="-619200" fontAlgn="auto">
              <a:lnSpc>
                <a:spcPct val="150000"/>
              </a:lnSpc>
              <a:spcAft>
                <a:spcPts val="0"/>
              </a:spcAft>
              <a:buFont typeface="Wingdings" pitchFamily="2" charset="2"/>
              <a:buChar char="ü"/>
              <a:defRPr/>
            </a:pPr>
            <a:r>
              <a:rPr lang="sr-Cyrl-CS" sz="2200" dirty="0">
                <a:latin typeface="Cambria" pitchFamily="18" charset="0"/>
                <a:ea typeface="+mj-ea"/>
                <a:cs typeface="+mj-cs"/>
              </a:rPr>
              <a:t>Последице погрешних одлука</a:t>
            </a:r>
          </a:p>
          <a:p>
            <a:pPr marL="619200" lvl="1" indent="-619200" fontAlgn="auto">
              <a:lnSpc>
                <a:spcPct val="150000"/>
              </a:lnSpc>
              <a:spcAft>
                <a:spcPts val="0"/>
              </a:spcAft>
              <a:buFont typeface="Wingdings" pitchFamily="2" charset="2"/>
              <a:buChar char="ü"/>
              <a:defRPr/>
            </a:pPr>
            <a:r>
              <a:rPr lang="sr-Cyrl-CS" sz="2200" dirty="0">
                <a:latin typeface="Cambria" pitchFamily="18" charset="0"/>
                <a:ea typeface="+mj-ea"/>
                <a:cs typeface="+mj-cs"/>
              </a:rPr>
              <a:t>Непотребни прекиди игре због ‘’ситних’’ прекршаја</a:t>
            </a:r>
          </a:p>
          <a:p>
            <a:pPr marL="619200" lvl="1" indent="-619200" fontAlgn="auto">
              <a:spcAft>
                <a:spcPts val="0"/>
              </a:spcAft>
              <a:buFont typeface="Wingdings" pitchFamily="2" charset="2"/>
              <a:buChar char="ü"/>
              <a:defRPr/>
            </a:pPr>
            <a:r>
              <a:rPr lang="sr-Cyrl-CS" sz="2200" dirty="0">
                <a:solidFill>
                  <a:srgbClr val="C00000"/>
                </a:solidFill>
                <a:latin typeface="Cambria" pitchFamily="18" charset="0"/>
                <a:ea typeface="+mj-ea"/>
                <a:cs typeface="+mj-cs"/>
              </a:rPr>
              <a:t>Водити рачуна да се не ради само о ‘’класичним’’ слободним бацањима, већ о одлукама које се тичу свих бацања (седмерци, аут, голманово, почетно, слободно бацање)</a:t>
            </a:r>
          </a:p>
          <a:p>
            <a:pPr marL="619200" lvl="1" indent="-619200" fontAlgn="auto">
              <a:lnSpc>
                <a:spcPct val="150000"/>
              </a:lnSpc>
              <a:spcAft>
                <a:spcPts val="0"/>
              </a:spcAft>
              <a:buFont typeface="Wingdings" pitchFamily="2" charset="2"/>
              <a:buChar char="ü"/>
              <a:defRPr/>
            </a:pPr>
            <a:r>
              <a:rPr lang="sr-Cyrl-CS" sz="2200" dirty="0">
                <a:solidFill>
                  <a:srgbClr val="C00000"/>
                </a:solidFill>
                <a:latin typeface="Cambria" pitchFamily="18" charset="0"/>
                <a:ea typeface="+mj-ea"/>
                <a:cs typeface="+mj-cs"/>
              </a:rPr>
              <a:t>Ова компонента се скоро увек ‘’повезује’’ са још неком!</a:t>
            </a:r>
          </a:p>
          <a:p>
            <a:pPr marL="619200" lvl="1" indent="-619200" fontAlgn="auto">
              <a:lnSpc>
                <a:spcPct val="150000"/>
              </a:lnSpc>
              <a:spcAft>
                <a:spcPts val="0"/>
              </a:spcAft>
              <a:buFont typeface="Wingdings" pitchFamily="2" charset="2"/>
              <a:buChar char="ü"/>
              <a:defRPr/>
            </a:pPr>
            <a:r>
              <a:rPr lang="sr-Cyrl-CS" sz="2200" b="1" dirty="0">
                <a:solidFill>
                  <a:srgbClr val="C00000"/>
                </a:solidFill>
                <a:latin typeface="Cambria" pitchFamily="18" charset="0"/>
                <a:ea typeface="+mj-ea"/>
                <a:cs typeface="+mj-cs"/>
              </a:rPr>
              <a:t>Не може бити мало елемената за формирање оцене!</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animEffect transition="in" filter="wipe(left)">
                                      <p:cBhvr>
                                        <p:cTn id="7" dur="1000"/>
                                        <p:tgtEl>
                                          <p:spTgt spid="4">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4">
                                            <p:txEl>
                                              <p:pRg st="3" end="3"/>
                                            </p:txEl>
                                          </p:spTgt>
                                        </p:tgtEl>
                                        <p:attrNameLst>
                                          <p:attrName>style.visibility</p:attrName>
                                        </p:attrNameLst>
                                      </p:cBhvr>
                                      <p:to>
                                        <p:strVal val="visible"/>
                                      </p:to>
                                    </p:set>
                                    <p:animEffect transition="in" filter="wipe(left)">
                                      <p:cBhvr>
                                        <p:cTn id="12" dur="1000"/>
                                        <p:tgtEl>
                                          <p:spTgt spid="4">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4">
                                            <p:txEl>
                                              <p:pRg st="4" end="4"/>
                                            </p:txEl>
                                          </p:spTgt>
                                        </p:tgtEl>
                                        <p:attrNameLst>
                                          <p:attrName>style.visibility</p:attrName>
                                        </p:attrNameLst>
                                      </p:cBhvr>
                                      <p:to>
                                        <p:strVal val="visible"/>
                                      </p:to>
                                    </p:set>
                                    <p:animEffect transition="in" filter="wipe(left)">
                                      <p:cBhvr>
                                        <p:cTn id="17" dur="1000"/>
                                        <p:tgtEl>
                                          <p:spTgt spid="4">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4">
                                            <p:txEl>
                                              <p:pRg st="5" end="5"/>
                                            </p:txEl>
                                          </p:spTgt>
                                        </p:tgtEl>
                                        <p:attrNameLst>
                                          <p:attrName>style.visibility</p:attrName>
                                        </p:attrNameLst>
                                      </p:cBhvr>
                                      <p:to>
                                        <p:strVal val="visible"/>
                                      </p:to>
                                    </p:set>
                                    <p:animEffect transition="in" filter="wipe(left)">
                                      <p:cBhvr>
                                        <p:cTn id="22" dur="1000"/>
                                        <p:tgtEl>
                                          <p:spTgt spid="4">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4">
                                            <p:txEl>
                                              <p:pRg st="6" end="6"/>
                                            </p:txEl>
                                          </p:spTgt>
                                        </p:tgtEl>
                                        <p:attrNameLst>
                                          <p:attrName>style.visibility</p:attrName>
                                        </p:attrNameLst>
                                      </p:cBhvr>
                                      <p:to>
                                        <p:strVal val="visible"/>
                                      </p:to>
                                    </p:set>
                                    <p:animEffect transition="in" filter="wipe(left)">
                                      <p:cBhvr>
                                        <p:cTn id="27" dur="1000"/>
                                        <p:tgtEl>
                                          <p:spTgt spid="4">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4">
                                            <p:txEl>
                                              <p:pRg st="7" end="7"/>
                                            </p:txEl>
                                          </p:spTgt>
                                        </p:tgtEl>
                                        <p:attrNameLst>
                                          <p:attrName>style.visibility</p:attrName>
                                        </p:attrNameLst>
                                      </p:cBhvr>
                                      <p:to>
                                        <p:strVal val="visible"/>
                                      </p:to>
                                    </p:set>
                                    <p:animEffect transition="in" filter="wipe(left)">
                                      <p:cBhvr>
                                        <p:cTn id="32" dur="1000"/>
                                        <p:tgtEl>
                                          <p:spTgt spid="4">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gradFill flip="none" rotWithShape="1">
          <a:gsLst>
            <a:gs pos="10000">
              <a:schemeClr val="accent6">
                <a:lumMod val="20000"/>
                <a:lumOff val="80000"/>
              </a:schemeClr>
            </a:gs>
            <a:gs pos="50000">
              <a:schemeClr val="accent1">
                <a:tint val="44500"/>
                <a:satMod val="160000"/>
              </a:schemeClr>
            </a:gs>
            <a:gs pos="100000">
              <a:schemeClr val="accent1">
                <a:tint val="23500"/>
                <a:satMod val="160000"/>
              </a:schemeClr>
            </a:gs>
          </a:gsLst>
          <a:lin ang="2700000" scaled="1"/>
          <a:tileRect/>
        </a:gradFill>
        <a:effectLst/>
      </p:bgPr>
    </p:bg>
    <p:spTree>
      <p:nvGrpSpPr>
        <p:cNvPr id="1" name=""/>
        <p:cNvGrpSpPr/>
        <p:nvPr/>
      </p:nvGrpSpPr>
      <p:grpSpPr>
        <a:xfrm>
          <a:off x="0" y="0"/>
          <a:ext cx="0" cy="0"/>
          <a:chOff x="0" y="0"/>
          <a:chExt cx="0" cy="0"/>
        </a:xfrm>
      </p:grpSpPr>
      <p:sp>
        <p:nvSpPr>
          <p:cNvPr id="3" name="Title 6"/>
          <p:cNvSpPr txBox="1">
            <a:spLocks/>
          </p:cNvSpPr>
          <p:nvPr/>
        </p:nvSpPr>
        <p:spPr>
          <a:xfrm>
            <a:off x="642938" y="44624"/>
            <a:ext cx="8072437" cy="3024336"/>
          </a:xfrm>
          <a:prstGeom prst="rect">
            <a:avLst/>
          </a:prstGeom>
        </p:spPr>
        <p:txBody>
          <a:bodyPr/>
          <a:lstStyle/>
          <a:p>
            <a:pPr fontAlgn="auto">
              <a:spcAft>
                <a:spcPts val="0"/>
              </a:spcAft>
              <a:defRPr/>
            </a:pPr>
            <a:r>
              <a:rPr lang="sr-Cyrl-CS" sz="3200" b="1" dirty="0">
                <a:solidFill>
                  <a:srgbClr val="C00000"/>
                </a:solidFill>
                <a:latin typeface="Cambria" pitchFamily="18" charset="0"/>
                <a:ea typeface="+mj-ea"/>
                <a:cs typeface="+mj-cs"/>
              </a:rPr>
              <a:t>ИЗВОЂЕЊЕ БАЦАЊА</a:t>
            </a:r>
          </a:p>
          <a:p>
            <a:pPr fontAlgn="auto">
              <a:spcAft>
                <a:spcPts val="0"/>
              </a:spcAft>
              <a:defRPr/>
            </a:pPr>
            <a:endParaRPr lang="sr-Cyrl-CS" sz="1400" dirty="0">
              <a:latin typeface="Cambria" pitchFamily="18" charset="0"/>
              <a:ea typeface="+mj-ea"/>
              <a:cs typeface="+mj-cs"/>
            </a:endParaRPr>
          </a:p>
          <a:p>
            <a:pPr marL="619200" lvl="1" indent="-619200" fontAlgn="auto">
              <a:spcAft>
                <a:spcPts val="0"/>
              </a:spcAft>
              <a:buFont typeface="Wingdings" pitchFamily="2" charset="2"/>
              <a:buChar char="ü"/>
              <a:defRPr/>
            </a:pPr>
            <a:r>
              <a:rPr lang="sr-Cyrl-CS" sz="2000" dirty="0">
                <a:latin typeface="Cambria" pitchFamily="18" charset="0"/>
                <a:ea typeface="+mj-ea"/>
                <a:cs typeface="+mj-cs"/>
              </a:rPr>
              <a:t>Последице погрешно изведеног слободног бацања</a:t>
            </a:r>
          </a:p>
          <a:p>
            <a:pPr marL="619200" lvl="1" indent="-619200" fontAlgn="auto">
              <a:spcAft>
                <a:spcPts val="0"/>
              </a:spcAft>
              <a:buFont typeface="Wingdings" pitchFamily="2" charset="2"/>
              <a:buChar char="ü"/>
              <a:defRPr/>
            </a:pPr>
            <a:r>
              <a:rPr lang="sr-Cyrl-CS" sz="2000" dirty="0">
                <a:latin typeface="Cambria" pitchFamily="18" charset="0"/>
                <a:ea typeface="+mj-ea"/>
                <a:cs typeface="+mj-cs"/>
              </a:rPr>
              <a:t>Извођење слободног бацања код најаве пасивне игре</a:t>
            </a:r>
          </a:p>
          <a:p>
            <a:pPr marL="619200" lvl="1" indent="-619200" fontAlgn="auto">
              <a:spcAft>
                <a:spcPts val="0"/>
              </a:spcAft>
              <a:buFont typeface="Wingdings" pitchFamily="2" charset="2"/>
              <a:buChar char="ü"/>
              <a:defRPr/>
            </a:pPr>
            <a:r>
              <a:rPr lang="sr-Cyrl-CS" sz="2000" dirty="0">
                <a:latin typeface="Cambria" pitchFamily="18" charset="0"/>
                <a:ea typeface="+mj-ea"/>
                <a:cs typeface="+mj-cs"/>
              </a:rPr>
              <a:t>Извођење аута, седмерца, голмановог бацања</a:t>
            </a:r>
          </a:p>
          <a:p>
            <a:pPr marL="619200" lvl="1" indent="-619200" fontAlgn="auto">
              <a:spcAft>
                <a:spcPts val="0"/>
              </a:spcAft>
              <a:buFont typeface="Wingdings" pitchFamily="2" charset="2"/>
              <a:buChar char="ü"/>
              <a:defRPr/>
            </a:pPr>
            <a:r>
              <a:rPr lang="sr-Cyrl-CS" sz="2000" dirty="0">
                <a:solidFill>
                  <a:srgbClr val="C00000"/>
                </a:solidFill>
                <a:latin typeface="Cambria" pitchFamily="18" charset="0"/>
                <a:ea typeface="+mj-ea"/>
                <a:cs typeface="+mj-cs"/>
              </a:rPr>
              <a:t>‘’Брзи центар’’ </a:t>
            </a:r>
            <a:r>
              <a:rPr lang="sr-Cyrl-CS" sz="2000" dirty="0">
                <a:latin typeface="Cambria" pitchFamily="18" charset="0"/>
                <a:ea typeface="+mj-ea"/>
                <a:cs typeface="+mj-cs"/>
              </a:rPr>
              <a:t>– извођење почетног бацања (толеранција)</a:t>
            </a:r>
          </a:p>
          <a:p>
            <a:pPr marL="619200" lvl="1" indent="-619200" fontAlgn="auto">
              <a:spcAft>
                <a:spcPts val="0"/>
              </a:spcAft>
              <a:buFont typeface="Wingdings" pitchFamily="2" charset="2"/>
              <a:buChar char="ü"/>
              <a:defRPr/>
            </a:pPr>
            <a:r>
              <a:rPr lang="sr-Cyrl-CS" sz="2000" dirty="0">
                <a:latin typeface="Cambria" pitchFamily="18" charset="0"/>
                <a:ea typeface="+mj-ea"/>
                <a:cs typeface="+mj-cs"/>
              </a:rPr>
              <a:t>Корекција погрешно изведеног бацања – ако је одмах изгубљена </a:t>
            </a:r>
            <a:r>
              <a:rPr lang="sr-Cyrl-CS" sz="2000" dirty="0" smtClean="0">
                <a:latin typeface="Cambria" pitchFamily="18" charset="0"/>
                <a:ea typeface="+mj-ea"/>
                <a:cs typeface="+mj-cs"/>
              </a:rPr>
              <a:t>лопта</a:t>
            </a:r>
          </a:p>
          <a:p>
            <a:pPr marL="619200" lvl="1" indent="-619200" fontAlgn="auto">
              <a:spcAft>
                <a:spcPts val="0"/>
              </a:spcAft>
              <a:buFont typeface="Wingdings" pitchFamily="2" charset="2"/>
              <a:buChar char="ü"/>
              <a:defRPr/>
            </a:pPr>
            <a:r>
              <a:rPr lang="sr-Cyrl-CS" sz="2000" dirty="0" smtClean="0">
                <a:solidFill>
                  <a:srgbClr val="C00000"/>
                </a:solidFill>
                <a:latin typeface="Cambria" pitchFamily="18" charset="0"/>
                <a:ea typeface="+mj-ea"/>
                <a:cs typeface="+mj-cs"/>
              </a:rPr>
              <a:t>Принцип реда – растојање 3 метра</a:t>
            </a:r>
          </a:p>
          <a:p>
            <a:pPr marL="619200" lvl="1" indent="-619200" fontAlgn="auto">
              <a:spcAft>
                <a:spcPts val="0"/>
              </a:spcAft>
              <a:buFont typeface="Wingdings" pitchFamily="2" charset="2"/>
              <a:buChar char="ü"/>
              <a:defRPr/>
            </a:pPr>
            <a:r>
              <a:rPr lang="sr-Cyrl-CS" sz="2000" b="1" dirty="0" smtClean="0">
                <a:solidFill>
                  <a:srgbClr val="FF0000"/>
                </a:solidFill>
                <a:latin typeface="Cambria" pitchFamily="18" charset="0"/>
                <a:ea typeface="+mj-ea"/>
                <a:cs typeface="+mj-cs"/>
              </a:rPr>
              <a:t>Извођење слободног бацања после завршног сигнала</a:t>
            </a:r>
          </a:p>
          <a:p>
            <a:pPr marL="619200" lvl="1" indent="-619200" fontAlgn="auto">
              <a:spcAft>
                <a:spcPts val="0"/>
              </a:spcAft>
              <a:buFont typeface="Wingdings" pitchFamily="2" charset="2"/>
              <a:buChar char="ü"/>
              <a:defRPr/>
            </a:pPr>
            <a:endParaRPr lang="sr-Cyrl-CS" sz="2000" dirty="0">
              <a:latin typeface="Cambria" pitchFamily="18" charset="0"/>
              <a:ea typeface="+mj-ea"/>
              <a:cs typeface="+mj-cs"/>
            </a:endParaRPr>
          </a:p>
        </p:txBody>
      </p:sp>
      <p:graphicFrame>
        <p:nvGraphicFramePr>
          <p:cNvPr id="5" name="Table 4"/>
          <p:cNvGraphicFramePr>
            <a:graphicFrameLocks noGrp="1"/>
          </p:cNvGraphicFramePr>
          <p:nvPr/>
        </p:nvGraphicFramePr>
        <p:xfrm>
          <a:off x="714375" y="3705592"/>
          <a:ext cx="7929618" cy="731520"/>
        </p:xfrm>
        <a:graphic>
          <a:graphicData uri="http://schemas.openxmlformats.org/drawingml/2006/table">
            <a:tbl>
              <a:tblPr/>
              <a:tblGrid>
                <a:gridCol w="3732312"/>
                <a:gridCol w="699551"/>
                <a:gridCol w="699551"/>
                <a:gridCol w="699551"/>
                <a:gridCol w="699551"/>
                <a:gridCol w="699551"/>
                <a:gridCol w="699551"/>
              </a:tblGrid>
              <a:tr h="268448">
                <a:tc>
                  <a:txBody>
                    <a:bodyPr/>
                    <a:lstStyle/>
                    <a:p>
                      <a:pPr>
                        <a:spcAft>
                          <a:spcPts val="0"/>
                        </a:spcAft>
                      </a:pPr>
                      <a:r>
                        <a:rPr lang="sr-Cyrl-CS" sz="2200" dirty="0" smtClean="0">
                          <a:latin typeface="Calibri"/>
                          <a:ea typeface="Times New Roman"/>
                          <a:cs typeface="Tahoma"/>
                        </a:rPr>
                        <a:t>Одлуке о досуђивању бацања</a:t>
                      </a:r>
                      <a:endParaRPr lang="en-US" sz="2200" dirty="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ctr">
                        <a:spcAft>
                          <a:spcPts val="0"/>
                        </a:spcAft>
                      </a:pPr>
                      <a:endParaRPr lang="sr-Cyrl-CS" sz="1000" dirty="0">
                        <a:latin typeface="Calibri"/>
                        <a:ea typeface="Times New Roman"/>
                        <a:cs typeface="Tahoma"/>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c>
                  <a:txBody>
                    <a:bodyPr/>
                    <a:lstStyle/>
                    <a:p>
                      <a:pPr algn="ctr">
                        <a:spcAft>
                          <a:spcPts val="0"/>
                        </a:spcAft>
                      </a:pPr>
                      <a:endParaRPr lang="sr-Cyrl-CS" sz="1000" dirty="0">
                        <a:latin typeface="Calibri"/>
                        <a:ea typeface="Times New Roman"/>
                        <a:cs typeface="Tahoma"/>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c>
                  <a:txBody>
                    <a:bodyPr/>
                    <a:lstStyle/>
                    <a:p>
                      <a:pPr algn="ctr">
                        <a:spcAft>
                          <a:spcPts val="0"/>
                        </a:spcAft>
                      </a:pPr>
                      <a:endParaRPr lang="sr-Cyrl-CS" sz="1000">
                        <a:solidFill>
                          <a:srgbClr val="C00000"/>
                        </a:solidFill>
                        <a:latin typeface="Calibri"/>
                        <a:ea typeface="Times New Roman"/>
                        <a:cs typeface="Tahoma"/>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c>
                  <a:txBody>
                    <a:bodyPr/>
                    <a:lstStyle/>
                    <a:p>
                      <a:pPr algn="ctr">
                        <a:spcAft>
                          <a:spcPts val="0"/>
                        </a:spcAft>
                      </a:pPr>
                      <a:endParaRPr lang="sr-Cyrl-CS" sz="1000">
                        <a:solidFill>
                          <a:srgbClr val="C00000"/>
                        </a:solidFill>
                        <a:latin typeface="Calibri"/>
                        <a:ea typeface="Times New Roman"/>
                        <a:cs typeface="Tahoma"/>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c>
                  <a:txBody>
                    <a:bodyPr/>
                    <a:lstStyle/>
                    <a:p>
                      <a:pPr algn="ctr">
                        <a:spcAft>
                          <a:spcPts val="0"/>
                        </a:spcAft>
                      </a:pPr>
                      <a:r>
                        <a:rPr lang="sr-Cyrl-CS" sz="2400" b="1" dirty="0">
                          <a:solidFill>
                            <a:srgbClr val="C00000"/>
                          </a:solidFill>
                          <a:latin typeface="Calibri"/>
                          <a:ea typeface="Times New Roman"/>
                          <a:cs typeface="Tahoma"/>
                        </a:rPr>
                        <a:t>Х</a:t>
                      </a:r>
                      <a:endParaRPr lang="en-US" sz="2400" b="1" dirty="0">
                        <a:solidFill>
                          <a:srgbClr val="C00000"/>
                        </a:solidFill>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c>
                  <a:txBody>
                    <a:bodyPr/>
                    <a:lstStyle/>
                    <a:p>
                      <a:pPr algn="ctr">
                        <a:spcAft>
                          <a:spcPts val="0"/>
                        </a:spcAft>
                      </a:pPr>
                      <a:endParaRPr lang="en-US" sz="1000">
                        <a:latin typeface="Calibri"/>
                        <a:ea typeface="Times New Roman"/>
                        <a:cs typeface="Tahoma"/>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r>
              <a:tr h="268448">
                <a:tc>
                  <a:txBody>
                    <a:bodyPr/>
                    <a:lstStyle/>
                    <a:p>
                      <a:pPr>
                        <a:spcAft>
                          <a:spcPts val="0"/>
                        </a:spcAft>
                      </a:pPr>
                      <a:r>
                        <a:rPr lang="sr-Cyrl-CS" sz="2200" dirty="0" smtClean="0">
                          <a:latin typeface="Calibri"/>
                          <a:ea typeface="Times New Roman"/>
                          <a:cs typeface="Tahoma"/>
                        </a:rPr>
                        <a:t>Извођење бацања</a:t>
                      </a:r>
                      <a:endParaRPr lang="en-US" sz="2200" dirty="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endParaRPr lang="sr-Cyrl-CS" sz="1000" dirty="0">
                        <a:latin typeface="Calibri"/>
                        <a:ea typeface="Times New Roman"/>
                        <a:cs typeface="Tahoma"/>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c>
                  <a:txBody>
                    <a:bodyPr/>
                    <a:lstStyle/>
                    <a:p>
                      <a:pPr algn="ctr">
                        <a:spcAft>
                          <a:spcPts val="0"/>
                        </a:spcAft>
                      </a:pPr>
                      <a:endParaRPr lang="sr-Cyrl-CS" sz="1000" dirty="0">
                        <a:latin typeface="Calibri"/>
                        <a:ea typeface="Times New Roman"/>
                        <a:cs typeface="Tahoma"/>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sr-Cyrl-CS" sz="2400" b="1" dirty="0" smtClean="0">
                          <a:solidFill>
                            <a:srgbClr val="C00000"/>
                          </a:solidFill>
                          <a:latin typeface="+mn-lt"/>
                          <a:ea typeface="Times New Roman"/>
                          <a:cs typeface="Tahoma"/>
                        </a:rPr>
                        <a:t>Х</a:t>
                      </a:r>
                      <a:endParaRPr lang="sr-Cyrl-CS" sz="1000" dirty="0">
                        <a:solidFill>
                          <a:srgbClr val="C00000"/>
                        </a:solidFill>
                        <a:latin typeface="Calibri"/>
                        <a:ea typeface="Times New Roman"/>
                        <a:cs typeface="Tahoma"/>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c>
                  <a:txBody>
                    <a:bodyPr/>
                    <a:lstStyle/>
                    <a:p>
                      <a:pPr algn="ctr">
                        <a:spcAft>
                          <a:spcPts val="0"/>
                        </a:spcAft>
                      </a:pPr>
                      <a:endParaRPr lang="sr-Cyrl-CS" sz="1000" dirty="0">
                        <a:solidFill>
                          <a:srgbClr val="C00000"/>
                        </a:solidFill>
                        <a:latin typeface="Calibri"/>
                        <a:ea typeface="Times New Roman"/>
                        <a:cs typeface="Tahoma"/>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c>
                  <a:txBody>
                    <a:bodyPr/>
                    <a:lstStyle/>
                    <a:p>
                      <a:pPr algn="ctr">
                        <a:spcAft>
                          <a:spcPts val="0"/>
                        </a:spcAft>
                      </a:pPr>
                      <a:endParaRPr lang="en-US" sz="2400" b="1" dirty="0">
                        <a:solidFill>
                          <a:srgbClr val="C00000"/>
                        </a:solidFill>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c>
                  <a:txBody>
                    <a:bodyPr/>
                    <a:lstStyle/>
                    <a:p>
                      <a:pPr algn="ctr">
                        <a:spcAft>
                          <a:spcPts val="0"/>
                        </a:spcAft>
                      </a:pPr>
                      <a:endParaRPr lang="ru-RU" sz="1000" dirty="0">
                        <a:latin typeface="Calibri"/>
                        <a:ea typeface="Times New Roman"/>
                        <a:cs typeface="Tahoma"/>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r>
            </a:tbl>
          </a:graphicData>
        </a:graphic>
      </p:graphicFrame>
      <p:graphicFrame>
        <p:nvGraphicFramePr>
          <p:cNvPr id="6" name="Table 5"/>
          <p:cNvGraphicFramePr>
            <a:graphicFrameLocks noGrp="1"/>
          </p:cNvGraphicFramePr>
          <p:nvPr/>
        </p:nvGraphicFramePr>
        <p:xfrm>
          <a:off x="714375" y="3340224"/>
          <a:ext cx="7929618" cy="304800"/>
        </p:xfrm>
        <a:graphic>
          <a:graphicData uri="http://schemas.openxmlformats.org/drawingml/2006/table">
            <a:tbl>
              <a:tblPr/>
              <a:tblGrid>
                <a:gridCol w="3732312"/>
                <a:gridCol w="699551"/>
                <a:gridCol w="699551"/>
                <a:gridCol w="699551"/>
                <a:gridCol w="699551"/>
                <a:gridCol w="699551"/>
                <a:gridCol w="699551"/>
              </a:tblGrid>
              <a:tr h="268448">
                <a:tc>
                  <a:txBody>
                    <a:bodyPr/>
                    <a:lstStyle/>
                    <a:p>
                      <a:pPr algn="ctr">
                        <a:spcAft>
                          <a:spcPts val="0"/>
                        </a:spcAft>
                      </a:pPr>
                      <a:r>
                        <a:rPr lang="sr-Cyrl-CS" sz="2000" dirty="0">
                          <a:latin typeface="Calibri"/>
                          <a:ea typeface="Times New Roman"/>
                          <a:cs typeface="Tahoma"/>
                        </a:rPr>
                        <a:t>Елементи оцењивања:</a:t>
                      </a:r>
                      <a:endParaRPr lang="en-US" sz="2000" dirty="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sr-Cyrl-CS" sz="2000" b="1" dirty="0">
                          <a:latin typeface="Calibri"/>
                          <a:ea typeface="Times New Roman"/>
                          <a:cs typeface="Tahoma"/>
                        </a:rPr>
                        <a:t>— —</a:t>
                      </a:r>
                      <a:endParaRPr lang="en-US" sz="2000" dirty="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sr-Cyrl-CS" sz="2000" b="1" dirty="0">
                          <a:latin typeface="Calibri"/>
                          <a:ea typeface="Times New Roman"/>
                          <a:cs typeface="Tahoma"/>
                        </a:rPr>
                        <a:t>—</a:t>
                      </a:r>
                      <a:endParaRPr lang="en-US" sz="2000" dirty="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sr-Cyrl-CS" sz="2000" b="1" dirty="0">
                          <a:latin typeface="Calibri"/>
                          <a:ea typeface="Times New Roman"/>
                          <a:cs typeface="Tahoma"/>
                        </a:rPr>
                        <a:t>0</a:t>
                      </a:r>
                      <a:endParaRPr lang="en-US" sz="2000" dirty="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sr-Cyrl-CS" sz="2000" b="1">
                          <a:latin typeface="Calibri"/>
                          <a:ea typeface="Times New Roman"/>
                          <a:cs typeface="Tahoma"/>
                        </a:rPr>
                        <a:t>+</a:t>
                      </a:r>
                      <a:endParaRPr lang="en-US" sz="200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sr-Cyrl-CS" sz="2000" b="1" dirty="0">
                          <a:latin typeface="Calibri"/>
                          <a:ea typeface="Times New Roman"/>
                          <a:cs typeface="Tahoma"/>
                        </a:rPr>
                        <a:t>+ +</a:t>
                      </a:r>
                      <a:endParaRPr lang="en-US" sz="2000" dirty="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sr-Cyrl-CS" sz="2000" b="1" dirty="0">
                          <a:latin typeface="Calibri"/>
                          <a:ea typeface="Times New Roman"/>
                          <a:cs typeface="Tahoma"/>
                        </a:rPr>
                        <a:t>+ + +</a:t>
                      </a:r>
                      <a:endParaRPr lang="en-US" sz="2000" dirty="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7" name="Table 6"/>
          <p:cNvGraphicFramePr>
            <a:graphicFrameLocks noGrp="1"/>
          </p:cNvGraphicFramePr>
          <p:nvPr/>
        </p:nvGraphicFramePr>
        <p:xfrm>
          <a:off x="714375" y="4497680"/>
          <a:ext cx="7929618" cy="731520"/>
        </p:xfrm>
        <a:graphic>
          <a:graphicData uri="http://schemas.openxmlformats.org/drawingml/2006/table">
            <a:tbl>
              <a:tblPr/>
              <a:tblGrid>
                <a:gridCol w="3732312"/>
                <a:gridCol w="699551"/>
                <a:gridCol w="699551"/>
                <a:gridCol w="699551"/>
                <a:gridCol w="699551"/>
                <a:gridCol w="699551"/>
                <a:gridCol w="699551"/>
              </a:tblGrid>
              <a:tr h="268448">
                <a:tc>
                  <a:txBody>
                    <a:bodyPr/>
                    <a:lstStyle/>
                    <a:p>
                      <a:pPr>
                        <a:spcAft>
                          <a:spcPts val="0"/>
                        </a:spcAft>
                      </a:pPr>
                      <a:r>
                        <a:rPr lang="sr-Cyrl-CS" sz="2200" dirty="0" smtClean="0">
                          <a:latin typeface="Calibri"/>
                          <a:ea typeface="Times New Roman"/>
                          <a:cs typeface="Tahoma"/>
                        </a:rPr>
                        <a:t>Одлуке о досуђивању бацања</a:t>
                      </a:r>
                      <a:endParaRPr lang="en-US" sz="2200" dirty="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ctr">
                        <a:spcAft>
                          <a:spcPts val="0"/>
                        </a:spcAft>
                      </a:pPr>
                      <a:endParaRPr lang="sr-Cyrl-CS" sz="1000" dirty="0">
                        <a:latin typeface="Calibri"/>
                        <a:ea typeface="Times New Roman"/>
                        <a:cs typeface="Tahoma"/>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c>
                  <a:txBody>
                    <a:bodyPr/>
                    <a:lstStyle/>
                    <a:p>
                      <a:pPr algn="ctr">
                        <a:spcAft>
                          <a:spcPts val="0"/>
                        </a:spcAft>
                      </a:pPr>
                      <a:endParaRPr lang="sr-Cyrl-CS" sz="1000" dirty="0">
                        <a:latin typeface="Calibri"/>
                        <a:ea typeface="Times New Roman"/>
                        <a:cs typeface="Tahoma"/>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c>
                  <a:txBody>
                    <a:bodyPr/>
                    <a:lstStyle/>
                    <a:p>
                      <a:pPr algn="ctr">
                        <a:spcAft>
                          <a:spcPts val="0"/>
                        </a:spcAft>
                      </a:pPr>
                      <a:endParaRPr lang="sr-Cyrl-CS" sz="1000" dirty="0">
                        <a:latin typeface="Calibri"/>
                        <a:ea typeface="Times New Roman"/>
                        <a:cs typeface="Tahoma"/>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c>
                  <a:txBody>
                    <a:bodyPr/>
                    <a:lstStyle/>
                    <a:p>
                      <a:pPr algn="ctr">
                        <a:spcAft>
                          <a:spcPts val="0"/>
                        </a:spcAft>
                      </a:pPr>
                      <a:endParaRPr lang="sr-Cyrl-CS" sz="1000">
                        <a:latin typeface="Calibri"/>
                        <a:ea typeface="Times New Roman"/>
                        <a:cs typeface="Tahoma"/>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c>
                  <a:txBody>
                    <a:bodyPr/>
                    <a:lstStyle/>
                    <a:p>
                      <a:pPr algn="ctr">
                        <a:spcAft>
                          <a:spcPts val="0"/>
                        </a:spcAft>
                      </a:pPr>
                      <a:r>
                        <a:rPr lang="sr-Cyrl-CS" sz="2400" b="1" dirty="0">
                          <a:solidFill>
                            <a:srgbClr val="C00000"/>
                          </a:solidFill>
                          <a:latin typeface="Calibri"/>
                          <a:ea typeface="Times New Roman"/>
                          <a:cs typeface="Tahoma"/>
                        </a:rPr>
                        <a:t>Х</a:t>
                      </a:r>
                      <a:endParaRPr lang="en-US" sz="2400" b="1" dirty="0">
                        <a:solidFill>
                          <a:srgbClr val="C00000"/>
                        </a:solidFill>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c>
                  <a:txBody>
                    <a:bodyPr/>
                    <a:lstStyle/>
                    <a:p>
                      <a:pPr algn="ctr">
                        <a:spcAft>
                          <a:spcPts val="0"/>
                        </a:spcAft>
                      </a:pPr>
                      <a:endParaRPr lang="en-US" sz="1000" dirty="0">
                        <a:latin typeface="Calibri"/>
                        <a:ea typeface="Times New Roman"/>
                        <a:cs typeface="Tahoma"/>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r>
              <a:tr h="268448">
                <a:tc>
                  <a:txBody>
                    <a:bodyPr/>
                    <a:lstStyle/>
                    <a:p>
                      <a:pPr>
                        <a:spcAft>
                          <a:spcPts val="0"/>
                        </a:spcAft>
                      </a:pPr>
                      <a:r>
                        <a:rPr lang="sr-Cyrl-CS" sz="2200" dirty="0" smtClean="0">
                          <a:latin typeface="Calibri"/>
                          <a:ea typeface="Times New Roman"/>
                          <a:cs typeface="Tahoma"/>
                        </a:rPr>
                        <a:t>Извођење бацања</a:t>
                      </a:r>
                      <a:endParaRPr lang="en-US" sz="2200" dirty="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endParaRPr lang="sr-Cyrl-CS" sz="1000" dirty="0">
                        <a:latin typeface="Calibri"/>
                        <a:ea typeface="Times New Roman"/>
                        <a:cs typeface="Tahoma"/>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c>
                  <a:txBody>
                    <a:bodyPr/>
                    <a:lstStyle/>
                    <a:p>
                      <a:pPr algn="ctr">
                        <a:spcAft>
                          <a:spcPts val="0"/>
                        </a:spcAft>
                      </a:pPr>
                      <a:endParaRPr lang="sr-Cyrl-CS" sz="1000" dirty="0">
                        <a:latin typeface="Calibri"/>
                        <a:ea typeface="Times New Roman"/>
                        <a:cs typeface="Tahoma"/>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sr-Cyrl-CS" sz="1000" dirty="0">
                        <a:latin typeface="Calibri"/>
                        <a:ea typeface="Times New Roman"/>
                        <a:cs typeface="Tahoma"/>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c>
                  <a:txBody>
                    <a:bodyPr/>
                    <a:lstStyle/>
                    <a:p>
                      <a:pPr algn="ctr">
                        <a:spcAft>
                          <a:spcPts val="0"/>
                        </a:spcAft>
                      </a:pPr>
                      <a:r>
                        <a:rPr lang="sr-Cyrl-CS" sz="2400" b="1" dirty="0" smtClean="0">
                          <a:latin typeface="Calibri"/>
                          <a:ea typeface="Times New Roman"/>
                          <a:cs typeface="Tahoma"/>
                        </a:rPr>
                        <a:t>Х</a:t>
                      </a:r>
                      <a:endParaRPr lang="sr-Cyrl-CS" sz="1000" b="1" dirty="0">
                        <a:latin typeface="Calibri"/>
                        <a:ea typeface="Times New Roman"/>
                        <a:cs typeface="Tahoma"/>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c>
                  <a:txBody>
                    <a:bodyPr/>
                    <a:lstStyle/>
                    <a:p>
                      <a:pPr algn="ctr">
                        <a:spcAft>
                          <a:spcPts val="0"/>
                        </a:spcAft>
                      </a:pPr>
                      <a:endParaRPr lang="en-US" sz="2400" b="1" dirty="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c>
                  <a:txBody>
                    <a:bodyPr/>
                    <a:lstStyle/>
                    <a:p>
                      <a:pPr algn="ctr">
                        <a:spcAft>
                          <a:spcPts val="0"/>
                        </a:spcAft>
                      </a:pPr>
                      <a:endParaRPr lang="ru-RU" sz="1000" dirty="0">
                        <a:latin typeface="Calibri"/>
                        <a:ea typeface="Times New Roman"/>
                        <a:cs typeface="Tahoma"/>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r>
            </a:tbl>
          </a:graphicData>
        </a:graphic>
      </p:graphicFrame>
      <p:graphicFrame>
        <p:nvGraphicFramePr>
          <p:cNvPr id="8" name="Table 7"/>
          <p:cNvGraphicFramePr>
            <a:graphicFrameLocks noGrp="1"/>
          </p:cNvGraphicFramePr>
          <p:nvPr/>
        </p:nvGraphicFramePr>
        <p:xfrm>
          <a:off x="714375" y="5289768"/>
          <a:ext cx="7929618" cy="731520"/>
        </p:xfrm>
        <a:graphic>
          <a:graphicData uri="http://schemas.openxmlformats.org/drawingml/2006/table">
            <a:tbl>
              <a:tblPr/>
              <a:tblGrid>
                <a:gridCol w="3732312"/>
                <a:gridCol w="699551"/>
                <a:gridCol w="699551"/>
                <a:gridCol w="699551"/>
                <a:gridCol w="699551"/>
                <a:gridCol w="699551"/>
                <a:gridCol w="699551"/>
              </a:tblGrid>
              <a:tr h="268448">
                <a:tc>
                  <a:txBody>
                    <a:bodyPr/>
                    <a:lstStyle/>
                    <a:p>
                      <a:pPr>
                        <a:spcAft>
                          <a:spcPts val="0"/>
                        </a:spcAft>
                      </a:pPr>
                      <a:r>
                        <a:rPr lang="sr-Cyrl-CS" sz="2200" dirty="0" smtClean="0">
                          <a:latin typeface="Calibri"/>
                          <a:ea typeface="Times New Roman"/>
                          <a:cs typeface="Tahoma"/>
                        </a:rPr>
                        <a:t>Одлуке о досуђивању бацања</a:t>
                      </a:r>
                      <a:endParaRPr lang="en-US" sz="2200" dirty="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ctr">
                        <a:spcAft>
                          <a:spcPts val="0"/>
                        </a:spcAft>
                      </a:pPr>
                      <a:endParaRPr lang="sr-Cyrl-CS" sz="1000" dirty="0">
                        <a:latin typeface="Calibri"/>
                        <a:ea typeface="Times New Roman"/>
                        <a:cs typeface="Tahoma"/>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c>
                  <a:txBody>
                    <a:bodyPr/>
                    <a:lstStyle/>
                    <a:p>
                      <a:pPr algn="ctr">
                        <a:spcAft>
                          <a:spcPts val="0"/>
                        </a:spcAft>
                      </a:pPr>
                      <a:endParaRPr lang="sr-Cyrl-CS" sz="1000" dirty="0">
                        <a:latin typeface="Calibri"/>
                        <a:ea typeface="Times New Roman"/>
                        <a:cs typeface="Tahoma"/>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c>
                  <a:txBody>
                    <a:bodyPr/>
                    <a:lstStyle/>
                    <a:p>
                      <a:pPr algn="ctr">
                        <a:spcAft>
                          <a:spcPts val="0"/>
                        </a:spcAft>
                      </a:pPr>
                      <a:endParaRPr lang="sr-Cyrl-CS" sz="1000">
                        <a:latin typeface="Calibri"/>
                        <a:ea typeface="Times New Roman"/>
                        <a:cs typeface="Tahoma"/>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sr-Cyrl-CS" sz="2400" b="1" dirty="0" smtClean="0">
                          <a:latin typeface="+mn-lt"/>
                          <a:ea typeface="Times New Roman"/>
                          <a:cs typeface="Tahoma"/>
                        </a:rPr>
                        <a:t>Х</a:t>
                      </a:r>
                      <a:endParaRPr lang="sr-Cyrl-CS" sz="2400" b="1" dirty="0">
                        <a:latin typeface="Calibri"/>
                        <a:ea typeface="Times New Roman"/>
                        <a:cs typeface="Tahoma"/>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c>
                  <a:txBody>
                    <a:bodyPr/>
                    <a:lstStyle/>
                    <a:p>
                      <a:pPr algn="ctr">
                        <a:spcAft>
                          <a:spcPts val="0"/>
                        </a:spcAft>
                      </a:pPr>
                      <a:endParaRPr lang="en-US" sz="2400" b="1" dirty="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c>
                  <a:txBody>
                    <a:bodyPr/>
                    <a:lstStyle/>
                    <a:p>
                      <a:pPr algn="ctr">
                        <a:spcAft>
                          <a:spcPts val="0"/>
                        </a:spcAft>
                      </a:pPr>
                      <a:endParaRPr lang="en-US" sz="1000">
                        <a:latin typeface="Calibri"/>
                        <a:ea typeface="Times New Roman"/>
                        <a:cs typeface="Tahoma"/>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r>
              <a:tr h="268448">
                <a:tc>
                  <a:txBody>
                    <a:bodyPr/>
                    <a:lstStyle/>
                    <a:p>
                      <a:pPr>
                        <a:spcAft>
                          <a:spcPts val="0"/>
                        </a:spcAft>
                      </a:pPr>
                      <a:r>
                        <a:rPr lang="sr-Cyrl-CS" sz="2200" dirty="0" smtClean="0">
                          <a:latin typeface="Calibri"/>
                          <a:ea typeface="Times New Roman"/>
                          <a:cs typeface="Tahoma"/>
                        </a:rPr>
                        <a:t>Извођење бацања</a:t>
                      </a:r>
                      <a:endParaRPr lang="en-US" sz="2200" dirty="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endParaRPr lang="sr-Cyrl-CS" sz="1000" dirty="0">
                        <a:latin typeface="Calibri"/>
                        <a:ea typeface="Times New Roman"/>
                        <a:cs typeface="Tahoma"/>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c>
                  <a:txBody>
                    <a:bodyPr/>
                    <a:lstStyle/>
                    <a:p>
                      <a:pPr algn="ctr">
                        <a:spcAft>
                          <a:spcPts val="0"/>
                        </a:spcAft>
                      </a:pPr>
                      <a:endParaRPr lang="sr-Cyrl-CS" sz="1000" dirty="0">
                        <a:latin typeface="Calibri"/>
                        <a:ea typeface="Times New Roman"/>
                        <a:cs typeface="Tahoma"/>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sr-Cyrl-CS" sz="1000" dirty="0">
                        <a:latin typeface="Calibri"/>
                        <a:ea typeface="Times New Roman"/>
                        <a:cs typeface="Tahoma"/>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c>
                  <a:txBody>
                    <a:bodyPr/>
                    <a:lstStyle/>
                    <a:p>
                      <a:pPr algn="ctr">
                        <a:spcAft>
                          <a:spcPts val="0"/>
                        </a:spcAft>
                      </a:pPr>
                      <a:r>
                        <a:rPr lang="sr-Cyrl-CS" sz="2400" b="1" dirty="0" smtClean="0">
                          <a:latin typeface="Calibri"/>
                          <a:ea typeface="Times New Roman"/>
                          <a:cs typeface="Tahoma"/>
                        </a:rPr>
                        <a:t>Х</a:t>
                      </a:r>
                      <a:endParaRPr lang="sr-Cyrl-CS" sz="2400" b="1" dirty="0">
                        <a:latin typeface="Calibri"/>
                        <a:ea typeface="Times New Roman"/>
                        <a:cs typeface="Tahoma"/>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c>
                  <a:txBody>
                    <a:bodyPr/>
                    <a:lstStyle/>
                    <a:p>
                      <a:pPr algn="ctr">
                        <a:spcAft>
                          <a:spcPts val="0"/>
                        </a:spcAft>
                      </a:pPr>
                      <a:endParaRPr lang="en-US" sz="2400" b="1" dirty="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c>
                  <a:txBody>
                    <a:bodyPr/>
                    <a:lstStyle/>
                    <a:p>
                      <a:pPr algn="ctr">
                        <a:spcAft>
                          <a:spcPts val="0"/>
                        </a:spcAft>
                      </a:pPr>
                      <a:endParaRPr lang="ru-RU" sz="1000" dirty="0">
                        <a:latin typeface="Calibri"/>
                        <a:ea typeface="Times New Roman"/>
                        <a:cs typeface="Tahoma"/>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r>
            </a:tbl>
          </a:graphicData>
        </a:graphic>
      </p:graphicFrame>
      <p:sp>
        <p:nvSpPr>
          <p:cNvPr id="12" name="Oval 11"/>
          <p:cNvSpPr/>
          <p:nvPr/>
        </p:nvSpPr>
        <p:spPr>
          <a:xfrm>
            <a:off x="7241431" y="3649018"/>
            <a:ext cx="642937" cy="500062"/>
          </a:xfrm>
          <a:prstGeom prst="ellipse">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3" name="Oval 12"/>
          <p:cNvSpPr/>
          <p:nvPr/>
        </p:nvSpPr>
        <p:spPr>
          <a:xfrm>
            <a:off x="5857875" y="4009057"/>
            <a:ext cx="642938" cy="500063"/>
          </a:xfrm>
          <a:prstGeom prst="ellipse">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 name="Oval 13"/>
          <p:cNvSpPr/>
          <p:nvPr/>
        </p:nvSpPr>
        <p:spPr>
          <a:xfrm>
            <a:off x="7241431" y="4441105"/>
            <a:ext cx="642937" cy="500063"/>
          </a:xfrm>
          <a:prstGeom prst="ellipse">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5" name="Line Callout 3 14"/>
          <p:cNvSpPr/>
          <p:nvPr/>
        </p:nvSpPr>
        <p:spPr>
          <a:xfrm>
            <a:off x="1142430" y="6165304"/>
            <a:ext cx="3357562" cy="642937"/>
          </a:xfrm>
          <a:prstGeom prst="borderCallout3">
            <a:avLst>
              <a:gd name="adj1" fmla="val 47194"/>
              <a:gd name="adj2" fmla="val 100602"/>
              <a:gd name="adj3" fmla="val 43639"/>
              <a:gd name="adj4" fmla="val 125630"/>
              <a:gd name="adj5" fmla="val -27999"/>
              <a:gd name="adj6" fmla="val 130396"/>
              <a:gd name="adj7" fmla="val -256927"/>
              <a:gd name="adj8" fmla="val 145385"/>
            </a:avLst>
          </a:prstGeom>
          <a:solidFill>
            <a:srgbClr val="FFFFCC"/>
          </a:solid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sr-Cyrl-CS" sz="2000" b="1" dirty="0">
                <a:solidFill>
                  <a:schemeClr val="tx1"/>
                </a:solidFill>
              </a:rPr>
              <a:t>ОВАКВЕ ОЦЕНЕ МОРАЈУ БИТИ ОБРАЗЛОЖЕНЕ</a:t>
            </a:r>
            <a:endParaRPr lang="en-US" sz="2000" b="1" dirty="0">
              <a:solidFill>
                <a:schemeClr val="tx1"/>
              </a:solidFill>
            </a:endParaRPr>
          </a:p>
        </p:txBody>
      </p:sp>
      <p:sp>
        <p:nvSpPr>
          <p:cNvPr id="26" name="Left Arrow 25"/>
          <p:cNvSpPr/>
          <p:nvPr/>
        </p:nvSpPr>
        <p:spPr>
          <a:xfrm>
            <a:off x="8143875" y="3861048"/>
            <a:ext cx="714375" cy="142875"/>
          </a:xfrm>
          <a:prstGeom prst="leftArrow">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7" name="Left Arrow 26"/>
          <p:cNvSpPr/>
          <p:nvPr/>
        </p:nvSpPr>
        <p:spPr>
          <a:xfrm>
            <a:off x="8143875" y="4654277"/>
            <a:ext cx="714375" cy="142875"/>
          </a:xfrm>
          <a:prstGeom prst="leftArrow">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8" name="Left Arrow 27"/>
          <p:cNvSpPr/>
          <p:nvPr/>
        </p:nvSpPr>
        <p:spPr>
          <a:xfrm rot="10800000">
            <a:off x="4929188" y="4222229"/>
            <a:ext cx="714375" cy="142875"/>
          </a:xfrm>
          <a:prstGeom prst="leftArrow">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wipe(left)">
                                      <p:cBhvr>
                                        <p:cTn id="7" dur="10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wipe(left)">
                                      <p:cBhvr>
                                        <p:cTn id="12" dur="10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wipe(left)">
                                      <p:cBhvr>
                                        <p:cTn id="17" dur="10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wipe(left)">
                                      <p:cBhvr>
                                        <p:cTn id="22" dur="1000"/>
                                        <p:tgtEl>
                                          <p:spTgt spid="3">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wipe(left)">
                                      <p:cBhvr>
                                        <p:cTn id="27" dur="1000"/>
                                        <p:tgtEl>
                                          <p:spTgt spid="3">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animEffect transition="in" filter="wipe(left)">
                                      <p:cBhvr>
                                        <p:cTn id="32" dur="1000"/>
                                        <p:tgtEl>
                                          <p:spTgt spid="3">
                                            <p:txEl>
                                              <p:pRg st="7" end="7"/>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nodeType="clickEffect">
                                  <p:stCondLst>
                                    <p:cond delay="0"/>
                                  </p:stCondLst>
                                  <p:childTnLst>
                                    <p:set>
                                      <p:cBhvr>
                                        <p:cTn id="36" dur="1" fill="hold">
                                          <p:stCondLst>
                                            <p:cond delay="0"/>
                                          </p:stCondLst>
                                        </p:cTn>
                                        <p:tgtEl>
                                          <p:spTgt spid="3">
                                            <p:txEl>
                                              <p:pRg st="8" end="8"/>
                                            </p:txEl>
                                          </p:spTgt>
                                        </p:tgtEl>
                                        <p:attrNameLst>
                                          <p:attrName>style.visibility</p:attrName>
                                        </p:attrNameLst>
                                      </p:cBhvr>
                                      <p:to>
                                        <p:strVal val="visible"/>
                                      </p:to>
                                    </p:set>
                                    <p:animEffect transition="in" filter="wipe(left)">
                                      <p:cBhvr>
                                        <p:cTn id="37" dur="1000"/>
                                        <p:tgtEl>
                                          <p:spTgt spid="3">
                                            <p:txEl>
                                              <p:pRg st="8" end="8"/>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6"/>
                                        </p:tgtEl>
                                        <p:attrNameLst>
                                          <p:attrName>style.visibility</p:attrName>
                                        </p:attrNameLst>
                                      </p:cBhvr>
                                      <p:to>
                                        <p:strVal val="visible"/>
                                      </p:to>
                                    </p:set>
                                    <p:animEffect transition="in" filter="fade">
                                      <p:cBhvr>
                                        <p:cTn id="42" dur="1000"/>
                                        <p:tgtEl>
                                          <p:spTgt spid="6"/>
                                        </p:tgtEl>
                                      </p:cBhvr>
                                    </p:animEffect>
                                  </p:childTnLst>
                                </p:cTn>
                              </p:par>
                              <p:par>
                                <p:cTn id="43" presetID="10" presetClass="entr" presetSubtype="0" fill="hold" nodeType="withEffect">
                                  <p:stCondLst>
                                    <p:cond delay="0"/>
                                  </p:stCondLst>
                                  <p:childTnLst>
                                    <p:set>
                                      <p:cBhvr>
                                        <p:cTn id="44" dur="1" fill="hold">
                                          <p:stCondLst>
                                            <p:cond delay="0"/>
                                          </p:stCondLst>
                                        </p:cTn>
                                        <p:tgtEl>
                                          <p:spTgt spid="5"/>
                                        </p:tgtEl>
                                        <p:attrNameLst>
                                          <p:attrName>style.visibility</p:attrName>
                                        </p:attrNameLst>
                                      </p:cBhvr>
                                      <p:to>
                                        <p:strVal val="visible"/>
                                      </p:to>
                                    </p:set>
                                    <p:animEffect transition="in" filter="fade">
                                      <p:cBhvr>
                                        <p:cTn id="45" dur="1000"/>
                                        <p:tgtEl>
                                          <p:spTgt spid="5"/>
                                        </p:tgtEl>
                                      </p:cBhvr>
                                    </p:animEffect>
                                  </p:childTnLst>
                                </p:cTn>
                              </p:par>
                              <p:par>
                                <p:cTn id="46" presetID="10" presetClass="entr" presetSubtype="0" fill="hold" nodeType="withEffect">
                                  <p:stCondLst>
                                    <p:cond delay="0"/>
                                  </p:stCondLst>
                                  <p:childTnLst>
                                    <p:set>
                                      <p:cBhvr>
                                        <p:cTn id="47" dur="1" fill="hold">
                                          <p:stCondLst>
                                            <p:cond delay="0"/>
                                          </p:stCondLst>
                                        </p:cTn>
                                        <p:tgtEl>
                                          <p:spTgt spid="7"/>
                                        </p:tgtEl>
                                        <p:attrNameLst>
                                          <p:attrName>style.visibility</p:attrName>
                                        </p:attrNameLst>
                                      </p:cBhvr>
                                      <p:to>
                                        <p:strVal val="visible"/>
                                      </p:to>
                                    </p:set>
                                    <p:animEffect transition="in" filter="fade">
                                      <p:cBhvr>
                                        <p:cTn id="48" dur="1000"/>
                                        <p:tgtEl>
                                          <p:spTgt spid="7"/>
                                        </p:tgtEl>
                                      </p:cBhvr>
                                    </p:animEffect>
                                  </p:childTnLst>
                                </p:cTn>
                              </p:par>
                              <p:par>
                                <p:cTn id="49" presetID="10" presetClass="entr" presetSubtype="0" fill="hold" nodeType="withEffect">
                                  <p:stCondLst>
                                    <p:cond delay="0"/>
                                  </p:stCondLst>
                                  <p:childTnLst>
                                    <p:set>
                                      <p:cBhvr>
                                        <p:cTn id="50" dur="1" fill="hold">
                                          <p:stCondLst>
                                            <p:cond delay="0"/>
                                          </p:stCondLst>
                                        </p:cTn>
                                        <p:tgtEl>
                                          <p:spTgt spid="8"/>
                                        </p:tgtEl>
                                        <p:attrNameLst>
                                          <p:attrName>style.visibility</p:attrName>
                                        </p:attrNameLst>
                                      </p:cBhvr>
                                      <p:to>
                                        <p:strVal val="visible"/>
                                      </p:to>
                                    </p:set>
                                    <p:animEffect transition="in" filter="fade">
                                      <p:cBhvr>
                                        <p:cTn id="51" dur="1000"/>
                                        <p:tgtEl>
                                          <p:spTgt spid="8"/>
                                        </p:tgtEl>
                                      </p:cBhvr>
                                    </p:animEffect>
                                  </p:childTnLst>
                                </p:cTn>
                              </p:par>
                            </p:childTnLst>
                          </p:cTn>
                        </p:par>
                      </p:childTnLst>
                    </p:cTn>
                  </p:par>
                  <p:par>
                    <p:cTn id="52" fill="hold">
                      <p:stCondLst>
                        <p:cond delay="indefinite"/>
                      </p:stCondLst>
                      <p:childTnLst>
                        <p:par>
                          <p:cTn id="53" fill="hold">
                            <p:stCondLst>
                              <p:cond delay="0"/>
                            </p:stCondLst>
                            <p:childTnLst>
                              <p:par>
                                <p:cTn id="54" presetID="22" presetClass="entr" presetSubtype="4" fill="hold" grpId="0" nodeType="clickEffect">
                                  <p:stCondLst>
                                    <p:cond delay="0"/>
                                  </p:stCondLst>
                                  <p:childTnLst>
                                    <p:set>
                                      <p:cBhvr>
                                        <p:cTn id="55" dur="1" fill="hold">
                                          <p:stCondLst>
                                            <p:cond delay="0"/>
                                          </p:stCondLst>
                                        </p:cTn>
                                        <p:tgtEl>
                                          <p:spTgt spid="12"/>
                                        </p:tgtEl>
                                        <p:attrNameLst>
                                          <p:attrName>style.visibility</p:attrName>
                                        </p:attrNameLst>
                                      </p:cBhvr>
                                      <p:to>
                                        <p:strVal val="visible"/>
                                      </p:to>
                                    </p:set>
                                    <p:animEffect transition="in" filter="wipe(down)">
                                      <p:cBhvr>
                                        <p:cTn id="56" dur="2000"/>
                                        <p:tgtEl>
                                          <p:spTgt spid="12"/>
                                        </p:tgtEl>
                                      </p:cBhvr>
                                    </p:animEffect>
                                  </p:childTnLst>
                                </p:cTn>
                              </p:par>
                              <p:par>
                                <p:cTn id="57" presetID="22" presetClass="entr" presetSubtype="4" fill="hold" grpId="0" nodeType="withEffect">
                                  <p:stCondLst>
                                    <p:cond delay="0"/>
                                  </p:stCondLst>
                                  <p:childTnLst>
                                    <p:set>
                                      <p:cBhvr>
                                        <p:cTn id="58" dur="1" fill="hold">
                                          <p:stCondLst>
                                            <p:cond delay="0"/>
                                          </p:stCondLst>
                                        </p:cTn>
                                        <p:tgtEl>
                                          <p:spTgt spid="14"/>
                                        </p:tgtEl>
                                        <p:attrNameLst>
                                          <p:attrName>style.visibility</p:attrName>
                                        </p:attrNameLst>
                                      </p:cBhvr>
                                      <p:to>
                                        <p:strVal val="visible"/>
                                      </p:to>
                                    </p:set>
                                    <p:animEffect transition="in" filter="wipe(down)">
                                      <p:cBhvr>
                                        <p:cTn id="59" dur="2000"/>
                                        <p:tgtEl>
                                          <p:spTgt spid="14"/>
                                        </p:tgtEl>
                                      </p:cBhvr>
                                    </p:animEffect>
                                  </p:childTnLst>
                                </p:cTn>
                              </p:par>
                              <p:par>
                                <p:cTn id="60" presetID="22" presetClass="entr" presetSubtype="4" fill="hold" grpId="0" nodeType="withEffect">
                                  <p:stCondLst>
                                    <p:cond delay="0"/>
                                  </p:stCondLst>
                                  <p:childTnLst>
                                    <p:set>
                                      <p:cBhvr>
                                        <p:cTn id="61" dur="1" fill="hold">
                                          <p:stCondLst>
                                            <p:cond delay="0"/>
                                          </p:stCondLst>
                                        </p:cTn>
                                        <p:tgtEl>
                                          <p:spTgt spid="13"/>
                                        </p:tgtEl>
                                        <p:attrNameLst>
                                          <p:attrName>style.visibility</p:attrName>
                                        </p:attrNameLst>
                                      </p:cBhvr>
                                      <p:to>
                                        <p:strVal val="visible"/>
                                      </p:to>
                                    </p:set>
                                    <p:animEffect transition="in" filter="wipe(down)">
                                      <p:cBhvr>
                                        <p:cTn id="62" dur="2000"/>
                                        <p:tgtEl>
                                          <p:spTgt spid="13"/>
                                        </p:tgtEl>
                                      </p:cBhvr>
                                    </p:animEffect>
                                  </p:childTnLst>
                                </p:cTn>
                              </p:par>
                              <p:par>
                                <p:cTn id="63" presetID="13" presetClass="entr" presetSubtype="16" fill="hold" grpId="0" nodeType="withEffect">
                                  <p:stCondLst>
                                    <p:cond delay="0"/>
                                  </p:stCondLst>
                                  <p:childTnLst>
                                    <p:set>
                                      <p:cBhvr>
                                        <p:cTn id="64" dur="1" fill="hold">
                                          <p:stCondLst>
                                            <p:cond delay="0"/>
                                          </p:stCondLst>
                                        </p:cTn>
                                        <p:tgtEl>
                                          <p:spTgt spid="15"/>
                                        </p:tgtEl>
                                        <p:attrNameLst>
                                          <p:attrName>style.visibility</p:attrName>
                                        </p:attrNameLst>
                                      </p:cBhvr>
                                      <p:to>
                                        <p:strVal val="visible"/>
                                      </p:to>
                                    </p:set>
                                    <p:animEffect transition="in" filter="plus(in)">
                                      <p:cBhvr>
                                        <p:cTn id="65" dur="2000"/>
                                        <p:tgtEl>
                                          <p:spTgt spid="15"/>
                                        </p:tgtEl>
                                      </p:cBhvr>
                                    </p:animEffect>
                                  </p:childTnLst>
                                </p:cTn>
                              </p:par>
                              <p:par>
                                <p:cTn id="66" presetID="22" presetClass="entr" presetSubtype="2" fill="hold" grpId="0" nodeType="withEffect">
                                  <p:stCondLst>
                                    <p:cond delay="0"/>
                                  </p:stCondLst>
                                  <p:childTnLst>
                                    <p:set>
                                      <p:cBhvr>
                                        <p:cTn id="67" dur="1" fill="hold">
                                          <p:stCondLst>
                                            <p:cond delay="0"/>
                                          </p:stCondLst>
                                        </p:cTn>
                                        <p:tgtEl>
                                          <p:spTgt spid="26"/>
                                        </p:tgtEl>
                                        <p:attrNameLst>
                                          <p:attrName>style.visibility</p:attrName>
                                        </p:attrNameLst>
                                      </p:cBhvr>
                                      <p:to>
                                        <p:strVal val="visible"/>
                                      </p:to>
                                    </p:set>
                                    <p:animEffect transition="in" filter="wipe(right)">
                                      <p:cBhvr>
                                        <p:cTn id="68" dur="5000"/>
                                        <p:tgtEl>
                                          <p:spTgt spid="26"/>
                                        </p:tgtEl>
                                      </p:cBhvr>
                                    </p:animEffect>
                                  </p:childTnLst>
                                </p:cTn>
                              </p:par>
                              <p:par>
                                <p:cTn id="69" presetID="22" presetClass="entr" presetSubtype="2" fill="hold" grpId="0" nodeType="withEffect">
                                  <p:stCondLst>
                                    <p:cond delay="0"/>
                                  </p:stCondLst>
                                  <p:childTnLst>
                                    <p:set>
                                      <p:cBhvr>
                                        <p:cTn id="70" dur="1" fill="hold">
                                          <p:stCondLst>
                                            <p:cond delay="0"/>
                                          </p:stCondLst>
                                        </p:cTn>
                                        <p:tgtEl>
                                          <p:spTgt spid="27"/>
                                        </p:tgtEl>
                                        <p:attrNameLst>
                                          <p:attrName>style.visibility</p:attrName>
                                        </p:attrNameLst>
                                      </p:cBhvr>
                                      <p:to>
                                        <p:strVal val="visible"/>
                                      </p:to>
                                    </p:set>
                                    <p:animEffect transition="in" filter="wipe(right)">
                                      <p:cBhvr>
                                        <p:cTn id="71" dur="5000"/>
                                        <p:tgtEl>
                                          <p:spTgt spid="27"/>
                                        </p:tgtEl>
                                      </p:cBhvr>
                                    </p:animEffect>
                                  </p:childTnLst>
                                </p:cTn>
                              </p:par>
                              <p:par>
                                <p:cTn id="72" presetID="22" presetClass="entr" presetSubtype="8" fill="hold" grpId="0" nodeType="withEffect">
                                  <p:stCondLst>
                                    <p:cond delay="0"/>
                                  </p:stCondLst>
                                  <p:childTnLst>
                                    <p:set>
                                      <p:cBhvr>
                                        <p:cTn id="73" dur="1" fill="hold">
                                          <p:stCondLst>
                                            <p:cond delay="0"/>
                                          </p:stCondLst>
                                        </p:cTn>
                                        <p:tgtEl>
                                          <p:spTgt spid="28"/>
                                        </p:tgtEl>
                                        <p:attrNameLst>
                                          <p:attrName>style.visibility</p:attrName>
                                        </p:attrNameLst>
                                      </p:cBhvr>
                                      <p:to>
                                        <p:strVal val="visible"/>
                                      </p:to>
                                    </p:set>
                                    <p:animEffect transition="in" filter="wipe(left)">
                                      <p:cBhvr>
                                        <p:cTn id="74" dur="50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3" grpId="0" animBg="1"/>
      <p:bldP spid="14" grpId="0" animBg="1"/>
      <p:bldP spid="15" grpId="0" animBg="1"/>
      <p:bldP spid="26" grpId="0" animBg="1"/>
      <p:bldP spid="27" grpId="0" animBg="1"/>
      <p:bldP spid="28"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bg>
      <p:bgPr>
        <a:gradFill flip="none" rotWithShape="1">
          <a:gsLst>
            <a:gs pos="10000">
              <a:schemeClr val="accent6">
                <a:lumMod val="20000"/>
                <a:lumOff val="80000"/>
              </a:schemeClr>
            </a:gs>
            <a:gs pos="50000">
              <a:schemeClr val="accent1">
                <a:tint val="44500"/>
                <a:satMod val="160000"/>
              </a:schemeClr>
            </a:gs>
            <a:gs pos="100000">
              <a:schemeClr val="accent1">
                <a:tint val="23500"/>
                <a:satMod val="160000"/>
              </a:schemeClr>
            </a:gs>
          </a:gsLst>
          <a:lin ang="2700000" scaled="1"/>
          <a:tileRect/>
        </a:gradFill>
        <a:effectLst/>
      </p:bgPr>
    </p:bg>
    <p:spTree>
      <p:nvGrpSpPr>
        <p:cNvPr id="1" name=""/>
        <p:cNvGrpSpPr/>
        <p:nvPr/>
      </p:nvGrpSpPr>
      <p:grpSpPr>
        <a:xfrm>
          <a:off x="0" y="0"/>
          <a:ext cx="0" cy="0"/>
          <a:chOff x="0" y="0"/>
          <a:chExt cx="0" cy="0"/>
        </a:xfrm>
      </p:grpSpPr>
      <p:sp>
        <p:nvSpPr>
          <p:cNvPr id="4" name="Title 6"/>
          <p:cNvSpPr txBox="1">
            <a:spLocks/>
          </p:cNvSpPr>
          <p:nvPr/>
        </p:nvSpPr>
        <p:spPr>
          <a:xfrm>
            <a:off x="642938" y="428625"/>
            <a:ext cx="8072437" cy="5857875"/>
          </a:xfrm>
          <a:prstGeom prst="rect">
            <a:avLst/>
          </a:prstGeom>
        </p:spPr>
        <p:txBody>
          <a:bodyPr/>
          <a:lstStyle/>
          <a:p>
            <a:pPr fontAlgn="auto">
              <a:spcAft>
                <a:spcPts val="0"/>
              </a:spcAft>
              <a:defRPr/>
            </a:pPr>
            <a:r>
              <a:rPr lang="sr-Cyrl-CS" sz="3200" b="1" dirty="0">
                <a:solidFill>
                  <a:srgbClr val="C00000"/>
                </a:solidFill>
                <a:latin typeface="Cambria" pitchFamily="18" charset="0"/>
                <a:ea typeface="+mj-ea"/>
                <a:cs typeface="+mj-cs"/>
              </a:rPr>
              <a:t>ПАСИВНА ИГРА</a:t>
            </a:r>
          </a:p>
          <a:p>
            <a:pPr fontAlgn="auto">
              <a:spcAft>
                <a:spcPts val="0"/>
              </a:spcAft>
              <a:defRPr/>
            </a:pPr>
            <a:endParaRPr lang="sr-Cyrl-CS" sz="2000" dirty="0">
              <a:latin typeface="Cambria" pitchFamily="18" charset="0"/>
              <a:ea typeface="+mj-ea"/>
              <a:cs typeface="+mj-cs"/>
            </a:endParaRPr>
          </a:p>
          <a:p>
            <a:pPr marL="619200" lvl="1" indent="-619200" fontAlgn="auto">
              <a:spcAft>
                <a:spcPts val="0"/>
              </a:spcAft>
              <a:buFont typeface="Wingdings" pitchFamily="2" charset="2"/>
              <a:buChar char="ü"/>
              <a:defRPr/>
            </a:pPr>
            <a:r>
              <a:rPr lang="sr-Cyrl-CS" sz="2100" dirty="0">
                <a:latin typeface="Cambria" pitchFamily="18" charset="0"/>
                <a:ea typeface="+mj-ea"/>
                <a:cs typeface="+mj-cs"/>
              </a:rPr>
              <a:t>Критеријум распознавања пасивне игре током целе утакмице</a:t>
            </a:r>
          </a:p>
          <a:p>
            <a:pPr marL="619200" lvl="1" indent="-619200" fontAlgn="auto">
              <a:spcAft>
                <a:spcPts val="0"/>
              </a:spcAft>
              <a:buFont typeface="Wingdings" pitchFamily="2" charset="2"/>
              <a:buChar char="ü"/>
              <a:defRPr/>
            </a:pPr>
            <a:r>
              <a:rPr lang="sr-Cyrl-CS" sz="2100" dirty="0">
                <a:latin typeface="Cambria" pitchFamily="18" charset="0"/>
                <a:ea typeface="+mj-ea"/>
                <a:cs typeface="+mj-cs"/>
              </a:rPr>
              <a:t>Колико времена протиче од давања знака упозорења до одузимања лопте</a:t>
            </a:r>
          </a:p>
          <a:p>
            <a:pPr marL="619200" lvl="1" indent="-619200" fontAlgn="auto">
              <a:spcAft>
                <a:spcPts val="0"/>
              </a:spcAft>
              <a:buFont typeface="Wingdings" pitchFamily="2" charset="2"/>
              <a:buChar char="ü"/>
              <a:defRPr/>
            </a:pPr>
            <a:r>
              <a:rPr lang="sr-Cyrl-CS" sz="2100" dirty="0">
                <a:latin typeface="Cambria" pitchFamily="18" charset="0"/>
                <a:ea typeface="+mj-ea"/>
                <a:cs typeface="+mj-cs"/>
              </a:rPr>
              <a:t>Знак упозорења дат у складу са Правилима игре</a:t>
            </a:r>
          </a:p>
          <a:p>
            <a:pPr marL="619200" lvl="1" indent="-619200" fontAlgn="auto">
              <a:spcAft>
                <a:spcPts val="0"/>
              </a:spcAft>
              <a:buFont typeface="Wingdings" pitchFamily="2" charset="2"/>
              <a:buChar char="ü"/>
              <a:defRPr/>
            </a:pPr>
            <a:r>
              <a:rPr lang="sr-Cyrl-CS" sz="2100" dirty="0">
                <a:latin typeface="Cambria" pitchFamily="18" charset="0"/>
                <a:ea typeface="+mj-ea"/>
                <a:cs typeface="+mj-cs"/>
              </a:rPr>
              <a:t>Знак упозорења дат прерано или прекасно</a:t>
            </a:r>
          </a:p>
          <a:p>
            <a:pPr marL="619200" lvl="1" indent="-619200" fontAlgn="auto">
              <a:spcAft>
                <a:spcPts val="0"/>
              </a:spcAft>
              <a:buFont typeface="Wingdings" pitchFamily="2" charset="2"/>
              <a:buChar char="ü"/>
              <a:defRPr/>
            </a:pPr>
            <a:r>
              <a:rPr lang="sr-Cyrl-CS" sz="2100" dirty="0">
                <a:latin typeface="Cambria" pitchFamily="18" charset="0"/>
                <a:ea typeface="+mj-ea"/>
                <a:cs typeface="+mj-cs"/>
              </a:rPr>
              <a:t>Знак упозорења јасан и уочљив свим актерима игре</a:t>
            </a:r>
          </a:p>
          <a:p>
            <a:pPr marL="619200" lvl="1" indent="-619200" fontAlgn="auto">
              <a:spcAft>
                <a:spcPts val="0"/>
              </a:spcAft>
              <a:buFont typeface="Wingdings" pitchFamily="2" charset="2"/>
              <a:buChar char="ü"/>
              <a:defRPr/>
            </a:pPr>
            <a:r>
              <a:rPr lang="sr-Cyrl-CS" sz="2100" dirty="0">
                <a:latin typeface="Cambria" pitchFamily="18" charset="0"/>
                <a:ea typeface="+mj-ea"/>
                <a:cs typeface="+mj-cs"/>
              </a:rPr>
              <a:t>Екипа има лопту, али и играча мање</a:t>
            </a:r>
          </a:p>
          <a:p>
            <a:pPr marL="619200" lvl="1" indent="-619200" fontAlgn="auto">
              <a:spcAft>
                <a:spcPts val="0"/>
              </a:spcAft>
              <a:buFont typeface="Wingdings" pitchFamily="2" charset="2"/>
              <a:buChar char="ü"/>
              <a:defRPr/>
            </a:pPr>
            <a:r>
              <a:rPr lang="sr-Cyrl-CS" sz="2100" dirty="0">
                <a:latin typeface="Cambria" pitchFamily="18" charset="0"/>
                <a:ea typeface="+mj-ea"/>
                <a:cs typeface="+mj-cs"/>
              </a:rPr>
              <a:t>Екипа ‘’чува’’ резултат</a:t>
            </a:r>
          </a:p>
          <a:p>
            <a:pPr marL="619200" lvl="1" indent="-619200" fontAlgn="auto">
              <a:spcAft>
                <a:spcPts val="0"/>
              </a:spcAft>
              <a:buFont typeface="Wingdings" pitchFamily="2" charset="2"/>
              <a:buChar char="ü"/>
              <a:defRPr/>
            </a:pPr>
            <a:r>
              <a:rPr lang="sr-Cyrl-CS" sz="2100" dirty="0">
                <a:latin typeface="Cambria" pitchFamily="18" charset="0"/>
                <a:ea typeface="+mj-ea"/>
                <a:cs typeface="+mj-cs"/>
              </a:rPr>
              <a:t>Екипа има играча мање и тактички успорено мења играча</a:t>
            </a:r>
          </a:p>
          <a:p>
            <a:pPr marL="619200" lvl="1" indent="-619200" fontAlgn="auto">
              <a:spcAft>
                <a:spcPts val="0"/>
              </a:spcAft>
              <a:buFont typeface="Wingdings" pitchFamily="2" charset="2"/>
              <a:buChar char="ü"/>
              <a:defRPr/>
            </a:pPr>
            <a:r>
              <a:rPr lang="sr-Cyrl-CS" sz="2100" dirty="0">
                <a:latin typeface="Cambria" pitchFamily="18" charset="0"/>
                <a:ea typeface="+mj-ea"/>
                <a:cs typeface="+mj-cs"/>
              </a:rPr>
              <a:t>‘’Пасивно слободно бацање’’</a:t>
            </a:r>
          </a:p>
          <a:p>
            <a:pPr marL="619200" lvl="1" indent="-619200" fontAlgn="auto">
              <a:spcAft>
                <a:spcPts val="0"/>
              </a:spcAft>
              <a:buFont typeface="Wingdings" pitchFamily="2" charset="2"/>
              <a:buChar char="ü"/>
              <a:defRPr/>
            </a:pPr>
            <a:r>
              <a:rPr lang="sr-Cyrl-CS" sz="2100" dirty="0">
                <a:latin typeface="Cambria" pitchFamily="18" charset="0"/>
                <a:ea typeface="+mj-ea"/>
                <a:cs typeface="+mj-cs"/>
              </a:rPr>
              <a:t>Нема пасивног напада код </a:t>
            </a:r>
            <a:r>
              <a:rPr lang="sr-Cyrl-CS" sz="2100" dirty="0" smtClean="0">
                <a:latin typeface="Cambria" pitchFamily="18" charset="0"/>
                <a:ea typeface="+mj-ea"/>
                <a:cs typeface="+mj-cs"/>
              </a:rPr>
              <a:t>‘’неухваћеног’’ </a:t>
            </a:r>
            <a:r>
              <a:rPr lang="sr-Cyrl-CS" sz="2100" dirty="0">
                <a:latin typeface="Cambria" pitchFamily="18" charset="0"/>
                <a:ea typeface="+mj-ea"/>
                <a:cs typeface="+mj-cs"/>
              </a:rPr>
              <a:t>додавања</a:t>
            </a:r>
          </a:p>
          <a:p>
            <a:pPr marL="619200" lvl="1" indent="-619200" fontAlgn="auto">
              <a:spcAft>
                <a:spcPts val="0"/>
              </a:spcAft>
              <a:defRPr/>
            </a:pPr>
            <a:endParaRPr lang="sr-Cyrl-CS" sz="2100" dirty="0">
              <a:latin typeface="Cambria" pitchFamily="18" charset="0"/>
              <a:ea typeface="+mj-ea"/>
              <a:cs typeface="+mj-cs"/>
            </a:endParaRPr>
          </a:p>
          <a:p>
            <a:pPr marL="619200" lvl="1" indent="-619200" fontAlgn="auto">
              <a:spcAft>
                <a:spcPts val="0"/>
              </a:spcAft>
              <a:buFont typeface="Wingdings" pitchFamily="2" charset="2"/>
              <a:buChar char="ü"/>
              <a:defRPr/>
            </a:pPr>
            <a:r>
              <a:rPr lang="sr-Cyrl-CS" sz="2100" dirty="0">
                <a:solidFill>
                  <a:srgbClr val="C00000"/>
                </a:solidFill>
                <a:latin typeface="Cambria" pitchFamily="18" charset="0"/>
                <a:ea typeface="+mj-ea"/>
                <a:cs typeface="+mj-cs"/>
              </a:rPr>
              <a:t>Пасивна игра се може ‘’директно’’ досудити (тада је </a:t>
            </a:r>
            <a:r>
              <a:rPr lang="sr-Cyrl-CS" sz="2100" b="1" dirty="0">
                <a:solidFill>
                  <a:srgbClr val="C00000"/>
                </a:solidFill>
                <a:latin typeface="Cambria" pitchFamily="18" charset="0"/>
                <a:ea typeface="+mj-ea"/>
                <a:cs typeface="+mj-cs"/>
              </a:rPr>
              <a:t>обавезно показати сигнал број  11</a:t>
            </a:r>
            <a:r>
              <a:rPr lang="sr-Cyrl-CS" sz="2100" dirty="0">
                <a:solidFill>
                  <a:srgbClr val="C00000"/>
                </a:solidFill>
                <a:latin typeface="Cambria" pitchFamily="18" charset="0"/>
                <a:ea typeface="+mj-ea"/>
                <a:cs typeface="+mj-cs"/>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animEffect transition="in" filter="wipe(left)">
                                      <p:cBhvr>
                                        <p:cTn id="7" dur="1000"/>
                                        <p:tgtEl>
                                          <p:spTgt spid="4">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4">
                                            <p:txEl>
                                              <p:pRg st="3" end="3"/>
                                            </p:txEl>
                                          </p:spTgt>
                                        </p:tgtEl>
                                        <p:attrNameLst>
                                          <p:attrName>style.visibility</p:attrName>
                                        </p:attrNameLst>
                                      </p:cBhvr>
                                      <p:to>
                                        <p:strVal val="visible"/>
                                      </p:to>
                                    </p:set>
                                    <p:animEffect transition="in" filter="wipe(left)">
                                      <p:cBhvr>
                                        <p:cTn id="12" dur="1000"/>
                                        <p:tgtEl>
                                          <p:spTgt spid="4">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4">
                                            <p:txEl>
                                              <p:pRg st="4" end="4"/>
                                            </p:txEl>
                                          </p:spTgt>
                                        </p:tgtEl>
                                        <p:attrNameLst>
                                          <p:attrName>style.visibility</p:attrName>
                                        </p:attrNameLst>
                                      </p:cBhvr>
                                      <p:to>
                                        <p:strVal val="visible"/>
                                      </p:to>
                                    </p:set>
                                    <p:animEffect transition="in" filter="wipe(left)">
                                      <p:cBhvr>
                                        <p:cTn id="17" dur="1000"/>
                                        <p:tgtEl>
                                          <p:spTgt spid="4">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4">
                                            <p:txEl>
                                              <p:pRg st="5" end="5"/>
                                            </p:txEl>
                                          </p:spTgt>
                                        </p:tgtEl>
                                        <p:attrNameLst>
                                          <p:attrName>style.visibility</p:attrName>
                                        </p:attrNameLst>
                                      </p:cBhvr>
                                      <p:to>
                                        <p:strVal val="visible"/>
                                      </p:to>
                                    </p:set>
                                    <p:animEffect transition="in" filter="wipe(left)">
                                      <p:cBhvr>
                                        <p:cTn id="22" dur="1000"/>
                                        <p:tgtEl>
                                          <p:spTgt spid="4">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4">
                                            <p:txEl>
                                              <p:pRg st="6" end="6"/>
                                            </p:txEl>
                                          </p:spTgt>
                                        </p:tgtEl>
                                        <p:attrNameLst>
                                          <p:attrName>style.visibility</p:attrName>
                                        </p:attrNameLst>
                                      </p:cBhvr>
                                      <p:to>
                                        <p:strVal val="visible"/>
                                      </p:to>
                                    </p:set>
                                    <p:animEffect transition="in" filter="wipe(left)">
                                      <p:cBhvr>
                                        <p:cTn id="27" dur="1000"/>
                                        <p:tgtEl>
                                          <p:spTgt spid="4">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4">
                                            <p:txEl>
                                              <p:pRg st="7" end="7"/>
                                            </p:txEl>
                                          </p:spTgt>
                                        </p:tgtEl>
                                        <p:attrNameLst>
                                          <p:attrName>style.visibility</p:attrName>
                                        </p:attrNameLst>
                                      </p:cBhvr>
                                      <p:to>
                                        <p:strVal val="visible"/>
                                      </p:to>
                                    </p:set>
                                    <p:animEffect transition="in" filter="wipe(left)">
                                      <p:cBhvr>
                                        <p:cTn id="32" dur="1000"/>
                                        <p:tgtEl>
                                          <p:spTgt spid="4">
                                            <p:txEl>
                                              <p:pRg st="7" end="7"/>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nodeType="clickEffect">
                                  <p:stCondLst>
                                    <p:cond delay="0"/>
                                  </p:stCondLst>
                                  <p:childTnLst>
                                    <p:set>
                                      <p:cBhvr>
                                        <p:cTn id="36" dur="1" fill="hold">
                                          <p:stCondLst>
                                            <p:cond delay="0"/>
                                          </p:stCondLst>
                                        </p:cTn>
                                        <p:tgtEl>
                                          <p:spTgt spid="4">
                                            <p:txEl>
                                              <p:pRg st="8" end="8"/>
                                            </p:txEl>
                                          </p:spTgt>
                                        </p:tgtEl>
                                        <p:attrNameLst>
                                          <p:attrName>style.visibility</p:attrName>
                                        </p:attrNameLst>
                                      </p:cBhvr>
                                      <p:to>
                                        <p:strVal val="visible"/>
                                      </p:to>
                                    </p:set>
                                    <p:animEffect transition="in" filter="wipe(left)">
                                      <p:cBhvr>
                                        <p:cTn id="37" dur="1000"/>
                                        <p:tgtEl>
                                          <p:spTgt spid="4">
                                            <p:txEl>
                                              <p:pRg st="8" end="8"/>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nodeType="clickEffect">
                                  <p:stCondLst>
                                    <p:cond delay="0"/>
                                  </p:stCondLst>
                                  <p:childTnLst>
                                    <p:set>
                                      <p:cBhvr>
                                        <p:cTn id="41" dur="1" fill="hold">
                                          <p:stCondLst>
                                            <p:cond delay="0"/>
                                          </p:stCondLst>
                                        </p:cTn>
                                        <p:tgtEl>
                                          <p:spTgt spid="4">
                                            <p:txEl>
                                              <p:pRg st="9" end="9"/>
                                            </p:txEl>
                                          </p:spTgt>
                                        </p:tgtEl>
                                        <p:attrNameLst>
                                          <p:attrName>style.visibility</p:attrName>
                                        </p:attrNameLst>
                                      </p:cBhvr>
                                      <p:to>
                                        <p:strVal val="visible"/>
                                      </p:to>
                                    </p:set>
                                    <p:animEffect transition="in" filter="wipe(left)">
                                      <p:cBhvr>
                                        <p:cTn id="42" dur="1000"/>
                                        <p:tgtEl>
                                          <p:spTgt spid="4">
                                            <p:txEl>
                                              <p:pRg st="9" end="9"/>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nodeType="clickEffect">
                                  <p:stCondLst>
                                    <p:cond delay="0"/>
                                  </p:stCondLst>
                                  <p:childTnLst>
                                    <p:set>
                                      <p:cBhvr>
                                        <p:cTn id="46" dur="1" fill="hold">
                                          <p:stCondLst>
                                            <p:cond delay="0"/>
                                          </p:stCondLst>
                                        </p:cTn>
                                        <p:tgtEl>
                                          <p:spTgt spid="4">
                                            <p:txEl>
                                              <p:pRg st="10" end="10"/>
                                            </p:txEl>
                                          </p:spTgt>
                                        </p:tgtEl>
                                        <p:attrNameLst>
                                          <p:attrName>style.visibility</p:attrName>
                                        </p:attrNameLst>
                                      </p:cBhvr>
                                      <p:to>
                                        <p:strVal val="visible"/>
                                      </p:to>
                                    </p:set>
                                    <p:animEffect transition="in" filter="wipe(left)">
                                      <p:cBhvr>
                                        <p:cTn id="47" dur="1000"/>
                                        <p:tgtEl>
                                          <p:spTgt spid="4">
                                            <p:txEl>
                                              <p:pRg st="10" end="10"/>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nodeType="clickEffect">
                                  <p:stCondLst>
                                    <p:cond delay="0"/>
                                  </p:stCondLst>
                                  <p:childTnLst>
                                    <p:set>
                                      <p:cBhvr>
                                        <p:cTn id="51" dur="1" fill="hold">
                                          <p:stCondLst>
                                            <p:cond delay="0"/>
                                          </p:stCondLst>
                                        </p:cTn>
                                        <p:tgtEl>
                                          <p:spTgt spid="4">
                                            <p:txEl>
                                              <p:pRg st="11" end="11"/>
                                            </p:txEl>
                                          </p:spTgt>
                                        </p:tgtEl>
                                        <p:attrNameLst>
                                          <p:attrName>style.visibility</p:attrName>
                                        </p:attrNameLst>
                                      </p:cBhvr>
                                      <p:to>
                                        <p:strVal val="visible"/>
                                      </p:to>
                                    </p:set>
                                    <p:animEffect transition="in" filter="wipe(left)">
                                      <p:cBhvr>
                                        <p:cTn id="52" dur="1000"/>
                                        <p:tgtEl>
                                          <p:spTgt spid="4">
                                            <p:txEl>
                                              <p:pRg st="11" end="11"/>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8" fill="hold" nodeType="clickEffect">
                                  <p:stCondLst>
                                    <p:cond delay="0"/>
                                  </p:stCondLst>
                                  <p:childTnLst>
                                    <p:set>
                                      <p:cBhvr>
                                        <p:cTn id="56" dur="1" fill="hold">
                                          <p:stCondLst>
                                            <p:cond delay="0"/>
                                          </p:stCondLst>
                                        </p:cTn>
                                        <p:tgtEl>
                                          <p:spTgt spid="4">
                                            <p:txEl>
                                              <p:pRg st="13" end="13"/>
                                            </p:txEl>
                                          </p:spTgt>
                                        </p:tgtEl>
                                        <p:attrNameLst>
                                          <p:attrName>style.visibility</p:attrName>
                                        </p:attrNameLst>
                                      </p:cBhvr>
                                      <p:to>
                                        <p:strVal val="visible"/>
                                      </p:to>
                                    </p:set>
                                    <p:animEffect transition="in" filter="wipe(left)">
                                      <p:cBhvr>
                                        <p:cTn id="57" dur="1000"/>
                                        <p:tgtEl>
                                          <p:spTgt spid="4">
                                            <p:txEl>
                                              <p:pRg st="13" end="1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gradFill flip="none" rotWithShape="1">
          <a:gsLst>
            <a:gs pos="10000">
              <a:schemeClr val="accent6">
                <a:lumMod val="20000"/>
                <a:lumOff val="80000"/>
              </a:schemeClr>
            </a:gs>
            <a:gs pos="50000">
              <a:schemeClr val="accent1">
                <a:tint val="44500"/>
                <a:satMod val="160000"/>
              </a:schemeClr>
            </a:gs>
            <a:gs pos="100000">
              <a:schemeClr val="accent1">
                <a:tint val="23500"/>
                <a:satMod val="160000"/>
              </a:schemeClr>
            </a:gs>
          </a:gsLst>
          <a:lin ang="2700000" scaled="1"/>
          <a:tileRect/>
        </a:gradFill>
        <a:effectLst/>
      </p:bgPr>
    </p:bg>
    <p:spTree>
      <p:nvGrpSpPr>
        <p:cNvPr id="1" name=""/>
        <p:cNvGrpSpPr/>
        <p:nvPr/>
      </p:nvGrpSpPr>
      <p:grpSpPr>
        <a:xfrm>
          <a:off x="0" y="0"/>
          <a:ext cx="0" cy="0"/>
          <a:chOff x="0" y="0"/>
          <a:chExt cx="0" cy="0"/>
        </a:xfrm>
      </p:grpSpPr>
      <p:sp>
        <p:nvSpPr>
          <p:cNvPr id="4" name="Title 6"/>
          <p:cNvSpPr txBox="1">
            <a:spLocks/>
          </p:cNvSpPr>
          <p:nvPr/>
        </p:nvSpPr>
        <p:spPr>
          <a:xfrm>
            <a:off x="642938" y="428625"/>
            <a:ext cx="8072437" cy="5857875"/>
          </a:xfrm>
          <a:prstGeom prst="rect">
            <a:avLst/>
          </a:prstGeom>
        </p:spPr>
        <p:txBody>
          <a:bodyPr/>
          <a:lstStyle/>
          <a:p>
            <a:pPr fontAlgn="auto">
              <a:spcAft>
                <a:spcPts val="0"/>
              </a:spcAft>
              <a:defRPr/>
            </a:pPr>
            <a:r>
              <a:rPr lang="sr-Cyrl-CS" sz="3200" b="1" dirty="0" smtClean="0">
                <a:solidFill>
                  <a:srgbClr val="C00000"/>
                </a:solidFill>
                <a:latin typeface="Cambria" pitchFamily="18" charset="0"/>
                <a:ea typeface="+mj-ea"/>
                <a:cs typeface="+mj-cs"/>
              </a:rPr>
              <a:t>ИГРА ЛОПТОМ</a:t>
            </a:r>
            <a:endParaRPr lang="sr-Cyrl-CS" sz="3200" b="1" dirty="0">
              <a:solidFill>
                <a:srgbClr val="C00000"/>
              </a:solidFill>
              <a:latin typeface="Cambria" pitchFamily="18" charset="0"/>
              <a:ea typeface="+mj-ea"/>
              <a:cs typeface="+mj-cs"/>
            </a:endParaRPr>
          </a:p>
          <a:p>
            <a:pPr fontAlgn="auto">
              <a:spcAft>
                <a:spcPts val="0"/>
              </a:spcAft>
              <a:defRPr/>
            </a:pPr>
            <a:endParaRPr lang="sr-Cyrl-CS" sz="2000" dirty="0" smtClean="0">
              <a:latin typeface="Cambria" pitchFamily="18" charset="0"/>
              <a:ea typeface="+mj-ea"/>
              <a:cs typeface="+mj-cs"/>
            </a:endParaRPr>
          </a:p>
          <a:p>
            <a:pPr fontAlgn="auto">
              <a:spcAft>
                <a:spcPts val="0"/>
              </a:spcAft>
              <a:defRPr/>
            </a:pPr>
            <a:endParaRPr lang="sr-Cyrl-CS" sz="2000" dirty="0">
              <a:latin typeface="Cambria" pitchFamily="18" charset="0"/>
              <a:ea typeface="+mj-ea"/>
              <a:cs typeface="+mj-cs"/>
            </a:endParaRPr>
          </a:p>
          <a:p>
            <a:pPr marL="354013" lvl="0" indent="-354013">
              <a:spcAft>
                <a:spcPts val="1800"/>
              </a:spcAft>
              <a:buFont typeface="Wingdings" pitchFamily="2" charset="2"/>
              <a:buChar char="ü"/>
            </a:pPr>
            <a:r>
              <a:rPr lang="sr-Cyrl-CS" sz="2200" dirty="0" smtClean="0">
                <a:latin typeface="Cambria" pitchFamily="18" charset="0"/>
              </a:rPr>
              <a:t>Технички прекршаји:</a:t>
            </a:r>
          </a:p>
          <a:p>
            <a:pPr marL="2182813" lvl="4" indent="-354013">
              <a:spcAft>
                <a:spcPts val="1800"/>
              </a:spcAft>
              <a:buFont typeface="Arial" pitchFamily="34" charset="0"/>
              <a:buChar char="•"/>
            </a:pPr>
            <a:r>
              <a:rPr lang="sr-Cyrl-CS" sz="2200" dirty="0" smtClean="0">
                <a:latin typeface="Cambria" pitchFamily="18" charset="0"/>
              </a:rPr>
              <a:t>дупла лопта,</a:t>
            </a:r>
          </a:p>
          <a:p>
            <a:pPr marL="2182813" lvl="4" indent="-354013">
              <a:spcAft>
                <a:spcPts val="1800"/>
              </a:spcAft>
              <a:buFont typeface="Arial" pitchFamily="34" charset="0"/>
              <a:buChar char="•"/>
            </a:pPr>
            <a:r>
              <a:rPr lang="sr-Cyrl-CS" sz="2200" dirty="0" smtClean="0">
                <a:latin typeface="Cambria" pitchFamily="18" charset="0"/>
              </a:rPr>
              <a:t>игра ногом,</a:t>
            </a:r>
          </a:p>
          <a:p>
            <a:pPr marL="2182813" lvl="4" indent="-354013">
              <a:spcAft>
                <a:spcPts val="1800"/>
              </a:spcAft>
              <a:buFont typeface="Arial" pitchFamily="34" charset="0"/>
              <a:buChar char="•"/>
            </a:pPr>
            <a:r>
              <a:rPr lang="sr-Cyrl-CS" sz="2200" dirty="0" smtClean="0">
                <a:latin typeface="Cambria" pitchFamily="18" charset="0"/>
              </a:rPr>
              <a:t>неправилно вођење;</a:t>
            </a:r>
            <a:endParaRPr lang="en-US" sz="2200" dirty="0" smtClean="0">
              <a:latin typeface="Cambria" pitchFamily="18" charset="0"/>
            </a:endParaRPr>
          </a:p>
          <a:p>
            <a:pPr marL="354013" indent="-354013">
              <a:spcAft>
                <a:spcPts val="1800"/>
              </a:spcAft>
              <a:buFont typeface="Wingdings" pitchFamily="2" charset="2"/>
              <a:buChar char="ü"/>
            </a:pPr>
            <a:endParaRPr lang="sr-Cyrl-CS" sz="2200" dirty="0" smtClean="0">
              <a:latin typeface="Cambria" pitchFamily="18" charset="0"/>
            </a:endParaRPr>
          </a:p>
          <a:p>
            <a:pPr marL="354013" indent="-354013">
              <a:spcAft>
                <a:spcPts val="1800"/>
              </a:spcAft>
              <a:buFont typeface="Wingdings" pitchFamily="2" charset="2"/>
              <a:buChar char="ü"/>
            </a:pPr>
            <a:r>
              <a:rPr lang="sr-Cyrl-CS" sz="2200" dirty="0" smtClean="0">
                <a:latin typeface="Cambria" pitchFamily="18" charset="0"/>
              </a:rPr>
              <a:t>Држање лопте дуже од 3 секунде (''у игри'')?</a:t>
            </a:r>
            <a:endParaRPr lang="sr-Cyrl-CS" sz="2200" dirty="0">
              <a:solidFill>
                <a:srgbClr val="C00000"/>
              </a:solidFill>
              <a:latin typeface="Cambria" pitchFamily="18" charset="0"/>
              <a:ea typeface="+mj-ea"/>
              <a:cs typeface="+mj-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4">
                                            <p:txEl>
                                              <p:pRg st="3" end="3"/>
                                            </p:txEl>
                                          </p:spTgt>
                                        </p:tgtEl>
                                        <p:attrNameLst>
                                          <p:attrName>style.visibility</p:attrName>
                                        </p:attrNameLst>
                                      </p:cBhvr>
                                      <p:to>
                                        <p:strVal val="visible"/>
                                      </p:to>
                                    </p:set>
                                    <p:animEffect transition="in" filter="wipe(left)">
                                      <p:cBhvr>
                                        <p:cTn id="7" dur="1000"/>
                                        <p:tgtEl>
                                          <p:spTgt spid="4">
                                            <p:txEl>
                                              <p:pRg st="3" end="3"/>
                                            </p:txEl>
                                          </p:spTgt>
                                        </p:tgtEl>
                                      </p:cBhvr>
                                    </p:animEffect>
                                  </p:childTnLst>
                                </p:cTn>
                              </p:par>
                              <p:par>
                                <p:cTn id="8" presetID="22" presetClass="entr" presetSubtype="8" fill="hold" nodeType="withEffect">
                                  <p:stCondLst>
                                    <p:cond delay="0"/>
                                  </p:stCondLst>
                                  <p:childTnLst>
                                    <p:set>
                                      <p:cBhvr>
                                        <p:cTn id="9" dur="1" fill="hold">
                                          <p:stCondLst>
                                            <p:cond delay="0"/>
                                          </p:stCondLst>
                                        </p:cTn>
                                        <p:tgtEl>
                                          <p:spTgt spid="4">
                                            <p:txEl>
                                              <p:pRg st="4" end="4"/>
                                            </p:txEl>
                                          </p:spTgt>
                                        </p:tgtEl>
                                        <p:attrNameLst>
                                          <p:attrName>style.visibility</p:attrName>
                                        </p:attrNameLst>
                                      </p:cBhvr>
                                      <p:to>
                                        <p:strVal val="visible"/>
                                      </p:to>
                                    </p:set>
                                    <p:animEffect transition="in" filter="wipe(left)">
                                      <p:cBhvr>
                                        <p:cTn id="10" dur="1000"/>
                                        <p:tgtEl>
                                          <p:spTgt spid="4">
                                            <p:txEl>
                                              <p:pRg st="4" end="4"/>
                                            </p:txEl>
                                          </p:spTgt>
                                        </p:tgtEl>
                                      </p:cBhvr>
                                    </p:animEffect>
                                  </p:childTnLst>
                                </p:cTn>
                              </p:par>
                              <p:par>
                                <p:cTn id="11" presetID="22" presetClass="entr" presetSubtype="8" fill="hold" nodeType="withEffect">
                                  <p:stCondLst>
                                    <p:cond delay="0"/>
                                  </p:stCondLst>
                                  <p:childTnLst>
                                    <p:set>
                                      <p:cBhvr>
                                        <p:cTn id="12" dur="1" fill="hold">
                                          <p:stCondLst>
                                            <p:cond delay="0"/>
                                          </p:stCondLst>
                                        </p:cTn>
                                        <p:tgtEl>
                                          <p:spTgt spid="4">
                                            <p:txEl>
                                              <p:pRg st="5" end="5"/>
                                            </p:txEl>
                                          </p:spTgt>
                                        </p:tgtEl>
                                        <p:attrNameLst>
                                          <p:attrName>style.visibility</p:attrName>
                                        </p:attrNameLst>
                                      </p:cBhvr>
                                      <p:to>
                                        <p:strVal val="visible"/>
                                      </p:to>
                                    </p:set>
                                    <p:animEffect transition="in" filter="wipe(left)">
                                      <p:cBhvr>
                                        <p:cTn id="13" dur="1000"/>
                                        <p:tgtEl>
                                          <p:spTgt spid="4">
                                            <p:txEl>
                                              <p:pRg st="5" end="5"/>
                                            </p:txEl>
                                          </p:spTgt>
                                        </p:tgtEl>
                                      </p:cBhvr>
                                    </p:animEffect>
                                  </p:childTnLst>
                                </p:cTn>
                              </p:par>
                              <p:par>
                                <p:cTn id="14" presetID="22" presetClass="entr" presetSubtype="8" fill="hold" nodeType="withEffect">
                                  <p:stCondLst>
                                    <p:cond delay="0"/>
                                  </p:stCondLst>
                                  <p:childTnLst>
                                    <p:set>
                                      <p:cBhvr>
                                        <p:cTn id="15" dur="1" fill="hold">
                                          <p:stCondLst>
                                            <p:cond delay="0"/>
                                          </p:stCondLst>
                                        </p:cTn>
                                        <p:tgtEl>
                                          <p:spTgt spid="4">
                                            <p:txEl>
                                              <p:pRg st="6" end="6"/>
                                            </p:txEl>
                                          </p:spTgt>
                                        </p:tgtEl>
                                        <p:attrNameLst>
                                          <p:attrName>style.visibility</p:attrName>
                                        </p:attrNameLst>
                                      </p:cBhvr>
                                      <p:to>
                                        <p:strVal val="visible"/>
                                      </p:to>
                                    </p:set>
                                    <p:animEffect transition="in" filter="wipe(left)">
                                      <p:cBhvr>
                                        <p:cTn id="16" dur="1000"/>
                                        <p:tgtEl>
                                          <p:spTgt spid="4">
                                            <p:txEl>
                                              <p:pRg st="6" end="6"/>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nodeType="clickEffect">
                                  <p:stCondLst>
                                    <p:cond delay="0"/>
                                  </p:stCondLst>
                                  <p:childTnLst>
                                    <p:set>
                                      <p:cBhvr>
                                        <p:cTn id="20" dur="1" fill="hold">
                                          <p:stCondLst>
                                            <p:cond delay="0"/>
                                          </p:stCondLst>
                                        </p:cTn>
                                        <p:tgtEl>
                                          <p:spTgt spid="4">
                                            <p:txEl>
                                              <p:pRg st="8" end="8"/>
                                            </p:txEl>
                                          </p:spTgt>
                                        </p:tgtEl>
                                        <p:attrNameLst>
                                          <p:attrName>style.visibility</p:attrName>
                                        </p:attrNameLst>
                                      </p:cBhvr>
                                      <p:to>
                                        <p:strVal val="visible"/>
                                      </p:to>
                                    </p:set>
                                    <p:animEffect transition="in" filter="wipe(left)">
                                      <p:cBhvr>
                                        <p:cTn id="21" dur="1000"/>
                                        <p:tgtEl>
                                          <p:spTgt spid="4">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gradFill flip="none" rotWithShape="1">
          <a:gsLst>
            <a:gs pos="10000">
              <a:schemeClr val="accent6">
                <a:lumMod val="20000"/>
                <a:lumOff val="80000"/>
              </a:schemeClr>
            </a:gs>
            <a:gs pos="50000">
              <a:schemeClr val="accent1">
                <a:tint val="44500"/>
                <a:satMod val="160000"/>
              </a:schemeClr>
            </a:gs>
            <a:gs pos="100000">
              <a:schemeClr val="accent1">
                <a:tint val="23500"/>
                <a:satMod val="160000"/>
              </a:schemeClr>
            </a:gs>
          </a:gsLst>
          <a:lin ang="2700000" scaled="1"/>
          <a:tileRect/>
        </a:gradFill>
        <a:effectLst/>
      </p:bgPr>
    </p:bg>
    <p:spTree>
      <p:nvGrpSpPr>
        <p:cNvPr id="1" name=""/>
        <p:cNvGrpSpPr/>
        <p:nvPr/>
      </p:nvGrpSpPr>
      <p:grpSpPr>
        <a:xfrm>
          <a:off x="0" y="0"/>
          <a:ext cx="0" cy="0"/>
          <a:chOff x="0" y="0"/>
          <a:chExt cx="0" cy="0"/>
        </a:xfrm>
      </p:grpSpPr>
      <p:sp>
        <p:nvSpPr>
          <p:cNvPr id="4" name="Title 6"/>
          <p:cNvSpPr txBox="1">
            <a:spLocks/>
          </p:cNvSpPr>
          <p:nvPr/>
        </p:nvSpPr>
        <p:spPr>
          <a:xfrm>
            <a:off x="642938" y="428625"/>
            <a:ext cx="8072437" cy="5857875"/>
          </a:xfrm>
          <a:prstGeom prst="rect">
            <a:avLst/>
          </a:prstGeom>
        </p:spPr>
        <p:txBody>
          <a:bodyPr/>
          <a:lstStyle/>
          <a:p>
            <a:pPr fontAlgn="auto">
              <a:spcAft>
                <a:spcPts val="0"/>
              </a:spcAft>
              <a:defRPr/>
            </a:pPr>
            <a:r>
              <a:rPr lang="sr-Cyrl-CS" sz="3200" b="1" dirty="0" smtClean="0">
                <a:solidFill>
                  <a:srgbClr val="C00000"/>
                </a:solidFill>
                <a:latin typeface="Cambria" pitchFamily="18" charset="0"/>
                <a:ea typeface="+mj-ea"/>
                <a:cs typeface="+mj-cs"/>
              </a:rPr>
              <a:t>ПРЕКРШАЈ У НАПАДУ</a:t>
            </a:r>
            <a:endParaRPr lang="sr-Cyrl-CS" sz="3200" b="1" dirty="0">
              <a:solidFill>
                <a:srgbClr val="C00000"/>
              </a:solidFill>
              <a:latin typeface="Cambria" pitchFamily="18" charset="0"/>
              <a:ea typeface="+mj-ea"/>
              <a:cs typeface="+mj-cs"/>
            </a:endParaRPr>
          </a:p>
          <a:p>
            <a:pPr fontAlgn="auto">
              <a:spcAft>
                <a:spcPts val="0"/>
              </a:spcAft>
              <a:defRPr/>
            </a:pPr>
            <a:endParaRPr lang="sr-Cyrl-CS" sz="2000" dirty="0" smtClean="0">
              <a:latin typeface="Cambria" pitchFamily="18" charset="0"/>
              <a:ea typeface="+mj-ea"/>
              <a:cs typeface="+mj-cs"/>
            </a:endParaRPr>
          </a:p>
          <a:p>
            <a:pPr fontAlgn="auto">
              <a:spcAft>
                <a:spcPts val="0"/>
              </a:spcAft>
              <a:defRPr/>
            </a:pPr>
            <a:endParaRPr lang="sr-Cyrl-CS" sz="2000" dirty="0">
              <a:latin typeface="Cambria" pitchFamily="18" charset="0"/>
              <a:ea typeface="+mj-ea"/>
              <a:cs typeface="+mj-cs"/>
            </a:endParaRPr>
          </a:p>
          <a:p>
            <a:pPr marL="354013" lvl="0" indent="-354013">
              <a:spcAft>
                <a:spcPts val="1800"/>
              </a:spcAft>
              <a:buFont typeface="Wingdings" pitchFamily="2" charset="2"/>
              <a:buChar char="ü"/>
            </a:pPr>
            <a:r>
              <a:rPr lang="sr-Cyrl-CS" sz="2200" dirty="0" smtClean="0">
                <a:latin typeface="Cambria" pitchFamily="18" charset="0"/>
              </a:rPr>
              <a:t>Да ли судије препознају прекршај у нападу и то са и без лопте?</a:t>
            </a:r>
            <a:endParaRPr lang="en-US" sz="2200" dirty="0" smtClean="0">
              <a:latin typeface="Cambria" pitchFamily="18" charset="0"/>
            </a:endParaRPr>
          </a:p>
          <a:p>
            <a:pPr marL="354013" lvl="0" indent="-354013">
              <a:spcAft>
                <a:spcPts val="1800"/>
              </a:spcAft>
              <a:buFont typeface="Wingdings" pitchFamily="2" charset="2"/>
              <a:buChar char="ü"/>
            </a:pPr>
            <a:r>
              <a:rPr lang="sr-Cyrl-CS" sz="2200" dirty="0" smtClean="0">
                <a:latin typeface="Cambria" pitchFamily="18" charset="0"/>
              </a:rPr>
              <a:t>Да ли судије разликују недозвољену игру у одбрани, гурање пивота и слично, како би се дошло у посед лопте?</a:t>
            </a:r>
            <a:endParaRPr lang="en-US" sz="2200" dirty="0" smtClean="0">
              <a:latin typeface="Cambria" pitchFamily="18" charset="0"/>
            </a:endParaRPr>
          </a:p>
          <a:p>
            <a:pPr marL="354013" indent="-354013">
              <a:spcAft>
                <a:spcPts val="1800"/>
              </a:spcAft>
              <a:buFont typeface="Wingdings" pitchFamily="2" charset="2"/>
              <a:buChar char="ü"/>
            </a:pPr>
            <a:r>
              <a:rPr lang="sr-Cyrl-CS" sz="2200" dirty="0" smtClean="0">
                <a:latin typeface="Cambria" pitchFamily="18" charset="0"/>
              </a:rPr>
              <a:t>Да ли судије уочавају радње које имају за циљ да се изнуди слободно бацање, нарочито када екипа игра са играчем мање, и да ли то квалификују као прекршај у нападу?</a:t>
            </a:r>
            <a:endParaRPr lang="sr-Cyrl-CS" sz="2200" dirty="0">
              <a:solidFill>
                <a:srgbClr val="C00000"/>
              </a:solidFill>
              <a:latin typeface="Cambria" pitchFamily="18" charset="0"/>
              <a:ea typeface="+mj-ea"/>
              <a:cs typeface="+mj-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4">
                                            <p:txEl>
                                              <p:pRg st="3" end="3"/>
                                            </p:txEl>
                                          </p:spTgt>
                                        </p:tgtEl>
                                        <p:attrNameLst>
                                          <p:attrName>style.visibility</p:attrName>
                                        </p:attrNameLst>
                                      </p:cBhvr>
                                      <p:to>
                                        <p:strVal val="visible"/>
                                      </p:to>
                                    </p:set>
                                    <p:animEffect transition="in" filter="wipe(left)">
                                      <p:cBhvr>
                                        <p:cTn id="7" dur="1000"/>
                                        <p:tgtEl>
                                          <p:spTgt spid="4">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4">
                                            <p:txEl>
                                              <p:pRg st="4" end="4"/>
                                            </p:txEl>
                                          </p:spTgt>
                                        </p:tgtEl>
                                        <p:attrNameLst>
                                          <p:attrName>style.visibility</p:attrName>
                                        </p:attrNameLst>
                                      </p:cBhvr>
                                      <p:to>
                                        <p:strVal val="visible"/>
                                      </p:to>
                                    </p:set>
                                    <p:animEffect transition="in" filter="wipe(left)">
                                      <p:cBhvr>
                                        <p:cTn id="12" dur="1000"/>
                                        <p:tgtEl>
                                          <p:spTgt spid="4">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4">
                                            <p:txEl>
                                              <p:pRg st="5" end="5"/>
                                            </p:txEl>
                                          </p:spTgt>
                                        </p:tgtEl>
                                        <p:attrNameLst>
                                          <p:attrName>style.visibility</p:attrName>
                                        </p:attrNameLst>
                                      </p:cBhvr>
                                      <p:to>
                                        <p:strVal val="visible"/>
                                      </p:to>
                                    </p:set>
                                    <p:animEffect transition="in" filter="wipe(left)">
                                      <p:cBhvr>
                                        <p:cTn id="17" dur="1000"/>
                                        <p:tgtEl>
                                          <p:spTgt spid="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a:gradFill flip="none" rotWithShape="1">
          <a:gsLst>
            <a:gs pos="10000">
              <a:schemeClr val="accent6">
                <a:lumMod val="20000"/>
                <a:lumOff val="80000"/>
              </a:schemeClr>
            </a:gs>
            <a:gs pos="50000">
              <a:schemeClr val="accent1">
                <a:tint val="44500"/>
                <a:satMod val="160000"/>
              </a:schemeClr>
            </a:gs>
            <a:gs pos="100000">
              <a:schemeClr val="accent1">
                <a:tint val="23500"/>
                <a:satMod val="160000"/>
              </a:schemeClr>
            </a:gs>
          </a:gsLst>
          <a:lin ang="2700000" scaled="1"/>
          <a:tileRect/>
        </a:gradFill>
        <a:effectLst/>
      </p:bgPr>
    </p:bg>
    <p:spTree>
      <p:nvGrpSpPr>
        <p:cNvPr id="1" name=""/>
        <p:cNvGrpSpPr/>
        <p:nvPr/>
      </p:nvGrpSpPr>
      <p:grpSpPr>
        <a:xfrm>
          <a:off x="0" y="0"/>
          <a:ext cx="0" cy="0"/>
          <a:chOff x="0" y="0"/>
          <a:chExt cx="0" cy="0"/>
        </a:xfrm>
      </p:grpSpPr>
      <p:sp>
        <p:nvSpPr>
          <p:cNvPr id="4" name="Title 6"/>
          <p:cNvSpPr txBox="1">
            <a:spLocks/>
          </p:cNvSpPr>
          <p:nvPr/>
        </p:nvSpPr>
        <p:spPr>
          <a:xfrm>
            <a:off x="642938" y="428625"/>
            <a:ext cx="8072437" cy="5857875"/>
          </a:xfrm>
          <a:prstGeom prst="rect">
            <a:avLst/>
          </a:prstGeom>
        </p:spPr>
        <p:txBody>
          <a:bodyPr/>
          <a:lstStyle/>
          <a:p>
            <a:pPr fontAlgn="auto">
              <a:spcAft>
                <a:spcPts val="0"/>
              </a:spcAft>
              <a:defRPr/>
            </a:pPr>
            <a:r>
              <a:rPr lang="sr-Cyrl-CS" sz="3200" b="1" dirty="0" smtClean="0">
                <a:solidFill>
                  <a:srgbClr val="C00000"/>
                </a:solidFill>
                <a:latin typeface="Cambria" pitchFamily="18" charset="0"/>
                <a:ea typeface="+mj-ea"/>
                <a:cs typeface="+mj-cs"/>
              </a:rPr>
              <a:t>ГОЛМАНОВ ПРОСТОР</a:t>
            </a:r>
            <a:endParaRPr lang="sr-Cyrl-CS" sz="3200" b="1" dirty="0">
              <a:solidFill>
                <a:srgbClr val="C00000"/>
              </a:solidFill>
              <a:latin typeface="Cambria" pitchFamily="18" charset="0"/>
              <a:ea typeface="+mj-ea"/>
              <a:cs typeface="+mj-cs"/>
            </a:endParaRPr>
          </a:p>
          <a:p>
            <a:pPr fontAlgn="auto">
              <a:spcAft>
                <a:spcPts val="0"/>
              </a:spcAft>
              <a:defRPr/>
            </a:pPr>
            <a:endParaRPr lang="sr-Cyrl-CS" sz="2000" dirty="0" smtClean="0">
              <a:latin typeface="Cambria" pitchFamily="18" charset="0"/>
              <a:ea typeface="+mj-ea"/>
              <a:cs typeface="+mj-cs"/>
            </a:endParaRPr>
          </a:p>
          <a:p>
            <a:pPr fontAlgn="auto">
              <a:spcAft>
                <a:spcPts val="0"/>
              </a:spcAft>
              <a:defRPr/>
            </a:pPr>
            <a:endParaRPr lang="sr-Cyrl-CS" sz="2000" dirty="0">
              <a:latin typeface="Cambria" pitchFamily="18" charset="0"/>
              <a:ea typeface="+mj-ea"/>
              <a:cs typeface="+mj-cs"/>
            </a:endParaRPr>
          </a:p>
          <a:p>
            <a:pPr marL="354013" lvl="0" indent="-354013">
              <a:spcAft>
                <a:spcPts val="1800"/>
              </a:spcAft>
              <a:buFont typeface="Wingdings" pitchFamily="2" charset="2"/>
              <a:buChar char="ü"/>
            </a:pPr>
            <a:r>
              <a:rPr lang="sr-Cyrl-CS" sz="2200" dirty="0" smtClean="0">
                <a:latin typeface="Cambria" pitchFamily="18" charset="0"/>
              </a:rPr>
              <a:t>Не мисли се само, уско, на преступе, него шире, на игру око голмановог простора;</a:t>
            </a:r>
            <a:endParaRPr lang="en-US" sz="2200" dirty="0" smtClean="0">
              <a:latin typeface="Cambria" pitchFamily="18" charset="0"/>
            </a:endParaRPr>
          </a:p>
          <a:p>
            <a:pPr marL="354013" lvl="0" indent="-354013">
              <a:spcAft>
                <a:spcPts val="1800"/>
              </a:spcAft>
              <a:buFont typeface="Wingdings" pitchFamily="2" charset="2"/>
              <a:buChar char="ü"/>
            </a:pPr>
            <a:r>
              <a:rPr lang="sr-Cyrl-CS" sz="2200" dirty="0" smtClean="0">
                <a:latin typeface="Cambria" pitchFamily="18" charset="0"/>
              </a:rPr>
              <a:t>Да ли је било преступа играча у нападу са или без лопте, или ускакања и улажења у голманов простор?</a:t>
            </a:r>
            <a:endParaRPr lang="en-US" sz="2200" dirty="0" smtClean="0">
              <a:latin typeface="Cambria" pitchFamily="18" charset="0"/>
            </a:endParaRPr>
          </a:p>
          <a:p>
            <a:pPr marL="354013" indent="-354013">
              <a:spcAft>
                <a:spcPts val="1800"/>
              </a:spcAft>
              <a:buFont typeface="Wingdings" pitchFamily="2" charset="2"/>
              <a:buChar char="ü"/>
            </a:pPr>
            <a:r>
              <a:rPr lang="sr-Cyrl-CS" sz="2200" dirty="0" smtClean="0">
                <a:latin typeface="Cambria" pitchFamily="18" charset="0"/>
              </a:rPr>
              <a:t>Да ли је било повреде голмановог простора од стране играча у одбрани, и то вишеструког понављања без лопте у циљу заузимања боље позиције у одбрани?</a:t>
            </a:r>
            <a:endParaRPr lang="sr-Cyrl-CS" sz="2200" dirty="0">
              <a:solidFill>
                <a:srgbClr val="C00000"/>
              </a:solidFill>
              <a:latin typeface="Cambria" pitchFamily="18" charset="0"/>
              <a:ea typeface="+mj-ea"/>
              <a:cs typeface="+mj-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4">
                                            <p:txEl>
                                              <p:pRg st="3" end="3"/>
                                            </p:txEl>
                                          </p:spTgt>
                                        </p:tgtEl>
                                        <p:attrNameLst>
                                          <p:attrName>style.visibility</p:attrName>
                                        </p:attrNameLst>
                                      </p:cBhvr>
                                      <p:to>
                                        <p:strVal val="visible"/>
                                      </p:to>
                                    </p:set>
                                    <p:animEffect transition="in" filter="wipe(left)">
                                      <p:cBhvr>
                                        <p:cTn id="7" dur="1000"/>
                                        <p:tgtEl>
                                          <p:spTgt spid="4">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4">
                                            <p:txEl>
                                              <p:pRg st="4" end="4"/>
                                            </p:txEl>
                                          </p:spTgt>
                                        </p:tgtEl>
                                        <p:attrNameLst>
                                          <p:attrName>style.visibility</p:attrName>
                                        </p:attrNameLst>
                                      </p:cBhvr>
                                      <p:to>
                                        <p:strVal val="visible"/>
                                      </p:to>
                                    </p:set>
                                    <p:animEffect transition="in" filter="wipe(left)">
                                      <p:cBhvr>
                                        <p:cTn id="12" dur="1000"/>
                                        <p:tgtEl>
                                          <p:spTgt spid="4">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4">
                                            <p:txEl>
                                              <p:pRg st="5" end="5"/>
                                            </p:txEl>
                                          </p:spTgt>
                                        </p:tgtEl>
                                        <p:attrNameLst>
                                          <p:attrName>style.visibility</p:attrName>
                                        </p:attrNameLst>
                                      </p:cBhvr>
                                      <p:to>
                                        <p:strVal val="visible"/>
                                      </p:to>
                                    </p:set>
                                    <p:animEffect transition="in" filter="wipe(left)">
                                      <p:cBhvr>
                                        <p:cTn id="17" dur="1000"/>
                                        <p:tgtEl>
                                          <p:spTgt spid="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bg>
      <p:bgPr>
        <a:gradFill flip="none" rotWithShape="1">
          <a:gsLst>
            <a:gs pos="10000">
              <a:schemeClr val="accent6">
                <a:lumMod val="20000"/>
                <a:lumOff val="80000"/>
              </a:schemeClr>
            </a:gs>
            <a:gs pos="50000">
              <a:schemeClr val="accent1">
                <a:tint val="44500"/>
                <a:satMod val="160000"/>
              </a:schemeClr>
            </a:gs>
            <a:gs pos="100000">
              <a:schemeClr val="accent1">
                <a:tint val="23500"/>
                <a:satMod val="160000"/>
              </a:schemeClr>
            </a:gs>
          </a:gsLst>
          <a:lin ang="2700000" scaled="1"/>
          <a:tileRect/>
        </a:gradFill>
        <a:effectLst/>
      </p:bgPr>
    </p:bg>
    <p:spTree>
      <p:nvGrpSpPr>
        <p:cNvPr id="1" name=""/>
        <p:cNvGrpSpPr/>
        <p:nvPr/>
      </p:nvGrpSpPr>
      <p:grpSpPr>
        <a:xfrm>
          <a:off x="0" y="0"/>
          <a:ext cx="0" cy="0"/>
          <a:chOff x="0" y="0"/>
          <a:chExt cx="0" cy="0"/>
        </a:xfrm>
      </p:grpSpPr>
      <p:sp>
        <p:nvSpPr>
          <p:cNvPr id="4" name="Title 6"/>
          <p:cNvSpPr txBox="1">
            <a:spLocks/>
          </p:cNvSpPr>
          <p:nvPr/>
        </p:nvSpPr>
        <p:spPr>
          <a:xfrm>
            <a:off x="642938" y="428625"/>
            <a:ext cx="8072437" cy="5857875"/>
          </a:xfrm>
          <a:prstGeom prst="rect">
            <a:avLst/>
          </a:prstGeom>
        </p:spPr>
        <p:txBody>
          <a:bodyPr/>
          <a:lstStyle/>
          <a:p>
            <a:pPr fontAlgn="auto">
              <a:spcAft>
                <a:spcPts val="0"/>
              </a:spcAft>
              <a:defRPr/>
            </a:pPr>
            <a:r>
              <a:rPr lang="sr-Cyrl-CS" sz="3200" b="1" dirty="0">
                <a:solidFill>
                  <a:srgbClr val="C00000"/>
                </a:solidFill>
                <a:latin typeface="Cambria" pitchFamily="18" charset="0"/>
                <a:ea typeface="+mj-ea"/>
                <a:cs typeface="+mj-cs"/>
              </a:rPr>
              <a:t>НЕУТРАЛНОСТ / ФЕР-ПЛЕЈ</a:t>
            </a:r>
          </a:p>
          <a:p>
            <a:pPr fontAlgn="auto">
              <a:spcAft>
                <a:spcPts val="0"/>
              </a:spcAft>
              <a:defRPr/>
            </a:pPr>
            <a:endParaRPr lang="sr-Cyrl-CS" sz="2000" dirty="0">
              <a:latin typeface="Cambria" pitchFamily="18" charset="0"/>
              <a:ea typeface="+mj-ea"/>
              <a:cs typeface="+mj-cs"/>
            </a:endParaRPr>
          </a:p>
          <a:p>
            <a:pPr marL="619200" lvl="1" indent="-619200" fontAlgn="auto">
              <a:lnSpc>
                <a:spcPct val="150000"/>
              </a:lnSpc>
              <a:spcAft>
                <a:spcPts val="0"/>
              </a:spcAft>
              <a:buFont typeface="Wingdings" pitchFamily="2" charset="2"/>
              <a:buChar char="ü"/>
              <a:defRPr/>
            </a:pPr>
            <a:r>
              <a:rPr lang="sr-Cyrl-CS" sz="2100" dirty="0">
                <a:latin typeface="Cambria" pitchFamily="18" charset="0"/>
                <a:ea typeface="+mj-ea"/>
                <a:cs typeface="+mj-cs"/>
              </a:rPr>
              <a:t>Веома тешка или тешка утакмица уз неизвестан резултат до самог краја – </a:t>
            </a:r>
            <a:r>
              <a:rPr lang="sr-Cyrl-CS" sz="2100" b="1" dirty="0">
                <a:solidFill>
                  <a:srgbClr val="C00000"/>
                </a:solidFill>
                <a:latin typeface="Cambria" pitchFamily="18" charset="0"/>
                <a:ea typeface="+mj-ea"/>
                <a:cs typeface="+mj-cs"/>
              </a:rPr>
              <a:t>оцена ++ (врло добро)</a:t>
            </a:r>
          </a:p>
          <a:p>
            <a:pPr marL="619200" lvl="1" indent="-619200" fontAlgn="auto">
              <a:lnSpc>
                <a:spcPct val="150000"/>
              </a:lnSpc>
              <a:spcAft>
                <a:spcPts val="0"/>
              </a:spcAft>
              <a:buFont typeface="Wingdings" pitchFamily="2" charset="2"/>
              <a:buChar char="ü"/>
              <a:defRPr/>
            </a:pPr>
            <a:r>
              <a:rPr lang="sr-Cyrl-CS" sz="2100" dirty="0">
                <a:latin typeface="Cambria" pitchFamily="18" charset="0"/>
                <a:ea typeface="+mj-ea"/>
                <a:cs typeface="+mj-cs"/>
              </a:rPr>
              <a:t>Тешка утакмица са неколико голова разлике или нормална и неизвесна утакмица – </a:t>
            </a:r>
            <a:r>
              <a:rPr lang="sr-Cyrl-CS" sz="2100" b="1" dirty="0">
                <a:solidFill>
                  <a:srgbClr val="C00000"/>
                </a:solidFill>
                <a:latin typeface="Cambria" pitchFamily="18" charset="0"/>
                <a:ea typeface="+mj-ea"/>
                <a:cs typeface="+mj-cs"/>
              </a:rPr>
              <a:t>оцена + (добро)</a:t>
            </a:r>
          </a:p>
          <a:p>
            <a:pPr marL="619200" lvl="1" indent="-619200" fontAlgn="auto">
              <a:lnSpc>
                <a:spcPct val="150000"/>
              </a:lnSpc>
              <a:spcAft>
                <a:spcPts val="0"/>
              </a:spcAft>
              <a:buFont typeface="Wingdings" pitchFamily="2" charset="2"/>
              <a:buChar char="ü"/>
              <a:defRPr/>
            </a:pPr>
            <a:r>
              <a:rPr lang="sr-Cyrl-CS" sz="2100" dirty="0">
                <a:latin typeface="Cambria" pitchFamily="18" charset="0"/>
                <a:ea typeface="+mj-ea"/>
                <a:cs typeface="+mj-cs"/>
              </a:rPr>
              <a:t>Утицај на коначан бодовни исход – </a:t>
            </a:r>
            <a:r>
              <a:rPr lang="sr-Cyrl-CS" sz="2100" b="1" dirty="0">
                <a:solidFill>
                  <a:srgbClr val="C00000"/>
                </a:solidFill>
                <a:latin typeface="Cambria" pitchFamily="18" charset="0"/>
                <a:ea typeface="+mj-ea"/>
                <a:cs typeface="+mj-cs"/>
              </a:rPr>
              <a:t>оцена – </a:t>
            </a:r>
            <a:r>
              <a:rPr lang="sr-Cyrl-CS" sz="2100" b="1" dirty="0">
                <a:solidFill>
                  <a:srgbClr val="C00000"/>
                </a:solidFill>
                <a:latin typeface="Cambria" pitchFamily="18" charset="0"/>
                <a:cs typeface="+mn-cs"/>
              </a:rPr>
              <a:t>–</a:t>
            </a:r>
            <a:r>
              <a:rPr lang="sr-Cyrl-CS" sz="2100" b="1" dirty="0">
                <a:solidFill>
                  <a:srgbClr val="C00000"/>
                </a:solidFill>
                <a:latin typeface="Cambria" pitchFamily="18" charset="0"/>
                <a:ea typeface="+mj-ea"/>
                <a:cs typeface="+mj-cs"/>
              </a:rPr>
              <a:t>(слабо)</a:t>
            </a:r>
          </a:p>
          <a:p>
            <a:pPr marL="619200" lvl="1" indent="-619200" fontAlgn="auto">
              <a:lnSpc>
                <a:spcPct val="150000"/>
              </a:lnSpc>
              <a:spcAft>
                <a:spcPts val="0"/>
              </a:spcAft>
              <a:buFont typeface="Wingdings" pitchFamily="2" charset="2"/>
              <a:buChar char="ü"/>
              <a:defRPr/>
            </a:pPr>
            <a:r>
              <a:rPr lang="sr-Cyrl-CS" sz="2100" dirty="0">
                <a:latin typeface="Cambria" pitchFamily="18" charset="0"/>
                <a:ea typeface="+mj-ea"/>
                <a:cs typeface="+mj-cs"/>
              </a:rPr>
              <a:t>Утицај (негативан), али не и на бодовни исход –	 </a:t>
            </a:r>
            <a:r>
              <a:rPr lang="sr-Cyrl-CS" sz="2100" b="1" dirty="0">
                <a:solidFill>
                  <a:srgbClr val="C00000"/>
                </a:solidFill>
                <a:latin typeface="Cambria" pitchFamily="18" charset="0"/>
                <a:ea typeface="+mj-ea"/>
                <a:cs typeface="+mj-cs"/>
              </a:rPr>
              <a:t>оцена – (прихватљиво)</a:t>
            </a:r>
          </a:p>
          <a:p>
            <a:pPr marL="619200" lvl="1" indent="-619200" fontAlgn="auto">
              <a:lnSpc>
                <a:spcPct val="150000"/>
              </a:lnSpc>
              <a:spcAft>
                <a:spcPts val="0"/>
              </a:spcAft>
              <a:buFont typeface="Wingdings" pitchFamily="2" charset="2"/>
              <a:buChar char="ü"/>
              <a:defRPr/>
            </a:pPr>
            <a:r>
              <a:rPr lang="sr-Cyrl-CS" sz="2100" dirty="0">
                <a:latin typeface="Cambria" pitchFamily="18" charset="0"/>
                <a:ea typeface="+mj-ea"/>
                <a:cs typeface="+mj-cs"/>
              </a:rPr>
              <a:t>Апсолутно непристрасно, не утицати на резултат и ток утакмице</a:t>
            </a:r>
          </a:p>
          <a:p>
            <a:pPr marL="619200" lvl="1" indent="-619200" fontAlgn="auto">
              <a:lnSpc>
                <a:spcPct val="150000"/>
              </a:lnSpc>
              <a:spcAft>
                <a:spcPts val="0"/>
              </a:spcAft>
              <a:buFont typeface="Wingdings" pitchFamily="2" charset="2"/>
              <a:buChar char="ü"/>
              <a:defRPr/>
            </a:pPr>
            <a:r>
              <a:rPr lang="sr-Cyrl-CS" sz="2100" dirty="0">
                <a:latin typeface="Cambria" pitchFamily="18" charset="0"/>
                <a:ea typeface="+mj-ea"/>
                <a:cs typeface="+mj-cs"/>
              </a:rPr>
              <a:t>Фер-плеј поштован и представљен на утакмици</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animEffect transition="in" filter="wipe(left)">
                                      <p:cBhvr>
                                        <p:cTn id="7" dur="1000"/>
                                        <p:tgtEl>
                                          <p:spTgt spid="4">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4">
                                            <p:txEl>
                                              <p:pRg st="3" end="3"/>
                                            </p:txEl>
                                          </p:spTgt>
                                        </p:tgtEl>
                                        <p:attrNameLst>
                                          <p:attrName>style.visibility</p:attrName>
                                        </p:attrNameLst>
                                      </p:cBhvr>
                                      <p:to>
                                        <p:strVal val="visible"/>
                                      </p:to>
                                    </p:set>
                                    <p:animEffect transition="in" filter="wipe(left)">
                                      <p:cBhvr>
                                        <p:cTn id="12" dur="1000"/>
                                        <p:tgtEl>
                                          <p:spTgt spid="4">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4">
                                            <p:txEl>
                                              <p:pRg st="4" end="4"/>
                                            </p:txEl>
                                          </p:spTgt>
                                        </p:tgtEl>
                                        <p:attrNameLst>
                                          <p:attrName>style.visibility</p:attrName>
                                        </p:attrNameLst>
                                      </p:cBhvr>
                                      <p:to>
                                        <p:strVal val="visible"/>
                                      </p:to>
                                    </p:set>
                                    <p:animEffect transition="in" filter="wipe(left)">
                                      <p:cBhvr>
                                        <p:cTn id="17" dur="1000"/>
                                        <p:tgtEl>
                                          <p:spTgt spid="4">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4">
                                            <p:txEl>
                                              <p:pRg st="5" end="5"/>
                                            </p:txEl>
                                          </p:spTgt>
                                        </p:tgtEl>
                                        <p:attrNameLst>
                                          <p:attrName>style.visibility</p:attrName>
                                        </p:attrNameLst>
                                      </p:cBhvr>
                                      <p:to>
                                        <p:strVal val="visible"/>
                                      </p:to>
                                    </p:set>
                                    <p:animEffect transition="in" filter="wipe(left)">
                                      <p:cBhvr>
                                        <p:cTn id="22" dur="1000"/>
                                        <p:tgtEl>
                                          <p:spTgt spid="4">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4">
                                            <p:txEl>
                                              <p:pRg st="6" end="6"/>
                                            </p:txEl>
                                          </p:spTgt>
                                        </p:tgtEl>
                                        <p:attrNameLst>
                                          <p:attrName>style.visibility</p:attrName>
                                        </p:attrNameLst>
                                      </p:cBhvr>
                                      <p:to>
                                        <p:strVal val="visible"/>
                                      </p:to>
                                    </p:set>
                                    <p:animEffect transition="in" filter="wipe(left)">
                                      <p:cBhvr>
                                        <p:cTn id="27" dur="1000"/>
                                        <p:tgtEl>
                                          <p:spTgt spid="4">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4">
                                            <p:txEl>
                                              <p:pRg st="7" end="7"/>
                                            </p:txEl>
                                          </p:spTgt>
                                        </p:tgtEl>
                                        <p:attrNameLst>
                                          <p:attrName>style.visibility</p:attrName>
                                        </p:attrNameLst>
                                      </p:cBhvr>
                                      <p:to>
                                        <p:strVal val="visible"/>
                                      </p:to>
                                    </p:set>
                                    <p:animEffect transition="in" filter="wipe(left)">
                                      <p:cBhvr>
                                        <p:cTn id="32" dur="1000"/>
                                        <p:tgtEl>
                                          <p:spTgt spid="4">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flip="none" rotWithShape="1">
          <a:gsLst>
            <a:gs pos="10000">
              <a:schemeClr val="accent6">
                <a:lumMod val="20000"/>
                <a:lumOff val="80000"/>
              </a:schemeClr>
            </a:gs>
            <a:gs pos="50000">
              <a:schemeClr val="accent1">
                <a:tint val="44500"/>
                <a:satMod val="160000"/>
              </a:schemeClr>
            </a:gs>
            <a:gs pos="100000">
              <a:schemeClr val="accent1">
                <a:tint val="23500"/>
                <a:satMod val="160000"/>
              </a:schemeClr>
            </a:gs>
          </a:gsLst>
          <a:lin ang="2700000" scaled="1"/>
          <a:tileRect/>
        </a:gradFill>
        <a:effectLst/>
      </p:bgPr>
    </p:bg>
    <p:spTree>
      <p:nvGrpSpPr>
        <p:cNvPr id="1" name=""/>
        <p:cNvGrpSpPr/>
        <p:nvPr/>
      </p:nvGrpSpPr>
      <p:grpSpPr>
        <a:xfrm>
          <a:off x="0" y="0"/>
          <a:ext cx="0" cy="0"/>
          <a:chOff x="0" y="0"/>
          <a:chExt cx="0" cy="0"/>
        </a:xfrm>
      </p:grpSpPr>
      <p:sp>
        <p:nvSpPr>
          <p:cNvPr id="15362" name="Title 6"/>
          <p:cNvSpPr>
            <a:spLocks noGrp="1"/>
          </p:cNvSpPr>
          <p:nvPr>
            <p:ph type="ctrTitle"/>
          </p:nvPr>
        </p:nvSpPr>
        <p:spPr>
          <a:xfrm>
            <a:off x="642938" y="285750"/>
            <a:ext cx="8072437" cy="642938"/>
          </a:xfrm>
        </p:spPr>
        <p:txBody>
          <a:bodyPr/>
          <a:lstStyle/>
          <a:p>
            <a:r>
              <a:rPr lang="sr-Cyrl-CS" sz="2400" b="1" smtClean="0">
                <a:latin typeface="Cambria" pitchFamily="18" charset="0"/>
              </a:rPr>
              <a:t>ПОПУЊАВАЊЕ ЗАГЛАВЉА КОНТРОЛЕ</a:t>
            </a:r>
            <a:endParaRPr lang="en-US" sz="2400" b="1" smtClean="0">
              <a:latin typeface="Cambria" pitchFamily="18" charset="0"/>
            </a:endParaRPr>
          </a:p>
        </p:txBody>
      </p:sp>
      <p:graphicFrame>
        <p:nvGraphicFramePr>
          <p:cNvPr id="20" name="Table 19"/>
          <p:cNvGraphicFramePr>
            <a:graphicFrameLocks noGrp="1"/>
          </p:cNvGraphicFramePr>
          <p:nvPr/>
        </p:nvGraphicFramePr>
        <p:xfrm>
          <a:off x="642938" y="1285875"/>
          <a:ext cx="3357587" cy="365760"/>
        </p:xfrm>
        <a:graphic>
          <a:graphicData uri="http://schemas.openxmlformats.org/drawingml/2006/table">
            <a:tbl>
              <a:tblPr/>
              <a:tblGrid>
                <a:gridCol w="1406739"/>
                <a:gridCol w="358227"/>
                <a:gridCol w="358227"/>
                <a:gridCol w="1234394"/>
              </a:tblGrid>
              <a:tr h="357190">
                <a:tc>
                  <a:txBody>
                    <a:bodyPr/>
                    <a:lstStyle/>
                    <a:p>
                      <a:pPr algn="r">
                        <a:spcAft>
                          <a:spcPts val="0"/>
                        </a:spcAft>
                      </a:pPr>
                      <a:r>
                        <a:rPr lang="sr-Cyrl-CS" sz="1000" dirty="0">
                          <a:latin typeface="Calibri"/>
                          <a:ea typeface="Times New Roman"/>
                          <a:cs typeface="Tahoma"/>
                        </a:rPr>
                        <a:t>Мушкарци  </a:t>
                      </a:r>
                      <a:r>
                        <a:rPr lang="sr-Cyrl-CS" sz="1000" dirty="0">
                          <a:latin typeface="Calibri"/>
                          <a:ea typeface="Times New Roman"/>
                          <a:cs typeface="Tahoma"/>
                          <a:sym typeface="Symbol"/>
                        </a:rPr>
                        <a:t></a:t>
                      </a:r>
                      <a:endParaRPr lang="en-US" sz="1200" dirty="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sr-Cyrl-CS" sz="2400" b="1" dirty="0">
                          <a:latin typeface="Calibri"/>
                          <a:ea typeface="Times New Roman"/>
                          <a:cs typeface="Tahoma"/>
                        </a:rPr>
                        <a:t>Х</a:t>
                      </a:r>
                      <a:endParaRPr lang="en-US" sz="2400" dirty="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FF"/>
                    </a:solidFill>
                  </a:tcPr>
                </a:tc>
                <a:tc>
                  <a:txBody>
                    <a:bodyPr/>
                    <a:lstStyle/>
                    <a:p>
                      <a:pPr algn="ctr">
                        <a:spcAft>
                          <a:spcPts val="0"/>
                        </a:spcAft>
                      </a:pPr>
                      <a:endParaRPr lang="en-US" sz="120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FF"/>
                    </a:solidFill>
                  </a:tcPr>
                </a:tc>
                <a:tc>
                  <a:txBody>
                    <a:bodyPr/>
                    <a:lstStyle/>
                    <a:p>
                      <a:pPr>
                        <a:spcAft>
                          <a:spcPts val="0"/>
                        </a:spcAft>
                      </a:pPr>
                      <a:r>
                        <a:rPr lang="sr-Cyrl-CS" sz="1000" dirty="0">
                          <a:latin typeface="Calibri"/>
                          <a:ea typeface="Times New Roman"/>
                          <a:cs typeface="Tahoma"/>
                          <a:sym typeface="Symbol"/>
                        </a:rPr>
                        <a:t></a:t>
                      </a:r>
                      <a:r>
                        <a:rPr lang="sr-Cyrl-CS" sz="1000" dirty="0">
                          <a:latin typeface="Calibri"/>
                          <a:ea typeface="Times New Roman"/>
                          <a:cs typeface="Tahoma"/>
                        </a:rPr>
                        <a:t>   Жене</a:t>
                      </a:r>
                      <a:endParaRPr lang="en-US" sz="1200" dirty="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21" name="Table 20"/>
          <p:cNvGraphicFramePr>
            <a:graphicFrameLocks noGrp="1"/>
          </p:cNvGraphicFramePr>
          <p:nvPr/>
        </p:nvGraphicFramePr>
        <p:xfrm>
          <a:off x="4071938" y="1285875"/>
          <a:ext cx="4643470" cy="365760"/>
        </p:xfrm>
        <a:graphic>
          <a:graphicData uri="http://schemas.openxmlformats.org/drawingml/2006/table">
            <a:tbl>
              <a:tblPr/>
              <a:tblGrid>
                <a:gridCol w="1463266"/>
                <a:gridCol w="353356"/>
                <a:gridCol w="353356"/>
                <a:gridCol w="353356"/>
                <a:gridCol w="353356"/>
                <a:gridCol w="353356"/>
                <a:gridCol w="353356"/>
                <a:gridCol w="353356"/>
                <a:gridCol w="353356"/>
                <a:gridCol w="353356"/>
              </a:tblGrid>
              <a:tr h="357190">
                <a:tc>
                  <a:txBody>
                    <a:bodyPr/>
                    <a:lstStyle/>
                    <a:p>
                      <a:pPr>
                        <a:spcAft>
                          <a:spcPts val="0"/>
                        </a:spcAft>
                      </a:pPr>
                      <a:r>
                        <a:rPr lang="sr-Cyrl-CS" sz="900" dirty="0">
                          <a:latin typeface="Calibri"/>
                          <a:ea typeface="Times New Roman"/>
                          <a:cs typeface="Tahoma"/>
                        </a:rPr>
                        <a:t>Утакмица број</a:t>
                      </a:r>
                      <a:endParaRPr lang="en-US" sz="1200" dirty="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sr-Cyrl-CS" sz="2400" b="1" dirty="0">
                          <a:latin typeface="Calibri"/>
                          <a:ea typeface="Times New Roman"/>
                          <a:cs typeface="Tahoma"/>
                        </a:rPr>
                        <a:t>1</a:t>
                      </a:r>
                      <a:endParaRPr lang="en-US" sz="2400" dirty="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FF"/>
                    </a:solidFill>
                  </a:tcPr>
                </a:tc>
                <a:tc>
                  <a:txBody>
                    <a:bodyPr/>
                    <a:lstStyle/>
                    <a:p>
                      <a:pPr algn="ctr">
                        <a:spcAft>
                          <a:spcPts val="0"/>
                        </a:spcAft>
                      </a:pPr>
                      <a:r>
                        <a:rPr lang="sr-Cyrl-CS" sz="2400" b="1" dirty="0" smtClean="0">
                          <a:latin typeface="Calibri"/>
                          <a:ea typeface="Times New Roman"/>
                          <a:cs typeface="Tahoma"/>
                        </a:rPr>
                        <a:t>3</a:t>
                      </a:r>
                      <a:endParaRPr lang="en-US" sz="2400" dirty="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FF"/>
                    </a:solidFill>
                  </a:tcPr>
                </a:tc>
                <a:tc>
                  <a:txBody>
                    <a:bodyPr/>
                    <a:lstStyle/>
                    <a:p>
                      <a:pPr algn="ctr">
                        <a:spcAft>
                          <a:spcPts val="0"/>
                        </a:spcAft>
                      </a:pPr>
                      <a:r>
                        <a:rPr lang="sr-Cyrl-CS" sz="2400" b="1" dirty="0">
                          <a:latin typeface="Calibri"/>
                          <a:ea typeface="Times New Roman"/>
                          <a:cs typeface="Tahoma"/>
                        </a:rPr>
                        <a:t>0</a:t>
                      </a:r>
                      <a:endParaRPr lang="en-US" sz="2400" dirty="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FF"/>
                    </a:solidFill>
                  </a:tcPr>
                </a:tc>
                <a:tc>
                  <a:txBody>
                    <a:bodyPr/>
                    <a:lstStyle/>
                    <a:p>
                      <a:pPr algn="ctr">
                        <a:spcAft>
                          <a:spcPts val="0"/>
                        </a:spcAft>
                      </a:pPr>
                      <a:r>
                        <a:rPr lang="sr-Cyrl-CS" sz="2400" b="1" dirty="0">
                          <a:latin typeface="Calibri"/>
                          <a:ea typeface="Times New Roman"/>
                          <a:cs typeface="Tahoma"/>
                        </a:rPr>
                        <a:t>1</a:t>
                      </a:r>
                      <a:endParaRPr lang="en-US" sz="2400" dirty="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FF"/>
                    </a:solidFill>
                  </a:tcPr>
                </a:tc>
                <a:tc>
                  <a:txBody>
                    <a:bodyPr/>
                    <a:lstStyle/>
                    <a:p>
                      <a:pPr algn="ctr">
                        <a:spcAft>
                          <a:spcPts val="0"/>
                        </a:spcAft>
                      </a:pPr>
                      <a:r>
                        <a:rPr lang="sr-Cyrl-CS" sz="2400" b="1" dirty="0">
                          <a:latin typeface="Calibri"/>
                          <a:ea typeface="Times New Roman"/>
                          <a:cs typeface="Tahoma"/>
                        </a:rPr>
                        <a:t>0</a:t>
                      </a:r>
                      <a:endParaRPr lang="en-US" sz="2400" dirty="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FF"/>
                    </a:solidFill>
                  </a:tcPr>
                </a:tc>
                <a:tc>
                  <a:txBody>
                    <a:bodyPr/>
                    <a:lstStyle/>
                    <a:p>
                      <a:pPr algn="ctr">
                        <a:spcAft>
                          <a:spcPts val="0"/>
                        </a:spcAft>
                      </a:pPr>
                      <a:r>
                        <a:rPr lang="sr-Cyrl-CS" sz="2400" b="1" dirty="0">
                          <a:latin typeface="Calibri"/>
                          <a:ea typeface="Times New Roman"/>
                          <a:cs typeface="Tahoma"/>
                        </a:rPr>
                        <a:t>4</a:t>
                      </a:r>
                      <a:endParaRPr lang="en-US" sz="2400" dirty="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FF"/>
                    </a:solidFill>
                  </a:tcPr>
                </a:tc>
                <a:tc>
                  <a:txBody>
                    <a:bodyPr/>
                    <a:lstStyle/>
                    <a:p>
                      <a:pPr algn="ctr">
                        <a:spcAft>
                          <a:spcPts val="0"/>
                        </a:spcAft>
                      </a:pPr>
                      <a:r>
                        <a:rPr lang="sr-Cyrl-CS" sz="2400" b="1" dirty="0">
                          <a:latin typeface="Calibri"/>
                          <a:ea typeface="Times New Roman"/>
                          <a:cs typeface="Tahoma"/>
                        </a:rPr>
                        <a:t>0</a:t>
                      </a:r>
                      <a:endParaRPr lang="en-US" sz="2400" dirty="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FF"/>
                    </a:solidFill>
                  </a:tcPr>
                </a:tc>
                <a:tc>
                  <a:txBody>
                    <a:bodyPr/>
                    <a:lstStyle/>
                    <a:p>
                      <a:pPr algn="ctr">
                        <a:spcAft>
                          <a:spcPts val="0"/>
                        </a:spcAft>
                      </a:pPr>
                      <a:r>
                        <a:rPr lang="sr-Cyrl-CS" sz="2400" b="1" dirty="0">
                          <a:latin typeface="Calibri"/>
                          <a:ea typeface="Times New Roman"/>
                          <a:cs typeface="Tahoma"/>
                        </a:rPr>
                        <a:t>2</a:t>
                      </a:r>
                      <a:endParaRPr lang="en-US" sz="2400" dirty="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FF"/>
                    </a:solidFill>
                  </a:tcPr>
                </a:tc>
                <a:tc>
                  <a:txBody>
                    <a:bodyPr/>
                    <a:lstStyle/>
                    <a:p>
                      <a:pPr algn="ctr">
                        <a:spcAft>
                          <a:spcPts val="0"/>
                        </a:spcAft>
                      </a:pPr>
                      <a:r>
                        <a:rPr lang="sr-Cyrl-CS" sz="2400" b="1" dirty="0">
                          <a:latin typeface="Calibri"/>
                          <a:ea typeface="Times New Roman"/>
                          <a:cs typeface="Tahoma"/>
                        </a:rPr>
                        <a:t>2</a:t>
                      </a:r>
                      <a:endParaRPr lang="en-US" sz="2400" dirty="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FF"/>
                    </a:solidFill>
                  </a:tcPr>
                </a:tc>
              </a:tr>
            </a:tbl>
          </a:graphicData>
        </a:graphic>
      </p:graphicFrame>
      <p:graphicFrame>
        <p:nvGraphicFramePr>
          <p:cNvPr id="22" name="Table 21"/>
          <p:cNvGraphicFramePr>
            <a:graphicFrameLocks noGrp="1"/>
          </p:cNvGraphicFramePr>
          <p:nvPr/>
        </p:nvGraphicFramePr>
        <p:xfrm>
          <a:off x="642938" y="1785938"/>
          <a:ext cx="8072491" cy="365760"/>
        </p:xfrm>
        <a:graphic>
          <a:graphicData uri="http://schemas.openxmlformats.org/drawingml/2006/table">
            <a:tbl>
              <a:tblPr/>
              <a:tblGrid>
                <a:gridCol w="949758"/>
                <a:gridCol w="350096"/>
                <a:gridCol w="1005313"/>
                <a:gridCol w="350096"/>
                <a:gridCol w="1005313"/>
                <a:gridCol w="350096"/>
                <a:gridCol w="1005313"/>
                <a:gridCol w="350096"/>
                <a:gridCol w="1000905"/>
                <a:gridCol w="350096"/>
                <a:gridCol w="1005313"/>
                <a:gridCol w="350096"/>
              </a:tblGrid>
              <a:tr h="357190">
                <a:tc>
                  <a:txBody>
                    <a:bodyPr/>
                    <a:lstStyle/>
                    <a:p>
                      <a:pPr algn="r">
                        <a:spcAft>
                          <a:spcPts val="0"/>
                        </a:spcAft>
                      </a:pPr>
                      <a:r>
                        <a:rPr lang="sr-Cyrl-CS" sz="900" dirty="0">
                          <a:latin typeface="Calibri"/>
                          <a:ea typeface="Times New Roman"/>
                          <a:cs typeface="Tahoma"/>
                        </a:rPr>
                        <a:t>Први степен</a:t>
                      </a:r>
                      <a:r>
                        <a:rPr lang="sr-Cyrl-CS" sz="900" dirty="0">
                          <a:latin typeface="Calibri"/>
                          <a:ea typeface="Times New Roman"/>
                          <a:cs typeface="Tahoma"/>
                          <a:sym typeface="Symbol"/>
                        </a:rPr>
                        <a:t></a:t>
                      </a:r>
                      <a:endParaRPr lang="en-US" sz="1200" dirty="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sr-Cyrl-CS" sz="2400" b="1" dirty="0">
                          <a:latin typeface="Calibri"/>
                          <a:ea typeface="Times New Roman"/>
                          <a:cs typeface="Tahoma"/>
                        </a:rPr>
                        <a:t>Х</a:t>
                      </a:r>
                      <a:endParaRPr lang="en-US" sz="2400" dirty="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FF"/>
                    </a:solidFill>
                  </a:tcPr>
                </a:tc>
                <a:tc>
                  <a:txBody>
                    <a:bodyPr/>
                    <a:lstStyle/>
                    <a:p>
                      <a:pPr algn="r">
                        <a:spcAft>
                          <a:spcPts val="0"/>
                        </a:spcAft>
                      </a:pPr>
                      <a:r>
                        <a:rPr lang="sr-Cyrl-CS" sz="900" dirty="0">
                          <a:latin typeface="Calibri"/>
                          <a:ea typeface="Times New Roman"/>
                          <a:cs typeface="Tahoma"/>
                        </a:rPr>
                        <a:t>Други степен</a:t>
                      </a:r>
                      <a:r>
                        <a:rPr lang="sr-Cyrl-CS" sz="900" dirty="0">
                          <a:latin typeface="Calibri"/>
                          <a:ea typeface="Times New Roman"/>
                          <a:cs typeface="Tahoma"/>
                          <a:sym typeface="Symbol"/>
                        </a:rPr>
                        <a:t></a:t>
                      </a:r>
                      <a:endParaRPr lang="en-US" sz="1200" dirty="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n-US" sz="120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FF"/>
                    </a:solidFill>
                  </a:tcPr>
                </a:tc>
                <a:tc>
                  <a:txBody>
                    <a:bodyPr/>
                    <a:lstStyle/>
                    <a:p>
                      <a:pPr algn="r">
                        <a:spcAft>
                          <a:spcPts val="0"/>
                        </a:spcAft>
                      </a:pPr>
                      <a:r>
                        <a:rPr lang="sr-Cyrl-CS" sz="900" dirty="0">
                          <a:latin typeface="Calibri"/>
                          <a:ea typeface="Times New Roman"/>
                          <a:cs typeface="Tahoma"/>
                        </a:rPr>
                        <a:t>Трећи степен </a:t>
                      </a:r>
                      <a:r>
                        <a:rPr lang="sr-Cyrl-CS" sz="900" dirty="0">
                          <a:latin typeface="Calibri"/>
                          <a:ea typeface="Times New Roman"/>
                          <a:cs typeface="Tahoma"/>
                          <a:sym typeface="Symbol"/>
                        </a:rPr>
                        <a:t></a:t>
                      </a:r>
                      <a:endParaRPr lang="en-US" sz="1200" dirty="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n-US" sz="120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FF"/>
                    </a:solidFill>
                  </a:tcPr>
                </a:tc>
                <a:tc>
                  <a:txBody>
                    <a:bodyPr/>
                    <a:lstStyle/>
                    <a:p>
                      <a:pPr algn="r">
                        <a:spcAft>
                          <a:spcPts val="0"/>
                        </a:spcAft>
                      </a:pPr>
                      <a:r>
                        <a:rPr lang="sr-Cyrl-CS" sz="900" dirty="0">
                          <a:latin typeface="Calibri"/>
                          <a:ea typeface="Times New Roman"/>
                          <a:cs typeface="Tahoma"/>
                        </a:rPr>
                        <a:t>Четврти степен</a:t>
                      </a:r>
                      <a:r>
                        <a:rPr lang="sr-Cyrl-CS" sz="900" dirty="0">
                          <a:latin typeface="Calibri"/>
                          <a:ea typeface="Times New Roman"/>
                          <a:cs typeface="Tahoma"/>
                          <a:sym typeface="Symbol"/>
                        </a:rPr>
                        <a:t></a:t>
                      </a:r>
                      <a:endParaRPr lang="en-US" sz="1200" dirty="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n-US" sz="1200" dirty="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FF"/>
                    </a:solidFill>
                  </a:tcPr>
                </a:tc>
                <a:tc>
                  <a:txBody>
                    <a:bodyPr/>
                    <a:lstStyle/>
                    <a:p>
                      <a:pPr algn="r">
                        <a:spcAft>
                          <a:spcPts val="0"/>
                        </a:spcAft>
                      </a:pPr>
                      <a:r>
                        <a:rPr lang="sr-Cyrl-CS" sz="900" dirty="0">
                          <a:latin typeface="Calibri"/>
                          <a:ea typeface="Times New Roman"/>
                          <a:cs typeface="Tahoma"/>
                        </a:rPr>
                        <a:t>КУП </a:t>
                      </a:r>
                      <a:r>
                        <a:rPr lang="sr-Cyrl-CS" sz="900" dirty="0">
                          <a:latin typeface="Calibri"/>
                          <a:ea typeface="Times New Roman"/>
                          <a:cs typeface="Tahoma"/>
                          <a:sym typeface="Symbol"/>
                        </a:rPr>
                        <a:t></a:t>
                      </a:r>
                      <a:endParaRPr lang="en-US" sz="1200" dirty="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n-US" sz="120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FF"/>
                    </a:solidFill>
                  </a:tcPr>
                </a:tc>
                <a:tc>
                  <a:txBody>
                    <a:bodyPr/>
                    <a:lstStyle/>
                    <a:p>
                      <a:pPr algn="ctr">
                        <a:spcAft>
                          <a:spcPts val="0"/>
                        </a:spcAft>
                      </a:pPr>
                      <a:r>
                        <a:rPr lang="sr-Cyrl-CS" sz="900">
                          <a:latin typeface="Calibri"/>
                          <a:ea typeface="Times New Roman"/>
                          <a:cs typeface="Tahoma"/>
                        </a:rPr>
                        <a:t>Млађе категорије</a:t>
                      </a:r>
                      <a:endParaRPr lang="en-US" sz="120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n-US" sz="1200" dirty="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FF"/>
                    </a:solidFill>
                  </a:tcPr>
                </a:tc>
              </a:tr>
            </a:tbl>
          </a:graphicData>
        </a:graphic>
      </p:graphicFrame>
      <p:graphicFrame>
        <p:nvGraphicFramePr>
          <p:cNvPr id="23" name="Table 22"/>
          <p:cNvGraphicFramePr>
            <a:graphicFrameLocks noGrp="1"/>
          </p:cNvGraphicFramePr>
          <p:nvPr/>
        </p:nvGraphicFramePr>
        <p:xfrm>
          <a:off x="642938" y="2286000"/>
          <a:ext cx="8072495" cy="357190"/>
        </p:xfrm>
        <a:graphic>
          <a:graphicData uri="http://schemas.openxmlformats.org/drawingml/2006/table">
            <a:tbl>
              <a:tblPr/>
              <a:tblGrid>
                <a:gridCol w="1006854"/>
                <a:gridCol w="3554901"/>
                <a:gridCol w="1006854"/>
                <a:gridCol w="2503886"/>
              </a:tblGrid>
              <a:tr h="357190">
                <a:tc>
                  <a:txBody>
                    <a:bodyPr/>
                    <a:lstStyle/>
                    <a:p>
                      <a:pPr algn="ctr">
                        <a:spcAft>
                          <a:spcPts val="0"/>
                        </a:spcAft>
                      </a:pPr>
                      <a:r>
                        <a:rPr lang="sr-Cyrl-CS" sz="900" b="1" dirty="0">
                          <a:latin typeface="Calibri"/>
                          <a:ea typeface="Times New Roman"/>
                          <a:cs typeface="Tahoma"/>
                        </a:rPr>
                        <a:t>Судије</a:t>
                      </a:r>
                      <a:endParaRPr lang="en-US" sz="1200" dirty="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9797"/>
                    </a:solidFill>
                  </a:tcPr>
                </a:tc>
                <a:tc>
                  <a:txBody>
                    <a:bodyPr/>
                    <a:lstStyle/>
                    <a:p>
                      <a:pPr algn="ctr">
                        <a:spcAft>
                          <a:spcPts val="0"/>
                        </a:spcAft>
                      </a:pPr>
                      <a:r>
                        <a:rPr lang="sr-Cyrl-CS" sz="1400" b="1" dirty="0">
                          <a:latin typeface="Calibri"/>
                          <a:ea typeface="Times New Roman"/>
                          <a:cs typeface="Tahoma"/>
                        </a:rPr>
                        <a:t>НЕНАД НИКОЛИЋ / ДУШАН СТОЈКОВИЋ</a:t>
                      </a:r>
                      <a:endParaRPr lang="en-US" sz="1400" dirty="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FF"/>
                    </a:solidFill>
                  </a:tcPr>
                </a:tc>
                <a:tc>
                  <a:txBody>
                    <a:bodyPr/>
                    <a:lstStyle/>
                    <a:p>
                      <a:pPr algn="ctr">
                        <a:spcAft>
                          <a:spcPts val="0"/>
                        </a:spcAft>
                      </a:pPr>
                      <a:r>
                        <a:rPr lang="sr-Cyrl-CS" sz="900" b="1">
                          <a:latin typeface="Calibri"/>
                          <a:ea typeface="Times New Roman"/>
                          <a:cs typeface="Tahoma"/>
                        </a:rPr>
                        <a:t>Контролор</a:t>
                      </a:r>
                      <a:endParaRPr lang="en-US" sz="120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9CCFF"/>
                    </a:solidFill>
                  </a:tcPr>
                </a:tc>
                <a:tc>
                  <a:txBody>
                    <a:bodyPr/>
                    <a:lstStyle/>
                    <a:p>
                      <a:pPr algn="ctr">
                        <a:spcAft>
                          <a:spcPts val="0"/>
                        </a:spcAft>
                      </a:pPr>
                      <a:r>
                        <a:rPr lang="sr-Cyrl-CS" sz="1400" b="1" dirty="0">
                          <a:latin typeface="Calibri"/>
                          <a:ea typeface="Times New Roman"/>
                          <a:cs typeface="Tahoma"/>
                        </a:rPr>
                        <a:t>ЖИВАН СТАКИЋ</a:t>
                      </a:r>
                      <a:endParaRPr lang="en-US" sz="1400" dirty="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FF"/>
                    </a:solidFill>
                  </a:tcPr>
                </a:tc>
              </a:tr>
            </a:tbl>
          </a:graphicData>
        </a:graphic>
      </p:graphicFrame>
      <p:graphicFrame>
        <p:nvGraphicFramePr>
          <p:cNvPr id="27" name="Table 26"/>
          <p:cNvGraphicFramePr>
            <a:graphicFrameLocks noGrp="1"/>
          </p:cNvGraphicFramePr>
          <p:nvPr/>
        </p:nvGraphicFramePr>
        <p:xfrm>
          <a:off x="642938" y="2817813"/>
          <a:ext cx="3600451" cy="467995"/>
        </p:xfrm>
        <a:graphic>
          <a:graphicData uri="http://schemas.openxmlformats.org/drawingml/2006/table">
            <a:tbl>
              <a:tblPr/>
              <a:tblGrid>
                <a:gridCol w="899954"/>
                <a:gridCol w="899954"/>
                <a:gridCol w="1800543"/>
              </a:tblGrid>
              <a:tr h="179705">
                <a:tc>
                  <a:txBody>
                    <a:bodyPr/>
                    <a:lstStyle/>
                    <a:p>
                      <a:pPr algn="ctr">
                        <a:spcAft>
                          <a:spcPts val="0"/>
                        </a:spcAft>
                      </a:pPr>
                      <a:r>
                        <a:rPr lang="sr-Cyrl-CS" sz="900" dirty="0">
                          <a:latin typeface="Calibri"/>
                          <a:ea typeface="Times New Roman"/>
                          <a:cs typeface="Tahoma"/>
                        </a:rPr>
                        <a:t>Датум</a:t>
                      </a:r>
                      <a:endParaRPr lang="en-US" sz="1200" dirty="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900">
                          <a:latin typeface="Calibri"/>
                          <a:ea typeface="Times New Roman"/>
                          <a:cs typeface="Tahoma"/>
                        </a:rPr>
                        <a:t>Време</a:t>
                      </a:r>
                      <a:endParaRPr lang="en-US" sz="120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sr-Cyrl-CS" sz="900" dirty="0">
                          <a:latin typeface="Calibri"/>
                          <a:ea typeface="Times New Roman"/>
                          <a:cs typeface="Tahoma"/>
                        </a:rPr>
                        <a:t>Место</a:t>
                      </a:r>
                      <a:endParaRPr lang="en-US" sz="1200" dirty="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8290">
                <a:tc>
                  <a:txBody>
                    <a:bodyPr/>
                    <a:lstStyle/>
                    <a:p>
                      <a:pPr algn="ctr">
                        <a:spcAft>
                          <a:spcPts val="0"/>
                        </a:spcAft>
                      </a:pPr>
                      <a:r>
                        <a:rPr lang="sr-Cyrl-CS" sz="1000" b="1" dirty="0" smtClean="0">
                          <a:latin typeface="Calibri"/>
                          <a:ea typeface="Times New Roman"/>
                          <a:cs typeface="Tahoma"/>
                        </a:rPr>
                        <a:t>06.10.2013.</a:t>
                      </a:r>
                      <a:endParaRPr lang="en-US" sz="1200" dirty="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FF"/>
                    </a:solidFill>
                  </a:tcPr>
                </a:tc>
                <a:tc>
                  <a:txBody>
                    <a:bodyPr/>
                    <a:lstStyle/>
                    <a:p>
                      <a:pPr algn="ctr">
                        <a:spcAft>
                          <a:spcPts val="0"/>
                        </a:spcAft>
                      </a:pPr>
                      <a:r>
                        <a:rPr lang="sr-Cyrl-CS" sz="1000" b="1" dirty="0">
                          <a:latin typeface="Calibri"/>
                          <a:ea typeface="Times New Roman"/>
                          <a:cs typeface="Tahoma"/>
                        </a:rPr>
                        <a:t>19:00</a:t>
                      </a:r>
                      <a:endParaRPr lang="en-US" sz="1200" dirty="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FF"/>
                    </a:solidFill>
                  </a:tcPr>
                </a:tc>
                <a:tc>
                  <a:txBody>
                    <a:bodyPr/>
                    <a:lstStyle/>
                    <a:p>
                      <a:pPr algn="ctr">
                        <a:spcAft>
                          <a:spcPts val="0"/>
                        </a:spcAft>
                      </a:pPr>
                      <a:r>
                        <a:rPr lang="sr-Cyrl-CS" sz="1000" b="1" dirty="0">
                          <a:latin typeface="Calibri"/>
                          <a:ea typeface="Times New Roman"/>
                          <a:cs typeface="Tahoma"/>
                        </a:rPr>
                        <a:t>БЕОГРАД </a:t>
                      </a:r>
                      <a:endParaRPr lang="en-US" sz="1200" dirty="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FF"/>
                    </a:solidFill>
                  </a:tcPr>
                </a:tc>
              </a:tr>
            </a:tbl>
          </a:graphicData>
        </a:graphic>
      </p:graphicFrame>
      <p:graphicFrame>
        <p:nvGraphicFramePr>
          <p:cNvPr id="29" name="Table 28"/>
          <p:cNvGraphicFramePr>
            <a:graphicFrameLocks noGrp="1"/>
          </p:cNvGraphicFramePr>
          <p:nvPr/>
        </p:nvGraphicFramePr>
        <p:xfrm>
          <a:off x="642938" y="3352800"/>
          <a:ext cx="3600449" cy="648018"/>
        </p:xfrm>
        <a:graphic>
          <a:graphicData uri="http://schemas.openxmlformats.org/drawingml/2006/table">
            <a:tbl>
              <a:tblPr/>
              <a:tblGrid>
                <a:gridCol w="539274"/>
                <a:gridCol w="2337913"/>
                <a:gridCol w="723262"/>
              </a:tblGrid>
              <a:tr h="324009">
                <a:tc>
                  <a:txBody>
                    <a:bodyPr/>
                    <a:lstStyle/>
                    <a:p>
                      <a:pPr>
                        <a:spcAft>
                          <a:spcPts val="0"/>
                        </a:spcAft>
                      </a:pPr>
                      <a:r>
                        <a:rPr lang="sr-Cyrl-CS" sz="900" dirty="0">
                          <a:latin typeface="Calibri"/>
                          <a:ea typeface="Times New Roman"/>
                          <a:cs typeface="Tahoma"/>
                        </a:rPr>
                        <a:t>Екипа А</a:t>
                      </a:r>
                      <a:endParaRPr lang="en-US" sz="1200" dirty="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sr-Cyrl-CS" sz="1000" b="1" dirty="0" smtClean="0">
                          <a:latin typeface="Calibri"/>
                          <a:ea typeface="Times New Roman"/>
                          <a:cs typeface="Tahoma"/>
                        </a:rPr>
                        <a:t>ВРБАС КАРНЕКС</a:t>
                      </a:r>
                      <a:endParaRPr lang="en-US" sz="1200" dirty="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FF"/>
                    </a:solidFill>
                  </a:tcPr>
                </a:tc>
                <a:tc>
                  <a:txBody>
                    <a:bodyPr/>
                    <a:lstStyle/>
                    <a:p>
                      <a:pPr>
                        <a:spcAft>
                          <a:spcPts val="0"/>
                        </a:spcAft>
                      </a:pPr>
                      <a:r>
                        <a:rPr lang="sr-Cyrl-CS" sz="900" dirty="0" smtClean="0">
                          <a:latin typeface="Calibri"/>
                          <a:ea typeface="Times New Roman"/>
                          <a:cs typeface="Tahoma"/>
                        </a:rPr>
                        <a:t>Врбас</a:t>
                      </a:r>
                      <a:endParaRPr lang="en-US" sz="1200" dirty="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FF"/>
                    </a:solidFill>
                  </a:tcPr>
                </a:tc>
              </a:tr>
              <a:tr h="324009">
                <a:tc>
                  <a:txBody>
                    <a:bodyPr/>
                    <a:lstStyle/>
                    <a:p>
                      <a:pPr>
                        <a:spcAft>
                          <a:spcPts val="0"/>
                        </a:spcAft>
                      </a:pPr>
                      <a:r>
                        <a:rPr lang="sr-Cyrl-CS" sz="900" dirty="0">
                          <a:latin typeface="Calibri"/>
                          <a:ea typeface="Times New Roman"/>
                          <a:cs typeface="Tahoma"/>
                        </a:rPr>
                        <a:t>Екипа Б</a:t>
                      </a:r>
                      <a:endParaRPr lang="en-US" sz="1200" dirty="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sr-Cyrl-CS" sz="1000" b="1" dirty="0" smtClean="0">
                          <a:latin typeface="Calibri"/>
                          <a:ea typeface="Times New Roman"/>
                          <a:cs typeface="Tahoma"/>
                        </a:rPr>
                        <a:t>НАПРЕДАК</a:t>
                      </a:r>
                      <a:endParaRPr lang="en-US" sz="1200" dirty="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FF"/>
                    </a:solidFill>
                  </a:tcPr>
                </a:tc>
                <a:tc>
                  <a:txBody>
                    <a:bodyPr/>
                    <a:lstStyle/>
                    <a:p>
                      <a:pPr>
                        <a:spcAft>
                          <a:spcPts val="0"/>
                        </a:spcAft>
                      </a:pPr>
                      <a:r>
                        <a:rPr lang="ru-RU" sz="900" dirty="0" smtClean="0">
                          <a:latin typeface="Calibri"/>
                          <a:ea typeface="Times New Roman"/>
                          <a:cs typeface="Tahoma"/>
                        </a:rPr>
                        <a:t>Крушевац</a:t>
                      </a:r>
                      <a:endParaRPr lang="en-US" sz="1200" dirty="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FF"/>
                    </a:solidFill>
                  </a:tcPr>
                </a:tc>
              </a:tr>
            </a:tbl>
          </a:graphicData>
        </a:graphic>
      </p:graphicFrame>
      <p:graphicFrame>
        <p:nvGraphicFramePr>
          <p:cNvPr id="30" name="Table 29"/>
          <p:cNvGraphicFramePr>
            <a:graphicFrameLocks noGrp="1"/>
          </p:cNvGraphicFramePr>
          <p:nvPr/>
        </p:nvGraphicFramePr>
        <p:xfrm>
          <a:off x="4467225" y="2786063"/>
          <a:ext cx="4248179" cy="1214446"/>
        </p:xfrm>
        <a:graphic>
          <a:graphicData uri="http://schemas.openxmlformats.org/drawingml/2006/table">
            <a:tbl>
              <a:tblPr/>
              <a:tblGrid>
                <a:gridCol w="620715"/>
                <a:gridCol w="505481"/>
                <a:gridCol w="589233"/>
                <a:gridCol w="589233"/>
                <a:gridCol w="677142"/>
                <a:gridCol w="677142"/>
                <a:gridCol w="589233"/>
              </a:tblGrid>
              <a:tr h="304507">
                <a:tc gridSpan="2">
                  <a:txBody>
                    <a:bodyPr/>
                    <a:lstStyle/>
                    <a:p>
                      <a:pPr algn="ctr">
                        <a:spcAft>
                          <a:spcPts val="0"/>
                        </a:spcAft>
                      </a:pPr>
                      <a:r>
                        <a:rPr lang="sr-Cyrl-CS" sz="900" dirty="0">
                          <a:latin typeface="Calibri"/>
                          <a:ea typeface="Times New Roman"/>
                          <a:cs typeface="Tahoma"/>
                        </a:rPr>
                        <a:t>Резултат</a:t>
                      </a:r>
                      <a:endParaRPr lang="en-US" sz="1200" dirty="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gridSpan="5">
                  <a:txBody>
                    <a:bodyPr/>
                    <a:lstStyle/>
                    <a:p>
                      <a:pPr algn="ctr">
                        <a:spcAft>
                          <a:spcPts val="0"/>
                        </a:spcAft>
                      </a:pPr>
                      <a:r>
                        <a:rPr lang="sr-Cyrl-CS" sz="900" b="1" dirty="0">
                          <a:latin typeface="Calibri"/>
                          <a:ea typeface="Times New Roman"/>
                          <a:cs typeface="Tahoma"/>
                        </a:rPr>
                        <a:t>Дисциплински прекршаји</a:t>
                      </a:r>
                      <a:endParaRPr lang="en-US" sz="1200" dirty="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300925">
                <a:tc>
                  <a:txBody>
                    <a:bodyPr/>
                    <a:lstStyle/>
                    <a:p>
                      <a:pPr algn="ctr">
                        <a:spcAft>
                          <a:spcPts val="0"/>
                        </a:spcAft>
                      </a:pPr>
                      <a:r>
                        <a:rPr lang="sr-Cyrl-CS" sz="900">
                          <a:latin typeface="Calibri"/>
                          <a:ea typeface="Times New Roman"/>
                          <a:cs typeface="Tahoma"/>
                        </a:rPr>
                        <a:t>крај</a:t>
                      </a:r>
                      <a:endParaRPr lang="en-US" sz="120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sr-Cyrl-CS" sz="900">
                          <a:latin typeface="Calibri"/>
                          <a:ea typeface="Times New Roman"/>
                          <a:cs typeface="Tahoma"/>
                        </a:rPr>
                        <a:t>пол.</a:t>
                      </a:r>
                      <a:endParaRPr lang="en-US" sz="120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sr-Cyrl-CS" sz="900">
                          <a:latin typeface="Calibri"/>
                          <a:ea typeface="Times New Roman"/>
                          <a:cs typeface="Tahoma"/>
                        </a:rPr>
                        <a:t>7-м</a:t>
                      </a:r>
                      <a:endParaRPr lang="en-US" sz="120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sr-Cyrl-CS" sz="900">
                          <a:latin typeface="Calibri"/>
                          <a:ea typeface="Times New Roman"/>
                          <a:cs typeface="Tahoma"/>
                        </a:rPr>
                        <a:t>опом</a:t>
                      </a:r>
                      <a:endParaRPr lang="en-US" sz="120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sr-Cyrl-CS" sz="900">
                          <a:latin typeface="Calibri"/>
                          <a:ea typeface="Times New Roman"/>
                          <a:cs typeface="Tahoma"/>
                        </a:rPr>
                        <a:t>2 мин</a:t>
                      </a:r>
                      <a:endParaRPr lang="en-US" sz="120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sr-Cyrl-CS" sz="900">
                          <a:latin typeface="Calibri"/>
                          <a:ea typeface="Times New Roman"/>
                          <a:cs typeface="Tahoma"/>
                        </a:rPr>
                        <a:t>диск</a:t>
                      </a:r>
                      <a:endParaRPr lang="en-US" sz="120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sr-Cyrl-CS" sz="700">
                          <a:latin typeface="Calibri"/>
                          <a:ea typeface="Times New Roman"/>
                          <a:cs typeface="Tahoma"/>
                        </a:rPr>
                        <a:t>ЕКИПНЕ КАЗНЕ</a:t>
                      </a:r>
                      <a:endParaRPr lang="en-US" sz="120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4507">
                <a:tc>
                  <a:txBody>
                    <a:bodyPr/>
                    <a:lstStyle/>
                    <a:p>
                      <a:pPr algn="ctr">
                        <a:spcAft>
                          <a:spcPts val="0"/>
                        </a:spcAft>
                      </a:pPr>
                      <a:r>
                        <a:rPr lang="sr-Cyrl-CS" sz="1800" b="1" dirty="0">
                          <a:latin typeface="Calibri"/>
                          <a:ea typeface="Times New Roman"/>
                          <a:cs typeface="Tahoma"/>
                        </a:rPr>
                        <a:t>25</a:t>
                      </a:r>
                      <a:endParaRPr lang="en-US" sz="1800" dirty="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FF"/>
                    </a:solidFill>
                  </a:tcPr>
                </a:tc>
                <a:tc>
                  <a:txBody>
                    <a:bodyPr/>
                    <a:lstStyle/>
                    <a:p>
                      <a:pPr algn="ctr">
                        <a:spcAft>
                          <a:spcPts val="0"/>
                        </a:spcAft>
                      </a:pPr>
                      <a:r>
                        <a:rPr lang="sr-Cyrl-CS" sz="1800" b="1">
                          <a:latin typeface="Calibri"/>
                          <a:ea typeface="Times New Roman"/>
                          <a:cs typeface="Tahoma"/>
                        </a:rPr>
                        <a:t>14</a:t>
                      </a:r>
                      <a:endParaRPr lang="en-US" sz="180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FF"/>
                    </a:solidFill>
                  </a:tcPr>
                </a:tc>
                <a:tc>
                  <a:txBody>
                    <a:bodyPr/>
                    <a:lstStyle/>
                    <a:p>
                      <a:pPr algn="ctr">
                        <a:spcAft>
                          <a:spcPts val="0"/>
                        </a:spcAft>
                      </a:pPr>
                      <a:r>
                        <a:rPr lang="sr-Cyrl-CS" sz="1800">
                          <a:latin typeface="Calibri"/>
                          <a:ea typeface="Times New Roman"/>
                          <a:cs typeface="Tahoma"/>
                        </a:rPr>
                        <a:t>5</a:t>
                      </a:r>
                      <a:endParaRPr lang="en-US" sz="180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FF"/>
                    </a:solidFill>
                  </a:tcPr>
                </a:tc>
                <a:tc>
                  <a:txBody>
                    <a:bodyPr/>
                    <a:lstStyle/>
                    <a:p>
                      <a:pPr algn="ctr">
                        <a:spcAft>
                          <a:spcPts val="0"/>
                        </a:spcAft>
                      </a:pPr>
                      <a:r>
                        <a:rPr lang="sr-Cyrl-CS" sz="1800" dirty="0">
                          <a:latin typeface="Calibri"/>
                          <a:ea typeface="Times New Roman"/>
                          <a:cs typeface="Tahoma"/>
                        </a:rPr>
                        <a:t>3 + 1</a:t>
                      </a:r>
                      <a:endParaRPr lang="en-US" sz="1800" dirty="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FF"/>
                    </a:solidFill>
                  </a:tcPr>
                </a:tc>
                <a:tc>
                  <a:txBody>
                    <a:bodyPr/>
                    <a:lstStyle/>
                    <a:p>
                      <a:pPr algn="ctr">
                        <a:spcAft>
                          <a:spcPts val="0"/>
                        </a:spcAft>
                      </a:pPr>
                      <a:r>
                        <a:rPr lang="sr-Cyrl-CS" sz="1800">
                          <a:latin typeface="Calibri"/>
                          <a:ea typeface="Times New Roman"/>
                          <a:cs typeface="Tahoma"/>
                        </a:rPr>
                        <a:t>7 + 1</a:t>
                      </a:r>
                      <a:endParaRPr lang="en-US" sz="180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FF"/>
                    </a:solidFill>
                  </a:tcPr>
                </a:tc>
                <a:tc>
                  <a:txBody>
                    <a:bodyPr/>
                    <a:lstStyle/>
                    <a:p>
                      <a:pPr algn="ctr">
                        <a:spcAft>
                          <a:spcPts val="0"/>
                        </a:spcAft>
                      </a:pPr>
                      <a:r>
                        <a:rPr lang="ru-RU" sz="1800">
                          <a:latin typeface="Calibri"/>
                          <a:ea typeface="Times New Roman"/>
                          <a:cs typeface="Tahoma"/>
                        </a:rPr>
                        <a:t>0 + 1</a:t>
                      </a:r>
                      <a:endParaRPr lang="en-US" sz="180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FF"/>
                    </a:solidFill>
                  </a:tcPr>
                </a:tc>
                <a:tc>
                  <a:txBody>
                    <a:bodyPr/>
                    <a:lstStyle/>
                    <a:p>
                      <a:pPr algn="ctr">
                        <a:spcAft>
                          <a:spcPts val="0"/>
                        </a:spcAft>
                      </a:pPr>
                      <a:r>
                        <a:rPr lang="ru-RU" sz="1800">
                          <a:latin typeface="Calibri"/>
                          <a:ea typeface="Times New Roman"/>
                          <a:cs typeface="Tahoma"/>
                        </a:rPr>
                        <a:t>0</a:t>
                      </a:r>
                      <a:endParaRPr lang="en-US" sz="180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FF"/>
                    </a:solidFill>
                  </a:tcPr>
                </a:tc>
              </a:tr>
              <a:tr h="304507">
                <a:tc>
                  <a:txBody>
                    <a:bodyPr/>
                    <a:lstStyle/>
                    <a:p>
                      <a:pPr algn="ctr">
                        <a:spcAft>
                          <a:spcPts val="0"/>
                        </a:spcAft>
                      </a:pPr>
                      <a:r>
                        <a:rPr lang="ru-RU" sz="1800" b="1" dirty="0">
                          <a:latin typeface="Calibri"/>
                          <a:ea typeface="Times New Roman"/>
                          <a:cs typeface="Tahoma"/>
                        </a:rPr>
                        <a:t>27</a:t>
                      </a:r>
                      <a:endParaRPr lang="en-US" sz="1800" dirty="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FF"/>
                    </a:solidFill>
                  </a:tcPr>
                </a:tc>
                <a:tc>
                  <a:txBody>
                    <a:bodyPr/>
                    <a:lstStyle/>
                    <a:p>
                      <a:pPr algn="ctr">
                        <a:spcAft>
                          <a:spcPts val="0"/>
                        </a:spcAft>
                      </a:pPr>
                      <a:r>
                        <a:rPr lang="ru-RU" sz="1800" b="1" dirty="0">
                          <a:latin typeface="Calibri"/>
                          <a:ea typeface="Times New Roman"/>
                          <a:cs typeface="Tahoma"/>
                        </a:rPr>
                        <a:t>11</a:t>
                      </a:r>
                      <a:endParaRPr lang="en-US" sz="1800" dirty="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FF"/>
                    </a:solidFill>
                  </a:tcPr>
                </a:tc>
                <a:tc>
                  <a:txBody>
                    <a:bodyPr/>
                    <a:lstStyle/>
                    <a:p>
                      <a:pPr algn="ctr">
                        <a:spcAft>
                          <a:spcPts val="0"/>
                        </a:spcAft>
                      </a:pPr>
                      <a:r>
                        <a:rPr lang="ru-RU" sz="1800" dirty="0">
                          <a:latin typeface="Calibri"/>
                          <a:ea typeface="Times New Roman"/>
                          <a:cs typeface="Tahoma"/>
                        </a:rPr>
                        <a:t>2</a:t>
                      </a:r>
                      <a:endParaRPr lang="en-US" sz="1800" dirty="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FF"/>
                    </a:solidFill>
                  </a:tcPr>
                </a:tc>
                <a:tc>
                  <a:txBody>
                    <a:bodyPr/>
                    <a:lstStyle/>
                    <a:p>
                      <a:pPr algn="ctr">
                        <a:spcAft>
                          <a:spcPts val="0"/>
                        </a:spcAft>
                      </a:pPr>
                      <a:r>
                        <a:rPr lang="ru-RU" sz="1800" dirty="0">
                          <a:latin typeface="Calibri"/>
                          <a:ea typeface="Times New Roman"/>
                          <a:cs typeface="Tahoma"/>
                        </a:rPr>
                        <a:t>3</a:t>
                      </a:r>
                      <a:endParaRPr lang="en-US" sz="1800" dirty="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FF"/>
                    </a:solidFill>
                  </a:tcPr>
                </a:tc>
                <a:tc>
                  <a:txBody>
                    <a:bodyPr/>
                    <a:lstStyle/>
                    <a:p>
                      <a:pPr algn="ctr">
                        <a:spcAft>
                          <a:spcPts val="0"/>
                        </a:spcAft>
                      </a:pPr>
                      <a:r>
                        <a:rPr lang="ru-RU" sz="1800" dirty="0">
                          <a:latin typeface="Calibri"/>
                          <a:ea typeface="Times New Roman"/>
                          <a:cs typeface="Tahoma"/>
                        </a:rPr>
                        <a:t>9</a:t>
                      </a:r>
                      <a:endParaRPr lang="en-US" sz="1800" dirty="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FF"/>
                    </a:solidFill>
                  </a:tcPr>
                </a:tc>
                <a:tc>
                  <a:txBody>
                    <a:bodyPr/>
                    <a:lstStyle/>
                    <a:p>
                      <a:pPr algn="ctr">
                        <a:spcAft>
                          <a:spcPts val="0"/>
                        </a:spcAft>
                      </a:pPr>
                      <a:r>
                        <a:rPr lang="ru-RU" sz="1800" dirty="0">
                          <a:latin typeface="Calibri"/>
                          <a:ea typeface="Times New Roman"/>
                          <a:cs typeface="Tahoma"/>
                        </a:rPr>
                        <a:t>1</a:t>
                      </a:r>
                      <a:endParaRPr lang="en-US" sz="1800" dirty="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FF"/>
                    </a:solidFill>
                  </a:tcPr>
                </a:tc>
                <a:tc>
                  <a:txBody>
                    <a:bodyPr/>
                    <a:lstStyle/>
                    <a:p>
                      <a:pPr algn="ctr">
                        <a:spcAft>
                          <a:spcPts val="0"/>
                        </a:spcAft>
                      </a:pPr>
                      <a:r>
                        <a:rPr lang="ru-RU" sz="1800" dirty="0">
                          <a:latin typeface="Calibri"/>
                          <a:ea typeface="Times New Roman"/>
                          <a:cs typeface="Tahoma"/>
                        </a:rPr>
                        <a:t>0</a:t>
                      </a:r>
                      <a:endParaRPr lang="en-US" sz="1800" dirty="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FF"/>
                    </a:solidFill>
                  </a:tcPr>
                </a:tc>
              </a:tr>
            </a:tbl>
          </a:graphicData>
        </a:graphic>
      </p:graphicFrame>
      <p:sp>
        <p:nvSpPr>
          <p:cNvPr id="31" name="Line Callout 3 30"/>
          <p:cNvSpPr/>
          <p:nvPr/>
        </p:nvSpPr>
        <p:spPr>
          <a:xfrm>
            <a:off x="6786563" y="5643563"/>
            <a:ext cx="2071687" cy="928687"/>
          </a:xfrm>
          <a:prstGeom prst="borderCallout3">
            <a:avLst>
              <a:gd name="adj1" fmla="val -3404"/>
              <a:gd name="adj2" fmla="val 14840"/>
              <a:gd name="adj3" fmla="val -51844"/>
              <a:gd name="adj4" fmla="val 41815"/>
              <a:gd name="adj5" fmla="val -104748"/>
              <a:gd name="adj6" fmla="val 66090"/>
              <a:gd name="adj7" fmla="val -176441"/>
              <a:gd name="adj8" fmla="val 81046"/>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sr-Cyrl-CS" sz="1200" dirty="0"/>
              <a:t>УПИСУЈУ СЕ КАЗНЕ ИЗРЕЧЕНЕ У СМИСЛУ ПРАВИЛА ИГРЕ 16:9Б и 16:9Д</a:t>
            </a:r>
            <a:endParaRPr lang="sr-Cyrl-CS" sz="1200" b="1" dirty="0"/>
          </a:p>
          <a:p>
            <a:pPr algn="ctr" fontAlgn="auto">
              <a:spcBef>
                <a:spcPts val="0"/>
              </a:spcBef>
              <a:spcAft>
                <a:spcPts val="0"/>
              </a:spcAft>
              <a:defRPr/>
            </a:pPr>
            <a:r>
              <a:rPr lang="sr-Cyrl-CS" sz="1200" b="1" dirty="0"/>
              <a:t>ОВУ КАЗНУ МОГУ ‘’ЗАРАДИТИ’’ САМО ИГРАЧИ</a:t>
            </a:r>
            <a:endParaRPr lang="en-US" sz="1200" b="1" dirty="0"/>
          </a:p>
        </p:txBody>
      </p:sp>
      <p:sp>
        <p:nvSpPr>
          <p:cNvPr id="32" name="Line Callout 3 31"/>
          <p:cNvSpPr/>
          <p:nvPr/>
        </p:nvSpPr>
        <p:spPr>
          <a:xfrm>
            <a:off x="4572000" y="5214938"/>
            <a:ext cx="2071688" cy="928687"/>
          </a:xfrm>
          <a:prstGeom prst="borderCallout3">
            <a:avLst>
              <a:gd name="adj1" fmla="val -3403"/>
              <a:gd name="adj2" fmla="val 54564"/>
              <a:gd name="adj3" fmla="val -54306"/>
              <a:gd name="adj4" fmla="val 96986"/>
              <a:gd name="adj5" fmla="val -94901"/>
              <a:gd name="adj6" fmla="val 127883"/>
              <a:gd name="adj7" fmla="val -159211"/>
              <a:gd name="adj8" fmla="val 143942"/>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sr-Cyrl-CS" sz="1200" dirty="0"/>
              <a:t>УПИСУЈУ СЕ ДИСКВАЛИФИКАЦИЈЕ ИГРАЧА И ЗВАНИЧНИКА</a:t>
            </a:r>
            <a:endParaRPr lang="en-US" sz="1200" dirty="0"/>
          </a:p>
        </p:txBody>
      </p:sp>
      <p:sp>
        <p:nvSpPr>
          <p:cNvPr id="33" name="Line Callout 3 32"/>
          <p:cNvSpPr/>
          <p:nvPr/>
        </p:nvSpPr>
        <p:spPr>
          <a:xfrm>
            <a:off x="2428875" y="4714875"/>
            <a:ext cx="2071688" cy="928688"/>
          </a:xfrm>
          <a:prstGeom prst="borderCallout3">
            <a:avLst>
              <a:gd name="adj1" fmla="val 26134"/>
              <a:gd name="adj2" fmla="val 98701"/>
              <a:gd name="adj3" fmla="val -17381"/>
              <a:gd name="adj4" fmla="val 158779"/>
              <a:gd name="adj5" fmla="val -38286"/>
              <a:gd name="adj6" fmla="val 183055"/>
              <a:gd name="adj7" fmla="val -107519"/>
              <a:gd name="adj8" fmla="val 215665"/>
            </a:avLst>
          </a:prstGeom>
          <a:solidFill>
            <a:srgbClr val="00B0F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sr-Cyrl-CS" sz="1200" dirty="0"/>
              <a:t>УПИСУЈУ СЕ ИСКЉУЧЕЊА НА 2 МИНУТА ИГРАЧА И ЗВАНИЧНИКА</a:t>
            </a:r>
            <a:endParaRPr lang="en-US" sz="1200" dirty="0"/>
          </a:p>
        </p:txBody>
      </p:sp>
      <p:sp>
        <p:nvSpPr>
          <p:cNvPr id="34" name="Line Callout 3 33"/>
          <p:cNvSpPr/>
          <p:nvPr/>
        </p:nvSpPr>
        <p:spPr>
          <a:xfrm>
            <a:off x="214313" y="4286250"/>
            <a:ext cx="2071687" cy="928688"/>
          </a:xfrm>
          <a:prstGeom prst="borderCallout3">
            <a:avLst>
              <a:gd name="adj1" fmla="val 21212"/>
              <a:gd name="adj2" fmla="val 95391"/>
              <a:gd name="adj3" fmla="val 9695"/>
              <a:gd name="adj4" fmla="val 199606"/>
              <a:gd name="adj5" fmla="val -3825"/>
              <a:gd name="adj6" fmla="val 262504"/>
              <a:gd name="adj7" fmla="val -60750"/>
              <a:gd name="adj8" fmla="val 291804"/>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sr-Cyrl-CS" sz="1200" dirty="0">
                <a:solidFill>
                  <a:schemeClr val="tx1"/>
                </a:solidFill>
              </a:rPr>
              <a:t>УПИСУЈУ СЕ ОПОМЕНЕ ИГРАЧА И ЗВАНИЧНИКА</a:t>
            </a:r>
            <a:endParaRPr lang="en-US" sz="1200" dirty="0">
              <a:solidFill>
                <a:schemeClr val="tx1"/>
              </a:solidFill>
            </a:endParaRPr>
          </a:p>
        </p:txBody>
      </p:sp>
      <p:sp>
        <p:nvSpPr>
          <p:cNvPr id="35" name="Oval 34"/>
          <p:cNvSpPr/>
          <p:nvPr/>
        </p:nvSpPr>
        <p:spPr>
          <a:xfrm>
            <a:off x="6143625" y="3286125"/>
            <a:ext cx="642938" cy="500063"/>
          </a:xfrm>
          <a:prstGeom prst="ellipse">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6" name="Oval 35"/>
          <p:cNvSpPr/>
          <p:nvPr/>
        </p:nvSpPr>
        <p:spPr>
          <a:xfrm>
            <a:off x="6786563" y="3286125"/>
            <a:ext cx="642937" cy="500063"/>
          </a:xfrm>
          <a:prstGeom prst="ellipse">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8" name="Oval 37"/>
          <p:cNvSpPr/>
          <p:nvPr/>
        </p:nvSpPr>
        <p:spPr>
          <a:xfrm>
            <a:off x="7500938" y="3286125"/>
            <a:ext cx="642937" cy="500063"/>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0" name="Oval 39"/>
          <p:cNvSpPr/>
          <p:nvPr/>
        </p:nvSpPr>
        <p:spPr>
          <a:xfrm>
            <a:off x="8143875" y="3500438"/>
            <a:ext cx="642938" cy="500062"/>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wipe(left)">
                                      <p:cBhvr>
                                        <p:cTn id="7" dur="2000"/>
                                        <p:tgtEl>
                                          <p:spTgt spid="20"/>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2" fill="hold" nodeType="clickEffect">
                                  <p:stCondLst>
                                    <p:cond delay="0"/>
                                  </p:stCondLst>
                                  <p:childTnLst>
                                    <p:set>
                                      <p:cBhvr>
                                        <p:cTn id="11" dur="1" fill="hold">
                                          <p:stCondLst>
                                            <p:cond delay="0"/>
                                          </p:stCondLst>
                                        </p:cTn>
                                        <p:tgtEl>
                                          <p:spTgt spid="21"/>
                                        </p:tgtEl>
                                        <p:attrNameLst>
                                          <p:attrName>style.visibility</p:attrName>
                                        </p:attrNameLst>
                                      </p:cBhvr>
                                      <p:to>
                                        <p:strVal val="visible"/>
                                      </p:to>
                                    </p:set>
                                    <p:animEffect transition="in" filter="wipe(right)">
                                      <p:cBhvr>
                                        <p:cTn id="12" dur="2000"/>
                                        <p:tgtEl>
                                          <p:spTgt spid="21"/>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22"/>
                                        </p:tgtEl>
                                        <p:attrNameLst>
                                          <p:attrName>style.visibility</p:attrName>
                                        </p:attrNameLst>
                                      </p:cBhvr>
                                      <p:to>
                                        <p:strVal val="visible"/>
                                      </p:to>
                                    </p:set>
                                    <p:animEffect transition="in" filter="wipe(left)">
                                      <p:cBhvr>
                                        <p:cTn id="17" dur="2000"/>
                                        <p:tgtEl>
                                          <p:spTgt spid="22"/>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23"/>
                                        </p:tgtEl>
                                        <p:attrNameLst>
                                          <p:attrName>style.visibility</p:attrName>
                                        </p:attrNameLst>
                                      </p:cBhvr>
                                      <p:to>
                                        <p:strVal val="visible"/>
                                      </p:to>
                                    </p:set>
                                    <p:animEffect transition="in" filter="wipe(down)">
                                      <p:cBhvr>
                                        <p:cTn id="22" dur="2000"/>
                                        <p:tgtEl>
                                          <p:spTgt spid="23"/>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nodeType="clickEffect">
                                  <p:stCondLst>
                                    <p:cond delay="0"/>
                                  </p:stCondLst>
                                  <p:childTnLst>
                                    <p:set>
                                      <p:cBhvr>
                                        <p:cTn id="26" dur="1" fill="hold">
                                          <p:stCondLst>
                                            <p:cond delay="0"/>
                                          </p:stCondLst>
                                        </p:cTn>
                                        <p:tgtEl>
                                          <p:spTgt spid="27"/>
                                        </p:tgtEl>
                                        <p:attrNameLst>
                                          <p:attrName>style.visibility</p:attrName>
                                        </p:attrNameLst>
                                      </p:cBhvr>
                                      <p:to>
                                        <p:strVal val="visible"/>
                                      </p:to>
                                    </p:set>
                                    <p:animEffect transition="in" filter="wipe(up)">
                                      <p:cBhvr>
                                        <p:cTn id="27" dur="2000"/>
                                        <p:tgtEl>
                                          <p:spTgt spid="27"/>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29"/>
                                        </p:tgtEl>
                                        <p:attrNameLst>
                                          <p:attrName>style.visibility</p:attrName>
                                        </p:attrNameLst>
                                      </p:cBhvr>
                                      <p:to>
                                        <p:strVal val="visible"/>
                                      </p:to>
                                    </p:set>
                                    <p:animEffect transition="in" filter="wipe(left)">
                                      <p:cBhvr>
                                        <p:cTn id="32" dur="2000"/>
                                        <p:tgtEl>
                                          <p:spTgt spid="29"/>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nodeType="clickEffect">
                                  <p:stCondLst>
                                    <p:cond delay="0"/>
                                  </p:stCondLst>
                                  <p:childTnLst>
                                    <p:set>
                                      <p:cBhvr>
                                        <p:cTn id="36" dur="1" fill="hold">
                                          <p:stCondLst>
                                            <p:cond delay="0"/>
                                          </p:stCondLst>
                                        </p:cTn>
                                        <p:tgtEl>
                                          <p:spTgt spid="30"/>
                                        </p:tgtEl>
                                        <p:attrNameLst>
                                          <p:attrName>style.visibility</p:attrName>
                                        </p:attrNameLst>
                                      </p:cBhvr>
                                      <p:to>
                                        <p:strVal val="visible"/>
                                      </p:to>
                                    </p:set>
                                    <p:animEffect transition="in" filter="wipe(down)">
                                      <p:cBhvr>
                                        <p:cTn id="37" dur="2000"/>
                                        <p:tgtEl>
                                          <p:spTgt spid="30"/>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35"/>
                                        </p:tgtEl>
                                        <p:attrNameLst>
                                          <p:attrName>style.visibility</p:attrName>
                                        </p:attrNameLst>
                                      </p:cBhvr>
                                      <p:to>
                                        <p:strVal val="visible"/>
                                      </p:to>
                                    </p:set>
                                    <p:animEffect transition="in" filter="wipe(down)">
                                      <p:cBhvr>
                                        <p:cTn id="42" dur="2000"/>
                                        <p:tgtEl>
                                          <p:spTgt spid="35"/>
                                        </p:tgtEl>
                                      </p:cBhvr>
                                    </p:animEffect>
                                  </p:childTnLst>
                                </p:cTn>
                              </p:par>
                            </p:childTnLst>
                          </p:cTn>
                        </p:par>
                        <p:par>
                          <p:cTn id="43" fill="hold">
                            <p:stCondLst>
                              <p:cond delay="2000"/>
                            </p:stCondLst>
                            <p:childTnLst>
                              <p:par>
                                <p:cTn id="44" presetID="41" presetClass="entr" presetSubtype="0" fill="hold" grpId="0" nodeType="afterEffect">
                                  <p:stCondLst>
                                    <p:cond delay="500"/>
                                  </p:stCondLst>
                                  <p:iterate type="lt">
                                    <p:tmPct val="10000"/>
                                  </p:iterate>
                                  <p:childTnLst>
                                    <p:set>
                                      <p:cBhvr>
                                        <p:cTn id="45" dur="1" fill="hold">
                                          <p:stCondLst>
                                            <p:cond delay="0"/>
                                          </p:stCondLst>
                                        </p:cTn>
                                        <p:tgtEl>
                                          <p:spTgt spid="34"/>
                                        </p:tgtEl>
                                        <p:attrNameLst>
                                          <p:attrName>style.visibility</p:attrName>
                                        </p:attrNameLst>
                                      </p:cBhvr>
                                      <p:to>
                                        <p:strVal val="visible"/>
                                      </p:to>
                                    </p:set>
                                    <p:anim calcmode="lin" valueType="num">
                                      <p:cBhvr>
                                        <p:cTn id="46" dur="1000" fill="hold"/>
                                        <p:tgtEl>
                                          <p:spTgt spid="34"/>
                                        </p:tgtEl>
                                        <p:attrNameLst>
                                          <p:attrName>ppt_x</p:attrName>
                                        </p:attrNameLst>
                                      </p:cBhvr>
                                      <p:tavLst>
                                        <p:tav tm="0">
                                          <p:val>
                                            <p:strVal val="#ppt_x"/>
                                          </p:val>
                                        </p:tav>
                                        <p:tav tm="50000">
                                          <p:val>
                                            <p:strVal val="#ppt_x+.1"/>
                                          </p:val>
                                        </p:tav>
                                        <p:tav tm="100000">
                                          <p:val>
                                            <p:strVal val="#ppt_x"/>
                                          </p:val>
                                        </p:tav>
                                      </p:tavLst>
                                    </p:anim>
                                    <p:anim calcmode="lin" valueType="num">
                                      <p:cBhvr>
                                        <p:cTn id="47" dur="1000" fill="hold"/>
                                        <p:tgtEl>
                                          <p:spTgt spid="34"/>
                                        </p:tgtEl>
                                        <p:attrNameLst>
                                          <p:attrName>ppt_y</p:attrName>
                                        </p:attrNameLst>
                                      </p:cBhvr>
                                      <p:tavLst>
                                        <p:tav tm="0">
                                          <p:val>
                                            <p:strVal val="#ppt_y"/>
                                          </p:val>
                                        </p:tav>
                                        <p:tav tm="100000">
                                          <p:val>
                                            <p:strVal val="#ppt_y"/>
                                          </p:val>
                                        </p:tav>
                                      </p:tavLst>
                                    </p:anim>
                                    <p:anim calcmode="lin" valueType="num">
                                      <p:cBhvr>
                                        <p:cTn id="48" dur="1000" fill="hold"/>
                                        <p:tgtEl>
                                          <p:spTgt spid="34"/>
                                        </p:tgtEl>
                                        <p:attrNameLst>
                                          <p:attrName>ppt_h</p:attrName>
                                        </p:attrNameLst>
                                      </p:cBhvr>
                                      <p:tavLst>
                                        <p:tav tm="0">
                                          <p:val>
                                            <p:strVal val="#ppt_h/10"/>
                                          </p:val>
                                        </p:tav>
                                        <p:tav tm="50000">
                                          <p:val>
                                            <p:strVal val="#ppt_h+.01"/>
                                          </p:val>
                                        </p:tav>
                                        <p:tav tm="100000">
                                          <p:val>
                                            <p:strVal val="#ppt_h"/>
                                          </p:val>
                                        </p:tav>
                                      </p:tavLst>
                                    </p:anim>
                                    <p:anim calcmode="lin" valueType="num">
                                      <p:cBhvr>
                                        <p:cTn id="49" dur="1000" fill="hold"/>
                                        <p:tgtEl>
                                          <p:spTgt spid="34"/>
                                        </p:tgtEl>
                                        <p:attrNameLst>
                                          <p:attrName>ppt_w</p:attrName>
                                        </p:attrNameLst>
                                      </p:cBhvr>
                                      <p:tavLst>
                                        <p:tav tm="0">
                                          <p:val>
                                            <p:strVal val="#ppt_w/10"/>
                                          </p:val>
                                        </p:tav>
                                        <p:tav tm="50000">
                                          <p:val>
                                            <p:strVal val="#ppt_w+.01"/>
                                          </p:val>
                                        </p:tav>
                                        <p:tav tm="100000">
                                          <p:val>
                                            <p:strVal val="#ppt_w"/>
                                          </p:val>
                                        </p:tav>
                                      </p:tavLst>
                                    </p:anim>
                                    <p:animEffect transition="in" filter="fade">
                                      <p:cBhvr>
                                        <p:cTn id="50" dur="1000" tmFilter="0,0; .5, 1; 1, 1"/>
                                        <p:tgtEl>
                                          <p:spTgt spid="34"/>
                                        </p:tgtEl>
                                      </p:cBhvr>
                                    </p:animEffect>
                                  </p:childTnLst>
                                </p:cTn>
                              </p:par>
                            </p:childTnLst>
                          </p:cTn>
                        </p:par>
                      </p:childTnLst>
                    </p:cTn>
                  </p:par>
                  <p:par>
                    <p:cTn id="51" fill="hold">
                      <p:stCondLst>
                        <p:cond delay="indefinite"/>
                      </p:stCondLst>
                      <p:childTnLst>
                        <p:par>
                          <p:cTn id="52" fill="hold">
                            <p:stCondLst>
                              <p:cond delay="0"/>
                            </p:stCondLst>
                            <p:childTnLst>
                              <p:par>
                                <p:cTn id="53" presetID="22" presetClass="entr" presetSubtype="4" fill="hold" grpId="0" nodeType="clickEffect">
                                  <p:stCondLst>
                                    <p:cond delay="0"/>
                                  </p:stCondLst>
                                  <p:childTnLst>
                                    <p:set>
                                      <p:cBhvr>
                                        <p:cTn id="54" dur="1" fill="hold">
                                          <p:stCondLst>
                                            <p:cond delay="0"/>
                                          </p:stCondLst>
                                        </p:cTn>
                                        <p:tgtEl>
                                          <p:spTgt spid="36"/>
                                        </p:tgtEl>
                                        <p:attrNameLst>
                                          <p:attrName>style.visibility</p:attrName>
                                        </p:attrNameLst>
                                      </p:cBhvr>
                                      <p:to>
                                        <p:strVal val="visible"/>
                                      </p:to>
                                    </p:set>
                                    <p:animEffect transition="in" filter="wipe(down)">
                                      <p:cBhvr>
                                        <p:cTn id="55" dur="2000"/>
                                        <p:tgtEl>
                                          <p:spTgt spid="36"/>
                                        </p:tgtEl>
                                      </p:cBhvr>
                                    </p:animEffect>
                                  </p:childTnLst>
                                </p:cTn>
                              </p:par>
                            </p:childTnLst>
                          </p:cTn>
                        </p:par>
                        <p:par>
                          <p:cTn id="56" fill="hold">
                            <p:stCondLst>
                              <p:cond delay="2000"/>
                            </p:stCondLst>
                            <p:childTnLst>
                              <p:par>
                                <p:cTn id="57" presetID="22" presetClass="entr" presetSubtype="4" fill="hold" grpId="0" nodeType="afterEffect">
                                  <p:stCondLst>
                                    <p:cond delay="500"/>
                                  </p:stCondLst>
                                  <p:childTnLst>
                                    <p:set>
                                      <p:cBhvr>
                                        <p:cTn id="58" dur="1" fill="hold">
                                          <p:stCondLst>
                                            <p:cond delay="0"/>
                                          </p:stCondLst>
                                        </p:cTn>
                                        <p:tgtEl>
                                          <p:spTgt spid="33"/>
                                        </p:tgtEl>
                                        <p:attrNameLst>
                                          <p:attrName>style.visibility</p:attrName>
                                        </p:attrNameLst>
                                      </p:cBhvr>
                                      <p:to>
                                        <p:strVal val="visible"/>
                                      </p:to>
                                    </p:set>
                                    <p:animEffect transition="in" filter="wipe(down)">
                                      <p:cBhvr>
                                        <p:cTn id="59" dur="1000"/>
                                        <p:tgtEl>
                                          <p:spTgt spid="33"/>
                                        </p:tgtEl>
                                      </p:cBhvr>
                                    </p:animEffect>
                                  </p:childTnLst>
                                </p:cTn>
                              </p:par>
                            </p:childTnLst>
                          </p:cTn>
                        </p:par>
                      </p:childTnLst>
                    </p:cTn>
                  </p:par>
                  <p:par>
                    <p:cTn id="60" fill="hold">
                      <p:stCondLst>
                        <p:cond delay="indefinite"/>
                      </p:stCondLst>
                      <p:childTnLst>
                        <p:par>
                          <p:cTn id="61" fill="hold">
                            <p:stCondLst>
                              <p:cond delay="0"/>
                            </p:stCondLst>
                            <p:childTnLst>
                              <p:par>
                                <p:cTn id="62" presetID="22" presetClass="entr" presetSubtype="4" fill="hold" grpId="0" nodeType="clickEffect">
                                  <p:stCondLst>
                                    <p:cond delay="0"/>
                                  </p:stCondLst>
                                  <p:childTnLst>
                                    <p:set>
                                      <p:cBhvr>
                                        <p:cTn id="63" dur="1" fill="hold">
                                          <p:stCondLst>
                                            <p:cond delay="0"/>
                                          </p:stCondLst>
                                        </p:cTn>
                                        <p:tgtEl>
                                          <p:spTgt spid="38"/>
                                        </p:tgtEl>
                                        <p:attrNameLst>
                                          <p:attrName>style.visibility</p:attrName>
                                        </p:attrNameLst>
                                      </p:cBhvr>
                                      <p:to>
                                        <p:strVal val="visible"/>
                                      </p:to>
                                    </p:set>
                                    <p:animEffect transition="in" filter="wipe(down)">
                                      <p:cBhvr>
                                        <p:cTn id="64" dur="2000"/>
                                        <p:tgtEl>
                                          <p:spTgt spid="38"/>
                                        </p:tgtEl>
                                      </p:cBhvr>
                                    </p:animEffect>
                                  </p:childTnLst>
                                </p:cTn>
                              </p:par>
                            </p:childTnLst>
                          </p:cTn>
                        </p:par>
                        <p:par>
                          <p:cTn id="65" fill="hold">
                            <p:stCondLst>
                              <p:cond delay="2000"/>
                            </p:stCondLst>
                            <p:childTnLst>
                              <p:par>
                                <p:cTn id="66" presetID="41" presetClass="entr" presetSubtype="0" fill="hold" grpId="0" nodeType="afterEffect">
                                  <p:stCondLst>
                                    <p:cond delay="500"/>
                                  </p:stCondLst>
                                  <p:iterate type="lt">
                                    <p:tmPct val="10000"/>
                                  </p:iterate>
                                  <p:childTnLst>
                                    <p:set>
                                      <p:cBhvr>
                                        <p:cTn id="67" dur="1" fill="hold">
                                          <p:stCondLst>
                                            <p:cond delay="0"/>
                                          </p:stCondLst>
                                        </p:cTn>
                                        <p:tgtEl>
                                          <p:spTgt spid="32"/>
                                        </p:tgtEl>
                                        <p:attrNameLst>
                                          <p:attrName>style.visibility</p:attrName>
                                        </p:attrNameLst>
                                      </p:cBhvr>
                                      <p:to>
                                        <p:strVal val="visible"/>
                                      </p:to>
                                    </p:set>
                                    <p:anim calcmode="lin" valueType="num">
                                      <p:cBhvr>
                                        <p:cTn id="68" dur="1000" fill="hold"/>
                                        <p:tgtEl>
                                          <p:spTgt spid="32"/>
                                        </p:tgtEl>
                                        <p:attrNameLst>
                                          <p:attrName>ppt_x</p:attrName>
                                        </p:attrNameLst>
                                      </p:cBhvr>
                                      <p:tavLst>
                                        <p:tav tm="0">
                                          <p:val>
                                            <p:strVal val="#ppt_x"/>
                                          </p:val>
                                        </p:tav>
                                        <p:tav tm="50000">
                                          <p:val>
                                            <p:strVal val="#ppt_x+.1"/>
                                          </p:val>
                                        </p:tav>
                                        <p:tav tm="100000">
                                          <p:val>
                                            <p:strVal val="#ppt_x"/>
                                          </p:val>
                                        </p:tav>
                                      </p:tavLst>
                                    </p:anim>
                                    <p:anim calcmode="lin" valueType="num">
                                      <p:cBhvr>
                                        <p:cTn id="69" dur="1000" fill="hold"/>
                                        <p:tgtEl>
                                          <p:spTgt spid="32"/>
                                        </p:tgtEl>
                                        <p:attrNameLst>
                                          <p:attrName>ppt_y</p:attrName>
                                        </p:attrNameLst>
                                      </p:cBhvr>
                                      <p:tavLst>
                                        <p:tav tm="0">
                                          <p:val>
                                            <p:strVal val="#ppt_y"/>
                                          </p:val>
                                        </p:tav>
                                        <p:tav tm="100000">
                                          <p:val>
                                            <p:strVal val="#ppt_y"/>
                                          </p:val>
                                        </p:tav>
                                      </p:tavLst>
                                    </p:anim>
                                    <p:anim calcmode="lin" valueType="num">
                                      <p:cBhvr>
                                        <p:cTn id="70" dur="1000" fill="hold"/>
                                        <p:tgtEl>
                                          <p:spTgt spid="32"/>
                                        </p:tgtEl>
                                        <p:attrNameLst>
                                          <p:attrName>ppt_h</p:attrName>
                                        </p:attrNameLst>
                                      </p:cBhvr>
                                      <p:tavLst>
                                        <p:tav tm="0">
                                          <p:val>
                                            <p:strVal val="#ppt_h/10"/>
                                          </p:val>
                                        </p:tav>
                                        <p:tav tm="50000">
                                          <p:val>
                                            <p:strVal val="#ppt_h+.01"/>
                                          </p:val>
                                        </p:tav>
                                        <p:tav tm="100000">
                                          <p:val>
                                            <p:strVal val="#ppt_h"/>
                                          </p:val>
                                        </p:tav>
                                      </p:tavLst>
                                    </p:anim>
                                    <p:anim calcmode="lin" valueType="num">
                                      <p:cBhvr>
                                        <p:cTn id="71" dur="1000" fill="hold"/>
                                        <p:tgtEl>
                                          <p:spTgt spid="32"/>
                                        </p:tgtEl>
                                        <p:attrNameLst>
                                          <p:attrName>ppt_w</p:attrName>
                                        </p:attrNameLst>
                                      </p:cBhvr>
                                      <p:tavLst>
                                        <p:tav tm="0">
                                          <p:val>
                                            <p:strVal val="#ppt_w/10"/>
                                          </p:val>
                                        </p:tav>
                                        <p:tav tm="50000">
                                          <p:val>
                                            <p:strVal val="#ppt_w+.01"/>
                                          </p:val>
                                        </p:tav>
                                        <p:tav tm="100000">
                                          <p:val>
                                            <p:strVal val="#ppt_w"/>
                                          </p:val>
                                        </p:tav>
                                      </p:tavLst>
                                    </p:anim>
                                    <p:animEffect transition="in" filter="fade">
                                      <p:cBhvr>
                                        <p:cTn id="72" dur="1000" tmFilter="0,0; .5, 1; 1, 1"/>
                                        <p:tgtEl>
                                          <p:spTgt spid="32"/>
                                        </p:tgtEl>
                                      </p:cBhvr>
                                    </p:animEffect>
                                  </p:childTnLst>
                                </p:cTn>
                              </p:par>
                            </p:childTnLst>
                          </p:cTn>
                        </p:par>
                      </p:childTnLst>
                    </p:cTn>
                  </p:par>
                  <p:par>
                    <p:cTn id="73" fill="hold">
                      <p:stCondLst>
                        <p:cond delay="indefinite"/>
                      </p:stCondLst>
                      <p:childTnLst>
                        <p:par>
                          <p:cTn id="74" fill="hold">
                            <p:stCondLst>
                              <p:cond delay="0"/>
                            </p:stCondLst>
                            <p:childTnLst>
                              <p:par>
                                <p:cTn id="75" presetID="22" presetClass="entr" presetSubtype="4" fill="hold" grpId="0" nodeType="clickEffect">
                                  <p:stCondLst>
                                    <p:cond delay="0"/>
                                  </p:stCondLst>
                                  <p:childTnLst>
                                    <p:set>
                                      <p:cBhvr>
                                        <p:cTn id="76" dur="1" fill="hold">
                                          <p:stCondLst>
                                            <p:cond delay="0"/>
                                          </p:stCondLst>
                                        </p:cTn>
                                        <p:tgtEl>
                                          <p:spTgt spid="40"/>
                                        </p:tgtEl>
                                        <p:attrNameLst>
                                          <p:attrName>style.visibility</p:attrName>
                                        </p:attrNameLst>
                                      </p:cBhvr>
                                      <p:to>
                                        <p:strVal val="visible"/>
                                      </p:to>
                                    </p:set>
                                    <p:animEffect transition="in" filter="wipe(down)">
                                      <p:cBhvr>
                                        <p:cTn id="77" dur="2000"/>
                                        <p:tgtEl>
                                          <p:spTgt spid="40"/>
                                        </p:tgtEl>
                                      </p:cBhvr>
                                    </p:animEffect>
                                  </p:childTnLst>
                                </p:cTn>
                              </p:par>
                            </p:childTnLst>
                          </p:cTn>
                        </p:par>
                        <p:par>
                          <p:cTn id="78" fill="hold">
                            <p:stCondLst>
                              <p:cond delay="2000"/>
                            </p:stCondLst>
                            <p:childTnLst>
                              <p:par>
                                <p:cTn id="79" presetID="22" presetClass="entr" presetSubtype="4" fill="hold" grpId="0" nodeType="afterEffect">
                                  <p:stCondLst>
                                    <p:cond delay="500"/>
                                  </p:stCondLst>
                                  <p:childTnLst>
                                    <p:set>
                                      <p:cBhvr>
                                        <p:cTn id="80" dur="1" fill="hold">
                                          <p:stCondLst>
                                            <p:cond delay="0"/>
                                          </p:stCondLst>
                                        </p:cTn>
                                        <p:tgtEl>
                                          <p:spTgt spid="31"/>
                                        </p:tgtEl>
                                        <p:attrNameLst>
                                          <p:attrName>style.visibility</p:attrName>
                                        </p:attrNameLst>
                                      </p:cBhvr>
                                      <p:to>
                                        <p:strVal val="visible"/>
                                      </p:to>
                                    </p:set>
                                    <p:animEffect transition="in" filter="wipe(down)">
                                      <p:cBhvr>
                                        <p:cTn id="81" dur="1000"/>
                                        <p:tgtEl>
                                          <p:spTgt spid="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animBg="1"/>
      <p:bldP spid="32" grpId="0" animBg="1"/>
      <p:bldP spid="33" grpId="0" animBg="1"/>
      <p:bldP spid="34" grpId="0" animBg="1"/>
      <p:bldP spid="35" grpId="0" animBg="1"/>
      <p:bldP spid="36" grpId="0" animBg="1"/>
      <p:bldP spid="38" grpId="0" animBg="1"/>
      <p:bldP spid="40"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bg>
      <p:bgPr>
        <a:gradFill flip="none" rotWithShape="1">
          <a:gsLst>
            <a:gs pos="10000">
              <a:schemeClr val="accent6">
                <a:lumMod val="20000"/>
                <a:lumOff val="80000"/>
              </a:schemeClr>
            </a:gs>
            <a:gs pos="50000">
              <a:schemeClr val="accent1">
                <a:tint val="44500"/>
                <a:satMod val="160000"/>
              </a:schemeClr>
            </a:gs>
            <a:gs pos="100000">
              <a:schemeClr val="accent1">
                <a:tint val="23500"/>
                <a:satMod val="160000"/>
              </a:schemeClr>
            </a:gs>
          </a:gsLst>
          <a:lin ang="2700000" scaled="1"/>
          <a:tileRect/>
        </a:gradFill>
        <a:effectLst/>
      </p:bgPr>
    </p:bg>
    <p:spTree>
      <p:nvGrpSpPr>
        <p:cNvPr id="1" name=""/>
        <p:cNvGrpSpPr/>
        <p:nvPr/>
      </p:nvGrpSpPr>
      <p:grpSpPr>
        <a:xfrm>
          <a:off x="0" y="0"/>
          <a:ext cx="0" cy="0"/>
          <a:chOff x="0" y="0"/>
          <a:chExt cx="0" cy="0"/>
        </a:xfrm>
      </p:grpSpPr>
      <p:sp>
        <p:nvSpPr>
          <p:cNvPr id="4" name="Title 6"/>
          <p:cNvSpPr txBox="1">
            <a:spLocks/>
          </p:cNvSpPr>
          <p:nvPr/>
        </p:nvSpPr>
        <p:spPr>
          <a:xfrm>
            <a:off x="642938" y="428625"/>
            <a:ext cx="8072437" cy="2500313"/>
          </a:xfrm>
          <a:prstGeom prst="rect">
            <a:avLst/>
          </a:prstGeom>
        </p:spPr>
        <p:txBody>
          <a:bodyPr/>
          <a:lstStyle/>
          <a:p>
            <a:pPr fontAlgn="auto">
              <a:spcAft>
                <a:spcPts val="0"/>
              </a:spcAft>
              <a:defRPr/>
            </a:pPr>
            <a:r>
              <a:rPr lang="sr-Cyrl-CS" sz="2400" b="1" dirty="0">
                <a:solidFill>
                  <a:srgbClr val="C00000"/>
                </a:solidFill>
                <a:latin typeface="Cambria" pitchFamily="18" charset="0"/>
                <a:ea typeface="+mj-ea"/>
                <a:cs typeface="+mj-cs"/>
              </a:rPr>
              <a:t>КОМУНИКАЦИЈА СА ИГРАЧИМА И ЗВАНИЧНИЦИМА</a:t>
            </a:r>
          </a:p>
          <a:p>
            <a:pPr fontAlgn="auto">
              <a:spcAft>
                <a:spcPts val="0"/>
              </a:spcAft>
              <a:defRPr/>
            </a:pPr>
            <a:endParaRPr lang="sr-Cyrl-CS" sz="2000" dirty="0">
              <a:latin typeface="Cambria" pitchFamily="18" charset="0"/>
              <a:ea typeface="+mj-ea"/>
              <a:cs typeface="+mj-cs"/>
            </a:endParaRPr>
          </a:p>
          <a:p>
            <a:pPr marL="619200" lvl="1" indent="-619200" fontAlgn="auto">
              <a:spcAft>
                <a:spcPts val="0"/>
              </a:spcAft>
              <a:buFont typeface="Wingdings" pitchFamily="2" charset="2"/>
              <a:buChar char="ü"/>
              <a:defRPr/>
            </a:pPr>
            <a:r>
              <a:rPr lang="sr-Cyrl-CS" sz="2100" dirty="0">
                <a:latin typeface="Cambria" pitchFamily="18" charset="0"/>
                <a:ea typeface="+mj-ea"/>
                <a:cs typeface="+mj-cs"/>
              </a:rPr>
              <a:t>Комуникација – начин успостављеног контакта са играчима и званичницима обе екипе</a:t>
            </a:r>
          </a:p>
          <a:p>
            <a:pPr marL="619200" lvl="1" indent="-619200" fontAlgn="auto">
              <a:spcAft>
                <a:spcPts val="0"/>
              </a:spcAft>
              <a:buFont typeface="Wingdings" pitchFamily="2" charset="2"/>
              <a:buChar char="ü"/>
              <a:defRPr/>
            </a:pPr>
            <a:r>
              <a:rPr lang="sr-Cyrl-CS" sz="2100" dirty="0">
                <a:latin typeface="Cambria" pitchFamily="18" charset="0"/>
                <a:ea typeface="+mj-ea"/>
                <a:cs typeface="+mj-cs"/>
              </a:rPr>
              <a:t>‘’Правдање’’ после донете одлуке</a:t>
            </a:r>
          </a:p>
          <a:p>
            <a:pPr marL="619200" lvl="1" indent="-619200" fontAlgn="auto">
              <a:spcAft>
                <a:spcPts val="0"/>
              </a:spcAft>
              <a:buFont typeface="Wingdings" pitchFamily="2" charset="2"/>
              <a:buChar char="ü"/>
              <a:defRPr/>
            </a:pPr>
            <a:r>
              <a:rPr lang="sr-Cyrl-CS" sz="2100" dirty="0">
                <a:latin typeface="Cambria" pitchFamily="18" charset="0"/>
                <a:ea typeface="+mj-ea"/>
                <a:cs typeface="+mj-cs"/>
              </a:rPr>
              <a:t>Без ‘’фамилијарности’’ са учесницима у игри и публиком</a:t>
            </a:r>
          </a:p>
          <a:p>
            <a:pPr marL="619200" lvl="1" indent="-619200" fontAlgn="auto">
              <a:spcAft>
                <a:spcPts val="0"/>
              </a:spcAft>
              <a:buFont typeface="Wingdings" pitchFamily="2" charset="2"/>
              <a:buChar char="ü"/>
              <a:defRPr/>
            </a:pPr>
            <a:r>
              <a:rPr lang="sr-Cyrl-CS" sz="2100" dirty="0">
                <a:latin typeface="Cambria" pitchFamily="18" charset="0"/>
                <a:ea typeface="+mj-ea"/>
                <a:cs typeface="+mj-cs"/>
              </a:rPr>
              <a:t>Без арогантне гестикулације према актерима</a:t>
            </a:r>
          </a:p>
        </p:txBody>
      </p:sp>
      <p:sp>
        <p:nvSpPr>
          <p:cNvPr id="3" name="Title 6"/>
          <p:cNvSpPr txBox="1">
            <a:spLocks/>
          </p:cNvSpPr>
          <p:nvPr/>
        </p:nvSpPr>
        <p:spPr>
          <a:xfrm>
            <a:off x="642938" y="3429000"/>
            <a:ext cx="8072437" cy="2500313"/>
          </a:xfrm>
          <a:prstGeom prst="rect">
            <a:avLst/>
          </a:prstGeom>
        </p:spPr>
        <p:txBody>
          <a:bodyPr/>
          <a:lstStyle/>
          <a:p>
            <a:pPr fontAlgn="auto">
              <a:spcAft>
                <a:spcPts val="0"/>
              </a:spcAft>
              <a:defRPr/>
            </a:pPr>
            <a:r>
              <a:rPr lang="sr-Cyrl-CS" sz="2400" b="1" dirty="0">
                <a:solidFill>
                  <a:srgbClr val="C00000"/>
                </a:solidFill>
                <a:latin typeface="Cambria" pitchFamily="18" charset="0"/>
                <a:ea typeface="+mj-ea"/>
                <a:cs typeface="+mj-cs"/>
              </a:rPr>
              <a:t>САРАДЊА СА ЗАПИСНИЧКИМ СТОЛОМ</a:t>
            </a:r>
          </a:p>
          <a:p>
            <a:pPr fontAlgn="auto">
              <a:spcAft>
                <a:spcPts val="0"/>
              </a:spcAft>
              <a:defRPr/>
            </a:pPr>
            <a:endParaRPr lang="sr-Cyrl-CS" sz="2000" dirty="0">
              <a:latin typeface="Cambria" pitchFamily="18" charset="0"/>
              <a:ea typeface="+mj-ea"/>
              <a:cs typeface="+mj-cs"/>
            </a:endParaRPr>
          </a:p>
          <a:p>
            <a:pPr marL="619200" lvl="1" indent="-619200" fontAlgn="auto">
              <a:spcAft>
                <a:spcPts val="0"/>
              </a:spcAft>
              <a:buFont typeface="Wingdings" pitchFamily="2" charset="2"/>
              <a:buChar char="ü"/>
              <a:defRPr/>
            </a:pPr>
            <a:r>
              <a:rPr lang="sr-Cyrl-CS" sz="2100" dirty="0">
                <a:latin typeface="Cambria" pitchFamily="18" charset="0"/>
                <a:ea typeface="+mj-ea"/>
                <a:cs typeface="+mj-cs"/>
              </a:rPr>
              <a:t>Узајамна сарадња, ‘’тајминг’’ показивања казни, јасноћа при показивању</a:t>
            </a:r>
          </a:p>
          <a:p>
            <a:pPr marL="619200" lvl="1" indent="-619200" fontAlgn="auto">
              <a:spcAft>
                <a:spcPts val="0"/>
              </a:spcAft>
              <a:buFont typeface="Wingdings" pitchFamily="2" charset="2"/>
              <a:buChar char="ü"/>
              <a:defRPr/>
            </a:pPr>
            <a:r>
              <a:rPr lang="sr-Cyrl-CS" sz="2100" dirty="0">
                <a:solidFill>
                  <a:srgbClr val="C00000"/>
                </a:solidFill>
                <a:latin typeface="Cambria" pitchFamily="18" charset="0"/>
                <a:ea typeface="+mj-ea"/>
                <a:cs typeface="+mj-cs"/>
              </a:rPr>
              <a:t>Обавезан визуелни контакт са мериоцем времена  / записничаром приликом изрицања казни</a:t>
            </a:r>
          </a:p>
          <a:p>
            <a:pPr marL="619200" lvl="1" indent="-619200" fontAlgn="auto">
              <a:spcAft>
                <a:spcPts val="0"/>
              </a:spcAft>
              <a:buFont typeface="Wingdings" pitchFamily="2" charset="2"/>
              <a:buChar char="ü"/>
              <a:defRPr/>
            </a:pPr>
            <a:r>
              <a:rPr lang="sr-Cyrl-CS" sz="2100" dirty="0">
                <a:latin typeface="Cambria" pitchFamily="18" charset="0"/>
                <a:ea typeface="+mj-ea"/>
                <a:cs typeface="+mj-cs"/>
              </a:rPr>
              <a:t>Повремени контакт са записничким столом - делегатом</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animEffect transition="in" filter="wipe(left)">
                                      <p:cBhvr>
                                        <p:cTn id="7" dur="1000"/>
                                        <p:tgtEl>
                                          <p:spTgt spid="4">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4">
                                            <p:txEl>
                                              <p:pRg st="3" end="3"/>
                                            </p:txEl>
                                          </p:spTgt>
                                        </p:tgtEl>
                                        <p:attrNameLst>
                                          <p:attrName>style.visibility</p:attrName>
                                        </p:attrNameLst>
                                      </p:cBhvr>
                                      <p:to>
                                        <p:strVal val="visible"/>
                                      </p:to>
                                    </p:set>
                                    <p:animEffect transition="in" filter="wipe(left)">
                                      <p:cBhvr>
                                        <p:cTn id="12" dur="1000"/>
                                        <p:tgtEl>
                                          <p:spTgt spid="4">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4">
                                            <p:txEl>
                                              <p:pRg st="4" end="4"/>
                                            </p:txEl>
                                          </p:spTgt>
                                        </p:tgtEl>
                                        <p:attrNameLst>
                                          <p:attrName>style.visibility</p:attrName>
                                        </p:attrNameLst>
                                      </p:cBhvr>
                                      <p:to>
                                        <p:strVal val="visible"/>
                                      </p:to>
                                    </p:set>
                                    <p:animEffect transition="in" filter="wipe(left)">
                                      <p:cBhvr>
                                        <p:cTn id="17" dur="1000"/>
                                        <p:tgtEl>
                                          <p:spTgt spid="4">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4">
                                            <p:txEl>
                                              <p:pRg st="5" end="5"/>
                                            </p:txEl>
                                          </p:spTgt>
                                        </p:tgtEl>
                                        <p:attrNameLst>
                                          <p:attrName>style.visibility</p:attrName>
                                        </p:attrNameLst>
                                      </p:cBhvr>
                                      <p:to>
                                        <p:strVal val="visible"/>
                                      </p:to>
                                    </p:set>
                                    <p:animEffect transition="in" filter="wipe(left)">
                                      <p:cBhvr>
                                        <p:cTn id="22" dur="1000"/>
                                        <p:tgtEl>
                                          <p:spTgt spid="4">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2" fill="hold" nodeType="clickEffect">
                                  <p:stCondLst>
                                    <p:cond delay="0"/>
                                  </p:stCondLst>
                                  <p:childTnLst>
                                    <p:set>
                                      <p:cBhvr>
                                        <p:cTn id="26" dur="1" fill="hold">
                                          <p:stCondLst>
                                            <p:cond delay="0"/>
                                          </p:stCondLst>
                                        </p:cTn>
                                        <p:tgtEl>
                                          <p:spTgt spid="3">
                                            <p:txEl>
                                              <p:pRg st="0" end="0"/>
                                            </p:txEl>
                                          </p:spTgt>
                                        </p:tgtEl>
                                        <p:attrNameLst>
                                          <p:attrName>style.visibility</p:attrName>
                                        </p:attrNameLst>
                                      </p:cBhvr>
                                      <p:to>
                                        <p:strVal val="visible"/>
                                      </p:to>
                                    </p:set>
                                    <p:animEffect transition="in" filter="wipe(right)">
                                      <p:cBhvr>
                                        <p:cTn id="27" dur="2000"/>
                                        <p:tgtEl>
                                          <p:spTgt spid="3">
                                            <p:txEl>
                                              <p:pRg st="0" end="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3">
                                            <p:txEl>
                                              <p:pRg st="2" end="2"/>
                                            </p:txEl>
                                          </p:spTgt>
                                        </p:tgtEl>
                                        <p:attrNameLst>
                                          <p:attrName>style.visibility</p:attrName>
                                        </p:attrNameLst>
                                      </p:cBhvr>
                                      <p:to>
                                        <p:strVal val="visible"/>
                                      </p:to>
                                    </p:set>
                                    <p:animEffect transition="in" filter="wipe(left)">
                                      <p:cBhvr>
                                        <p:cTn id="32" dur="2000"/>
                                        <p:tgtEl>
                                          <p:spTgt spid="3">
                                            <p:txEl>
                                              <p:pRg st="2" end="2"/>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nodeType="clickEffect">
                                  <p:stCondLst>
                                    <p:cond delay="0"/>
                                  </p:stCondLst>
                                  <p:childTnLst>
                                    <p:set>
                                      <p:cBhvr>
                                        <p:cTn id="36" dur="1" fill="hold">
                                          <p:stCondLst>
                                            <p:cond delay="0"/>
                                          </p:stCondLst>
                                        </p:cTn>
                                        <p:tgtEl>
                                          <p:spTgt spid="3">
                                            <p:txEl>
                                              <p:pRg st="3" end="3"/>
                                            </p:txEl>
                                          </p:spTgt>
                                        </p:tgtEl>
                                        <p:attrNameLst>
                                          <p:attrName>style.visibility</p:attrName>
                                        </p:attrNameLst>
                                      </p:cBhvr>
                                      <p:to>
                                        <p:strVal val="visible"/>
                                      </p:to>
                                    </p:set>
                                    <p:animEffect transition="in" filter="wipe(left)">
                                      <p:cBhvr>
                                        <p:cTn id="37" dur="2000"/>
                                        <p:tgtEl>
                                          <p:spTgt spid="3">
                                            <p:txEl>
                                              <p:pRg st="3" end="3"/>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nodeType="clickEffect">
                                  <p:stCondLst>
                                    <p:cond delay="0"/>
                                  </p:stCondLst>
                                  <p:childTnLst>
                                    <p:set>
                                      <p:cBhvr>
                                        <p:cTn id="41" dur="1" fill="hold">
                                          <p:stCondLst>
                                            <p:cond delay="0"/>
                                          </p:stCondLst>
                                        </p:cTn>
                                        <p:tgtEl>
                                          <p:spTgt spid="3">
                                            <p:txEl>
                                              <p:pRg st="4" end="4"/>
                                            </p:txEl>
                                          </p:spTgt>
                                        </p:tgtEl>
                                        <p:attrNameLst>
                                          <p:attrName>style.visibility</p:attrName>
                                        </p:attrNameLst>
                                      </p:cBhvr>
                                      <p:to>
                                        <p:strVal val="visible"/>
                                      </p:to>
                                    </p:set>
                                    <p:animEffect transition="in" filter="wipe(left)">
                                      <p:cBhvr>
                                        <p:cTn id="42"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bg>
      <p:bgPr>
        <a:gradFill flip="none" rotWithShape="1">
          <a:gsLst>
            <a:gs pos="10000">
              <a:schemeClr val="accent6">
                <a:lumMod val="20000"/>
                <a:lumOff val="80000"/>
              </a:schemeClr>
            </a:gs>
            <a:gs pos="50000">
              <a:schemeClr val="accent1">
                <a:tint val="44500"/>
                <a:satMod val="160000"/>
              </a:schemeClr>
            </a:gs>
            <a:gs pos="100000">
              <a:schemeClr val="accent1">
                <a:tint val="23500"/>
                <a:satMod val="160000"/>
              </a:schemeClr>
            </a:gs>
          </a:gsLst>
          <a:lin ang="2700000" scaled="1"/>
          <a:tileRect/>
        </a:gradFill>
        <a:effectLst/>
      </p:bgPr>
    </p:bg>
    <p:spTree>
      <p:nvGrpSpPr>
        <p:cNvPr id="1" name=""/>
        <p:cNvGrpSpPr/>
        <p:nvPr/>
      </p:nvGrpSpPr>
      <p:grpSpPr>
        <a:xfrm>
          <a:off x="0" y="0"/>
          <a:ext cx="0" cy="0"/>
          <a:chOff x="0" y="0"/>
          <a:chExt cx="0" cy="0"/>
        </a:xfrm>
      </p:grpSpPr>
      <p:sp>
        <p:nvSpPr>
          <p:cNvPr id="4" name="Title 6"/>
          <p:cNvSpPr txBox="1">
            <a:spLocks/>
          </p:cNvSpPr>
          <p:nvPr/>
        </p:nvSpPr>
        <p:spPr>
          <a:xfrm>
            <a:off x="642938" y="500063"/>
            <a:ext cx="8072437" cy="5715000"/>
          </a:xfrm>
          <a:prstGeom prst="rect">
            <a:avLst/>
          </a:prstGeom>
        </p:spPr>
        <p:txBody>
          <a:bodyPr/>
          <a:lstStyle/>
          <a:p>
            <a:pPr fontAlgn="auto">
              <a:spcAft>
                <a:spcPts val="0"/>
              </a:spcAft>
              <a:defRPr/>
            </a:pPr>
            <a:r>
              <a:rPr lang="sr-Cyrl-CS" sz="2800" b="1" dirty="0" smtClean="0">
                <a:solidFill>
                  <a:srgbClr val="C00000"/>
                </a:solidFill>
                <a:latin typeface="Cambria" pitchFamily="18" charset="0"/>
                <a:ea typeface="+mj-ea"/>
                <a:cs typeface="+mj-cs"/>
              </a:rPr>
              <a:t>НЕПРАВИЛНОСТИ КОД ПОСТИЗАЊА ГОЛА</a:t>
            </a:r>
            <a:endParaRPr lang="sr-Cyrl-CS" sz="2800" b="1" dirty="0">
              <a:solidFill>
                <a:srgbClr val="C00000"/>
              </a:solidFill>
              <a:latin typeface="Cambria" pitchFamily="18" charset="0"/>
              <a:ea typeface="+mj-ea"/>
              <a:cs typeface="+mj-cs"/>
            </a:endParaRPr>
          </a:p>
          <a:p>
            <a:pPr fontAlgn="auto">
              <a:spcAft>
                <a:spcPts val="0"/>
              </a:spcAft>
              <a:defRPr/>
            </a:pPr>
            <a:endParaRPr lang="sr-Cyrl-CS" sz="2000" dirty="0">
              <a:latin typeface="Cambria" pitchFamily="18" charset="0"/>
              <a:ea typeface="+mj-ea"/>
              <a:cs typeface="+mj-cs"/>
            </a:endParaRPr>
          </a:p>
          <a:p>
            <a:pPr marL="354013" lvl="0" indent="-354013">
              <a:spcAft>
                <a:spcPts val="1800"/>
              </a:spcAft>
              <a:buFont typeface="Wingdings" pitchFamily="2" charset="2"/>
              <a:buChar char="ü"/>
            </a:pPr>
            <a:r>
              <a:rPr lang="sr-Cyrl-CS" sz="2200" dirty="0" smtClean="0">
                <a:latin typeface="Cambria" pitchFamily="18" charset="0"/>
              </a:rPr>
              <a:t>Погоци када је стрелац начинио неки прекршај правила игре код постизања гола; овај сегмент мора бити у вези са бар једним од других сегмената;</a:t>
            </a:r>
            <a:endParaRPr lang="en-US" sz="2200" dirty="0" smtClean="0">
              <a:latin typeface="Cambria" pitchFamily="18" charset="0"/>
            </a:endParaRPr>
          </a:p>
          <a:p>
            <a:pPr marL="354013" lvl="0" indent="-354013">
              <a:spcAft>
                <a:spcPts val="1800"/>
              </a:spcAft>
              <a:buFont typeface="Wingdings" pitchFamily="2" charset="2"/>
              <a:buChar char="ü"/>
            </a:pPr>
            <a:r>
              <a:rPr lang="sr-Cyrl-CS" sz="2200" dirty="0" smtClean="0">
                <a:latin typeface="Cambria" pitchFamily="18" charset="0"/>
              </a:rPr>
              <a:t>Поништен регуларан гол;</a:t>
            </a:r>
            <a:endParaRPr lang="en-US" sz="2200" dirty="0" smtClean="0">
              <a:latin typeface="Cambria" pitchFamily="18" charset="0"/>
            </a:endParaRPr>
          </a:p>
          <a:p>
            <a:pPr marL="354013" lvl="0" indent="-354013">
              <a:spcAft>
                <a:spcPts val="1800"/>
              </a:spcAft>
              <a:buFont typeface="Wingdings" pitchFamily="2" charset="2"/>
              <a:buChar char="ü"/>
            </a:pPr>
            <a:r>
              <a:rPr lang="sr-Cyrl-CS" sz="2200" dirty="0" smtClean="0">
                <a:latin typeface="Cambria" pitchFamily="18" charset="0"/>
              </a:rPr>
              <a:t>Признат нерегуларан гол;</a:t>
            </a:r>
            <a:endParaRPr lang="en-US" sz="2200" dirty="0" smtClean="0">
              <a:latin typeface="Cambria" pitchFamily="18" charset="0"/>
            </a:endParaRPr>
          </a:p>
          <a:p>
            <a:pPr marL="354013" lvl="0" indent="-354013">
              <a:spcAft>
                <a:spcPts val="1800"/>
              </a:spcAft>
              <a:buFont typeface="Wingdings" pitchFamily="2" charset="2"/>
              <a:buChar char="ü"/>
            </a:pPr>
            <a:r>
              <a:rPr lang="sr-Cyrl-CS" sz="2200" dirty="0" smtClean="0">
                <a:latin typeface="Cambria" pitchFamily="18" charset="0"/>
              </a:rPr>
              <a:t>Досвиравање гола;</a:t>
            </a:r>
            <a:endParaRPr lang="en-US" sz="2200" dirty="0" smtClean="0">
              <a:latin typeface="Cambria" pitchFamily="18" charset="0"/>
            </a:endParaRPr>
          </a:p>
          <a:p>
            <a:pPr marL="354013" indent="-354013">
              <a:spcAft>
                <a:spcPts val="1800"/>
              </a:spcAft>
              <a:buFont typeface="Wingdings" pitchFamily="2" charset="2"/>
              <a:buChar char="ü"/>
            </a:pPr>
            <a:r>
              <a:rPr lang="sr-Cyrl-CS" sz="2200" dirty="0" smtClean="0">
                <a:latin typeface="Cambria" pitchFamily="18" charset="0"/>
              </a:rPr>
              <a:t>Оцена у овој компоненти може бити 0 (просечна) ако није било неправилности приликом постизања голова на утакмици;</a:t>
            </a:r>
          </a:p>
          <a:p>
            <a:pPr marL="354013" indent="-354013">
              <a:spcAft>
                <a:spcPts val="1800"/>
              </a:spcAft>
              <a:buFont typeface="Wingdings" pitchFamily="2" charset="2"/>
              <a:buChar char="ü"/>
            </a:pPr>
            <a:r>
              <a:rPr lang="sr-Cyrl-CS" sz="2200" dirty="0" smtClean="0">
                <a:solidFill>
                  <a:srgbClr val="C00000"/>
                </a:solidFill>
                <a:latin typeface="Cambria" pitchFamily="18" charset="0"/>
              </a:rPr>
              <a:t>Ако је било неправилности онда треба означити            оцену — — (лоше), — (прихватљиво), или 0 (просечно).</a:t>
            </a:r>
            <a:endParaRPr lang="sr-Cyrl-CS" sz="2200" dirty="0">
              <a:solidFill>
                <a:srgbClr val="C00000"/>
              </a:solidFill>
              <a:latin typeface="Cambria" pitchFamily="18" charset="0"/>
              <a:ea typeface="+mj-ea"/>
              <a:cs typeface="+mj-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animEffect transition="in" filter="wipe(left)">
                                      <p:cBhvr>
                                        <p:cTn id="7" dur="1000"/>
                                        <p:tgtEl>
                                          <p:spTgt spid="4">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4">
                                            <p:txEl>
                                              <p:pRg st="3" end="3"/>
                                            </p:txEl>
                                          </p:spTgt>
                                        </p:tgtEl>
                                        <p:attrNameLst>
                                          <p:attrName>style.visibility</p:attrName>
                                        </p:attrNameLst>
                                      </p:cBhvr>
                                      <p:to>
                                        <p:strVal val="visible"/>
                                      </p:to>
                                    </p:set>
                                    <p:animEffect transition="in" filter="wipe(left)">
                                      <p:cBhvr>
                                        <p:cTn id="12" dur="1000"/>
                                        <p:tgtEl>
                                          <p:spTgt spid="4">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4">
                                            <p:txEl>
                                              <p:pRg st="4" end="4"/>
                                            </p:txEl>
                                          </p:spTgt>
                                        </p:tgtEl>
                                        <p:attrNameLst>
                                          <p:attrName>style.visibility</p:attrName>
                                        </p:attrNameLst>
                                      </p:cBhvr>
                                      <p:to>
                                        <p:strVal val="visible"/>
                                      </p:to>
                                    </p:set>
                                    <p:animEffect transition="in" filter="wipe(left)">
                                      <p:cBhvr>
                                        <p:cTn id="17" dur="1000"/>
                                        <p:tgtEl>
                                          <p:spTgt spid="4">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4">
                                            <p:txEl>
                                              <p:pRg st="5" end="5"/>
                                            </p:txEl>
                                          </p:spTgt>
                                        </p:tgtEl>
                                        <p:attrNameLst>
                                          <p:attrName>style.visibility</p:attrName>
                                        </p:attrNameLst>
                                      </p:cBhvr>
                                      <p:to>
                                        <p:strVal val="visible"/>
                                      </p:to>
                                    </p:set>
                                    <p:animEffect transition="in" filter="wipe(left)">
                                      <p:cBhvr>
                                        <p:cTn id="22" dur="1000"/>
                                        <p:tgtEl>
                                          <p:spTgt spid="4">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4">
                                            <p:txEl>
                                              <p:pRg st="6" end="6"/>
                                            </p:txEl>
                                          </p:spTgt>
                                        </p:tgtEl>
                                        <p:attrNameLst>
                                          <p:attrName>style.visibility</p:attrName>
                                        </p:attrNameLst>
                                      </p:cBhvr>
                                      <p:to>
                                        <p:strVal val="visible"/>
                                      </p:to>
                                    </p:set>
                                    <p:animEffect transition="in" filter="wipe(left)">
                                      <p:cBhvr>
                                        <p:cTn id="27" dur="1000"/>
                                        <p:tgtEl>
                                          <p:spTgt spid="4">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4">
                                            <p:txEl>
                                              <p:pRg st="7" end="7"/>
                                            </p:txEl>
                                          </p:spTgt>
                                        </p:tgtEl>
                                        <p:attrNameLst>
                                          <p:attrName>style.visibility</p:attrName>
                                        </p:attrNameLst>
                                      </p:cBhvr>
                                      <p:to>
                                        <p:strVal val="visible"/>
                                      </p:to>
                                    </p:set>
                                    <p:animEffect transition="in" filter="wipe(left)">
                                      <p:cBhvr>
                                        <p:cTn id="32" dur="1000"/>
                                        <p:tgtEl>
                                          <p:spTgt spid="4">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bg>
      <p:bgPr>
        <a:gradFill flip="none" rotWithShape="1">
          <a:gsLst>
            <a:gs pos="10000">
              <a:schemeClr val="accent6">
                <a:lumMod val="20000"/>
                <a:lumOff val="80000"/>
              </a:schemeClr>
            </a:gs>
            <a:gs pos="50000">
              <a:schemeClr val="accent1">
                <a:tint val="44500"/>
                <a:satMod val="160000"/>
              </a:schemeClr>
            </a:gs>
            <a:gs pos="100000">
              <a:schemeClr val="accent1">
                <a:tint val="23500"/>
                <a:satMod val="160000"/>
              </a:schemeClr>
            </a:gs>
          </a:gsLst>
          <a:lin ang="2700000" scaled="1"/>
          <a:tileRect/>
        </a:gradFill>
        <a:effectLst/>
      </p:bgPr>
    </p:bg>
    <p:spTree>
      <p:nvGrpSpPr>
        <p:cNvPr id="1" name=""/>
        <p:cNvGrpSpPr/>
        <p:nvPr/>
      </p:nvGrpSpPr>
      <p:grpSpPr>
        <a:xfrm>
          <a:off x="0" y="0"/>
          <a:ext cx="0" cy="0"/>
          <a:chOff x="0" y="0"/>
          <a:chExt cx="0" cy="0"/>
        </a:xfrm>
      </p:grpSpPr>
      <p:sp>
        <p:nvSpPr>
          <p:cNvPr id="4" name="Title 6"/>
          <p:cNvSpPr txBox="1">
            <a:spLocks/>
          </p:cNvSpPr>
          <p:nvPr/>
        </p:nvSpPr>
        <p:spPr>
          <a:xfrm>
            <a:off x="642938" y="500063"/>
            <a:ext cx="8072437" cy="5715000"/>
          </a:xfrm>
          <a:prstGeom prst="rect">
            <a:avLst/>
          </a:prstGeom>
        </p:spPr>
        <p:txBody>
          <a:bodyPr/>
          <a:lstStyle/>
          <a:p>
            <a:pPr fontAlgn="auto">
              <a:spcAft>
                <a:spcPts val="0"/>
              </a:spcAft>
              <a:defRPr/>
            </a:pPr>
            <a:r>
              <a:rPr lang="sr-Cyrl-CS" sz="2800" b="1" dirty="0">
                <a:solidFill>
                  <a:srgbClr val="C00000"/>
                </a:solidFill>
                <a:latin typeface="Cambria" pitchFamily="18" charset="0"/>
                <a:ea typeface="+mj-ea"/>
                <a:cs typeface="+mj-cs"/>
              </a:rPr>
              <a:t>ОПСЕРВАЦИЈА СУЂЕЊА</a:t>
            </a:r>
          </a:p>
          <a:p>
            <a:pPr fontAlgn="auto">
              <a:spcAft>
                <a:spcPts val="0"/>
              </a:spcAft>
              <a:defRPr/>
            </a:pPr>
            <a:r>
              <a:rPr lang="sr-Cyrl-CS" sz="2800" b="1" dirty="0">
                <a:solidFill>
                  <a:srgbClr val="C00000"/>
                </a:solidFill>
                <a:latin typeface="Cambria" pitchFamily="18" charset="0"/>
                <a:ea typeface="+mj-ea"/>
                <a:cs typeface="+mj-cs"/>
              </a:rPr>
              <a:t>(ВОЂЕЊЕ БЕЛЕЖАКА ТОКОМ УТАКМИЦЕ)</a:t>
            </a:r>
          </a:p>
          <a:p>
            <a:pPr fontAlgn="auto">
              <a:spcAft>
                <a:spcPts val="0"/>
              </a:spcAft>
              <a:defRPr/>
            </a:pPr>
            <a:endParaRPr lang="sr-Cyrl-CS" sz="2000" dirty="0">
              <a:latin typeface="Cambria" pitchFamily="18" charset="0"/>
              <a:ea typeface="+mj-ea"/>
              <a:cs typeface="+mj-cs"/>
            </a:endParaRPr>
          </a:p>
          <a:p>
            <a:pPr marL="619200" lvl="1" indent="-619200" fontAlgn="auto">
              <a:lnSpc>
                <a:spcPct val="150000"/>
              </a:lnSpc>
              <a:spcAft>
                <a:spcPts val="0"/>
              </a:spcAft>
              <a:buFont typeface="Wingdings" pitchFamily="2" charset="2"/>
              <a:buChar char="ü"/>
              <a:defRPr/>
            </a:pPr>
            <a:r>
              <a:rPr lang="sr-Cyrl-CS" sz="2100" dirty="0">
                <a:latin typeface="Cambria" pitchFamily="18" charset="0"/>
                <a:ea typeface="+mj-ea"/>
                <a:cs typeface="+mj-cs"/>
              </a:rPr>
              <a:t>Добре одлуке</a:t>
            </a:r>
          </a:p>
          <a:p>
            <a:pPr marL="619200" lvl="1" indent="-619200" fontAlgn="auto">
              <a:lnSpc>
                <a:spcPct val="150000"/>
              </a:lnSpc>
              <a:spcAft>
                <a:spcPts val="0"/>
              </a:spcAft>
              <a:buFont typeface="Wingdings" pitchFamily="2" charset="2"/>
              <a:buChar char="ü"/>
              <a:defRPr/>
            </a:pPr>
            <a:r>
              <a:rPr lang="sr-Cyrl-CS" sz="2100" dirty="0">
                <a:latin typeface="Cambria" pitchFamily="18" charset="0"/>
                <a:ea typeface="+mj-ea"/>
                <a:cs typeface="+mj-cs"/>
              </a:rPr>
              <a:t>Погрешне одлуке</a:t>
            </a:r>
          </a:p>
          <a:p>
            <a:pPr marL="619200" lvl="1" indent="-619200" fontAlgn="auto">
              <a:lnSpc>
                <a:spcPct val="150000"/>
              </a:lnSpc>
              <a:spcAft>
                <a:spcPts val="0"/>
              </a:spcAft>
              <a:buFont typeface="Wingdings" pitchFamily="2" charset="2"/>
              <a:buChar char="ü"/>
              <a:defRPr/>
            </a:pPr>
            <a:r>
              <a:rPr lang="sr-Cyrl-CS" sz="2100" dirty="0">
                <a:latin typeface="Cambria" pitchFamily="18" charset="0"/>
                <a:ea typeface="+mj-ea"/>
                <a:cs typeface="+mj-cs"/>
              </a:rPr>
              <a:t>Пропуштене одлуке</a:t>
            </a:r>
          </a:p>
          <a:p>
            <a:pPr marL="619200" lvl="1" indent="-619200" fontAlgn="auto">
              <a:lnSpc>
                <a:spcPct val="150000"/>
              </a:lnSpc>
              <a:spcAft>
                <a:spcPts val="0"/>
              </a:spcAft>
              <a:buFont typeface="Wingdings" pitchFamily="2" charset="2"/>
              <a:buChar char="ü"/>
              <a:defRPr/>
            </a:pPr>
            <a:r>
              <a:rPr lang="sr-Cyrl-CS" sz="2100" dirty="0">
                <a:latin typeface="Cambria" pitchFamily="18" charset="0"/>
                <a:ea typeface="+mj-ea"/>
                <a:cs typeface="+mj-cs"/>
              </a:rPr>
              <a:t>Дискутабилне (нејасне) одлуке</a:t>
            </a:r>
          </a:p>
          <a:p>
            <a:pPr marL="619200" lvl="1" indent="-619200" fontAlgn="auto">
              <a:lnSpc>
                <a:spcPct val="150000"/>
              </a:lnSpc>
              <a:spcAft>
                <a:spcPts val="0"/>
              </a:spcAft>
              <a:buFont typeface="Wingdings" pitchFamily="2" charset="2"/>
              <a:buChar char="ü"/>
              <a:defRPr/>
            </a:pPr>
            <a:endParaRPr lang="sr-Cyrl-CS" sz="2100" dirty="0">
              <a:latin typeface="Cambria" pitchFamily="18" charset="0"/>
              <a:ea typeface="+mj-ea"/>
              <a:cs typeface="+mj-cs"/>
            </a:endParaRPr>
          </a:p>
          <a:p>
            <a:pPr marL="619200" lvl="1" indent="-619200" fontAlgn="auto">
              <a:lnSpc>
                <a:spcPct val="150000"/>
              </a:lnSpc>
              <a:spcAft>
                <a:spcPts val="0"/>
              </a:spcAft>
              <a:buFont typeface="Wingdings" pitchFamily="2" charset="2"/>
              <a:buChar char="ü"/>
              <a:defRPr/>
            </a:pPr>
            <a:r>
              <a:rPr lang="sr-Cyrl-CS" sz="2100" dirty="0">
                <a:latin typeface="Cambria" pitchFamily="18" charset="0"/>
                <a:ea typeface="+mj-ea"/>
                <a:cs typeface="+mj-cs"/>
              </a:rPr>
              <a:t>Вођење резултата, минути и играчи (постигнути голови)</a:t>
            </a:r>
          </a:p>
          <a:p>
            <a:pPr marL="619200" lvl="1" indent="-619200" fontAlgn="auto">
              <a:lnSpc>
                <a:spcPct val="150000"/>
              </a:lnSpc>
              <a:spcAft>
                <a:spcPts val="0"/>
              </a:spcAft>
              <a:buFont typeface="Wingdings" pitchFamily="2" charset="2"/>
              <a:buChar char="ü"/>
              <a:defRPr/>
            </a:pPr>
            <a:r>
              <a:rPr lang="sr-Cyrl-CS" sz="2100" dirty="0">
                <a:latin typeface="Cambria" pitchFamily="18" charset="0"/>
                <a:ea typeface="+mj-ea"/>
                <a:cs typeface="+mj-cs"/>
              </a:rPr>
              <a:t>Евиденција седмераца</a:t>
            </a:r>
          </a:p>
          <a:p>
            <a:pPr marL="619200" lvl="1" indent="-619200" fontAlgn="auto">
              <a:lnSpc>
                <a:spcPct val="150000"/>
              </a:lnSpc>
              <a:spcAft>
                <a:spcPts val="0"/>
              </a:spcAft>
              <a:buFont typeface="Wingdings" pitchFamily="2" charset="2"/>
              <a:buChar char="ü"/>
              <a:defRPr/>
            </a:pPr>
            <a:r>
              <a:rPr lang="sr-Cyrl-CS" sz="2100" dirty="0">
                <a:latin typeface="Cambria" pitchFamily="18" charset="0"/>
                <a:ea typeface="+mj-ea"/>
                <a:cs typeface="+mj-cs"/>
              </a:rPr>
              <a:t>Прецизна евиденција казни</a:t>
            </a:r>
          </a:p>
          <a:p>
            <a:pPr marL="619200" lvl="1" indent="-619200" fontAlgn="auto">
              <a:lnSpc>
                <a:spcPct val="150000"/>
              </a:lnSpc>
              <a:spcAft>
                <a:spcPts val="0"/>
              </a:spcAft>
              <a:buFont typeface="Wingdings" pitchFamily="2" charset="2"/>
              <a:buChar char="ü"/>
              <a:defRPr/>
            </a:pPr>
            <a:r>
              <a:rPr lang="sr-Cyrl-CS" sz="2100" dirty="0">
                <a:latin typeface="Cambria" pitchFamily="18" charset="0"/>
                <a:ea typeface="+mj-ea"/>
                <a:cs typeface="+mj-cs"/>
              </a:rPr>
              <a:t>Евиденција ‘’екипних’’ тајм-аута</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4">
                                            <p:txEl>
                                              <p:pRg st="3" end="3"/>
                                            </p:txEl>
                                          </p:spTgt>
                                        </p:tgtEl>
                                        <p:attrNameLst>
                                          <p:attrName>style.visibility</p:attrName>
                                        </p:attrNameLst>
                                      </p:cBhvr>
                                      <p:to>
                                        <p:strVal val="visible"/>
                                      </p:to>
                                    </p:set>
                                    <p:animEffect transition="in" filter="wipe(left)">
                                      <p:cBhvr>
                                        <p:cTn id="7" dur="1000"/>
                                        <p:tgtEl>
                                          <p:spTgt spid="4">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4">
                                            <p:txEl>
                                              <p:pRg st="4" end="4"/>
                                            </p:txEl>
                                          </p:spTgt>
                                        </p:tgtEl>
                                        <p:attrNameLst>
                                          <p:attrName>style.visibility</p:attrName>
                                        </p:attrNameLst>
                                      </p:cBhvr>
                                      <p:to>
                                        <p:strVal val="visible"/>
                                      </p:to>
                                    </p:set>
                                    <p:animEffect transition="in" filter="wipe(left)">
                                      <p:cBhvr>
                                        <p:cTn id="12" dur="1000"/>
                                        <p:tgtEl>
                                          <p:spTgt spid="4">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4">
                                            <p:txEl>
                                              <p:pRg st="5" end="5"/>
                                            </p:txEl>
                                          </p:spTgt>
                                        </p:tgtEl>
                                        <p:attrNameLst>
                                          <p:attrName>style.visibility</p:attrName>
                                        </p:attrNameLst>
                                      </p:cBhvr>
                                      <p:to>
                                        <p:strVal val="visible"/>
                                      </p:to>
                                    </p:set>
                                    <p:animEffect transition="in" filter="wipe(left)">
                                      <p:cBhvr>
                                        <p:cTn id="17" dur="1000"/>
                                        <p:tgtEl>
                                          <p:spTgt spid="4">
                                            <p:txEl>
                                              <p:pRg st="5" end="5"/>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4">
                                            <p:txEl>
                                              <p:pRg st="6" end="6"/>
                                            </p:txEl>
                                          </p:spTgt>
                                        </p:tgtEl>
                                        <p:attrNameLst>
                                          <p:attrName>style.visibility</p:attrName>
                                        </p:attrNameLst>
                                      </p:cBhvr>
                                      <p:to>
                                        <p:strVal val="visible"/>
                                      </p:to>
                                    </p:set>
                                    <p:animEffect transition="in" filter="wipe(left)">
                                      <p:cBhvr>
                                        <p:cTn id="22" dur="1000"/>
                                        <p:tgtEl>
                                          <p:spTgt spid="4">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4">
                                            <p:txEl>
                                              <p:pRg st="8" end="8"/>
                                            </p:txEl>
                                          </p:spTgt>
                                        </p:tgtEl>
                                        <p:attrNameLst>
                                          <p:attrName>style.visibility</p:attrName>
                                        </p:attrNameLst>
                                      </p:cBhvr>
                                      <p:to>
                                        <p:strVal val="visible"/>
                                      </p:to>
                                    </p:set>
                                    <p:animEffect transition="in" filter="wipe(left)">
                                      <p:cBhvr>
                                        <p:cTn id="27" dur="1000"/>
                                        <p:tgtEl>
                                          <p:spTgt spid="4">
                                            <p:txEl>
                                              <p:pRg st="8" end="8"/>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4">
                                            <p:txEl>
                                              <p:pRg st="9" end="9"/>
                                            </p:txEl>
                                          </p:spTgt>
                                        </p:tgtEl>
                                        <p:attrNameLst>
                                          <p:attrName>style.visibility</p:attrName>
                                        </p:attrNameLst>
                                      </p:cBhvr>
                                      <p:to>
                                        <p:strVal val="visible"/>
                                      </p:to>
                                    </p:set>
                                    <p:animEffect transition="in" filter="wipe(left)">
                                      <p:cBhvr>
                                        <p:cTn id="32" dur="1000"/>
                                        <p:tgtEl>
                                          <p:spTgt spid="4">
                                            <p:txEl>
                                              <p:pRg st="9" end="9"/>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nodeType="clickEffect">
                                  <p:stCondLst>
                                    <p:cond delay="0"/>
                                  </p:stCondLst>
                                  <p:childTnLst>
                                    <p:set>
                                      <p:cBhvr>
                                        <p:cTn id="36" dur="1" fill="hold">
                                          <p:stCondLst>
                                            <p:cond delay="0"/>
                                          </p:stCondLst>
                                        </p:cTn>
                                        <p:tgtEl>
                                          <p:spTgt spid="4">
                                            <p:txEl>
                                              <p:pRg st="10" end="10"/>
                                            </p:txEl>
                                          </p:spTgt>
                                        </p:tgtEl>
                                        <p:attrNameLst>
                                          <p:attrName>style.visibility</p:attrName>
                                        </p:attrNameLst>
                                      </p:cBhvr>
                                      <p:to>
                                        <p:strVal val="visible"/>
                                      </p:to>
                                    </p:set>
                                    <p:animEffect transition="in" filter="wipe(left)">
                                      <p:cBhvr>
                                        <p:cTn id="37" dur="1000"/>
                                        <p:tgtEl>
                                          <p:spTgt spid="4">
                                            <p:txEl>
                                              <p:pRg st="10" end="10"/>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nodeType="clickEffect">
                                  <p:stCondLst>
                                    <p:cond delay="0"/>
                                  </p:stCondLst>
                                  <p:childTnLst>
                                    <p:set>
                                      <p:cBhvr>
                                        <p:cTn id="41" dur="1" fill="hold">
                                          <p:stCondLst>
                                            <p:cond delay="0"/>
                                          </p:stCondLst>
                                        </p:cTn>
                                        <p:tgtEl>
                                          <p:spTgt spid="4">
                                            <p:txEl>
                                              <p:pRg st="11" end="11"/>
                                            </p:txEl>
                                          </p:spTgt>
                                        </p:tgtEl>
                                        <p:attrNameLst>
                                          <p:attrName>style.visibility</p:attrName>
                                        </p:attrNameLst>
                                      </p:cBhvr>
                                      <p:to>
                                        <p:strVal val="visible"/>
                                      </p:to>
                                    </p:set>
                                    <p:animEffect transition="in" filter="wipe(left)">
                                      <p:cBhvr>
                                        <p:cTn id="42" dur="1000"/>
                                        <p:tgtEl>
                                          <p:spTgt spid="4">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bg>
      <p:bgPr>
        <a:gradFill flip="none" rotWithShape="1">
          <a:gsLst>
            <a:gs pos="10000">
              <a:schemeClr val="accent6">
                <a:lumMod val="20000"/>
                <a:lumOff val="80000"/>
              </a:schemeClr>
            </a:gs>
            <a:gs pos="50000">
              <a:schemeClr val="accent1">
                <a:tint val="44500"/>
                <a:satMod val="160000"/>
              </a:schemeClr>
            </a:gs>
            <a:gs pos="100000">
              <a:schemeClr val="accent1">
                <a:tint val="23500"/>
                <a:satMod val="160000"/>
              </a:schemeClr>
            </a:gs>
          </a:gsLst>
          <a:lin ang="2700000" scaled="1"/>
          <a:tileRect/>
        </a:gradFill>
        <a:effectLst/>
      </p:bgPr>
    </p:bg>
    <p:spTree>
      <p:nvGrpSpPr>
        <p:cNvPr id="1" name=""/>
        <p:cNvGrpSpPr/>
        <p:nvPr/>
      </p:nvGrpSpPr>
      <p:grpSpPr>
        <a:xfrm>
          <a:off x="0" y="0"/>
          <a:ext cx="0" cy="0"/>
          <a:chOff x="0" y="0"/>
          <a:chExt cx="0" cy="0"/>
        </a:xfrm>
      </p:grpSpPr>
      <p:sp>
        <p:nvSpPr>
          <p:cNvPr id="4" name="Title 6"/>
          <p:cNvSpPr txBox="1">
            <a:spLocks/>
          </p:cNvSpPr>
          <p:nvPr/>
        </p:nvSpPr>
        <p:spPr>
          <a:xfrm>
            <a:off x="642938" y="357188"/>
            <a:ext cx="8072437" cy="6143625"/>
          </a:xfrm>
          <a:prstGeom prst="rect">
            <a:avLst/>
          </a:prstGeom>
        </p:spPr>
        <p:txBody>
          <a:bodyPr/>
          <a:lstStyle/>
          <a:p>
            <a:pPr fontAlgn="auto">
              <a:spcAft>
                <a:spcPts val="0"/>
              </a:spcAft>
              <a:defRPr/>
            </a:pPr>
            <a:r>
              <a:rPr lang="sr-Cyrl-CS" sz="3200" b="1" dirty="0">
                <a:solidFill>
                  <a:srgbClr val="C00000"/>
                </a:solidFill>
                <a:latin typeface="Cambria" pitchFamily="18" charset="0"/>
                <a:ea typeface="+mj-ea"/>
                <a:cs typeface="+mj-cs"/>
              </a:rPr>
              <a:t>ПИСАЊЕ ИЗВЕШТАЈА О СУЂЕЊУ</a:t>
            </a:r>
          </a:p>
          <a:p>
            <a:pPr fontAlgn="auto">
              <a:spcAft>
                <a:spcPts val="0"/>
              </a:spcAft>
              <a:defRPr/>
            </a:pPr>
            <a:endParaRPr lang="sr-Cyrl-CS" sz="2000" dirty="0">
              <a:latin typeface="Cambria" pitchFamily="18" charset="0"/>
              <a:ea typeface="+mj-ea"/>
              <a:cs typeface="+mj-cs"/>
            </a:endParaRPr>
          </a:p>
          <a:p>
            <a:pPr marL="619125" indent="-619125" fontAlgn="auto">
              <a:spcAft>
                <a:spcPts val="0"/>
              </a:spcAft>
              <a:buFont typeface="Wingdings" pitchFamily="2" charset="2"/>
              <a:buChar char="ü"/>
              <a:defRPr/>
            </a:pPr>
            <a:r>
              <a:rPr lang="sr-Cyrl-CS" sz="2100" dirty="0">
                <a:solidFill>
                  <a:srgbClr val="FF0000"/>
                </a:solidFill>
                <a:latin typeface="Cambria" pitchFamily="18" charset="0"/>
                <a:ea typeface="+mj-ea"/>
                <a:cs typeface="+mj-cs"/>
              </a:rPr>
              <a:t>Образложење дате оцене у појединачним компонентама мора бити поткрепљено чињеницама везаним за саму утакмицу (навести период игре, по потреби и резултат, и описати ситуацију)</a:t>
            </a:r>
          </a:p>
          <a:p>
            <a:pPr fontAlgn="auto">
              <a:spcAft>
                <a:spcPts val="0"/>
              </a:spcAft>
              <a:defRPr/>
            </a:pPr>
            <a:endParaRPr lang="sr-Cyrl-CS" sz="1400" dirty="0">
              <a:latin typeface="Cambria" pitchFamily="18" charset="0"/>
              <a:ea typeface="+mj-ea"/>
              <a:cs typeface="+mj-cs"/>
            </a:endParaRPr>
          </a:p>
          <a:p>
            <a:pPr marL="619200" lvl="1" indent="-619200" fontAlgn="auto">
              <a:spcAft>
                <a:spcPts val="0"/>
              </a:spcAft>
              <a:defRPr/>
            </a:pPr>
            <a:r>
              <a:rPr lang="sr-Cyrl-CS" sz="2100" dirty="0">
                <a:latin typeface="Cambria" pitchFamily="18" charset="0"/>
                <a:ea typeface="+mj-ea"/>
                <a:cs typeface="+mj-cs"/>
              </a:rPr>
              <a:t>	</a:t>
            </a:r>
            <a:r>
              <a:rPr lang="sr-Cyrl-CS" sz="2800" b="1" spc="600" dirty="0">
                <a:solidFill>
                  <a:srgbClr val="0000FF"/>
                </a:solidFill>
                <a:effectLst>
                  <a:outerShdw blurRad="38100" dist="38100" dir="2700000" algn="tl">
                    <a:srgbClr val="000000">
                      <a:alpha val="43137"/>
                    </a:srgbClr>
                  </a:outerShdw>
                </a:effectLst>
                <a:latin typeface="Cambria" pitchFamily="18" charset="0"/>
                <a:ea typeface="+mj-ea"/>
                <a:cs typeface="+mj-cs"/>
              </a:rPr>
              <a:t>ДОБРО</a:t>
            </a:r>
          </a:p>
          <a:p>
            <a:pPr marL="619200" lvl="1" indent="-619200" fontAlgn="auto">
              <a:spcAft>
                <a:spcPts val="0"/>
              </a:spcAft>
              <a:buFont typeface="Wingdings" pitchFamily="2" charset="2"/>
              <a:buChar char="ü"/>
              <a:defRPr/>
            </a:pPr>
            <a:r>
              <a:rPr lang="sr-Cyrl-CS" sz="2100" dirty="0">
                <a:latin typeface="Cambria" pitchFamily="18" charset="0"/>
                <a:ea typeface="+mj-ea"/>
                <a:cs typeface="+mj-cs"/>
              </a:rPr>
              <a:t>Обавезно образложити све врло добре оцене (++)</a:t>
            </a:r>
          </a:p>
          <a:p>
            <a:pPr marL="619200" lvl="1" indent="-619200" fontAlgn="auto">
              <a:spcAft>
                <a:spcPts val="0"/>
              </a:spcAft>
              <a:buFont typeface="Wingdings" pitchFamily="2" charset="2"/>
              <a:buChar char="ü"/>
              <a:defRPr/>
            </a:pPr>
            <a:r>
              <a:rPr lang="sr-Cyrl-CS" sz="2100" dirty="0">
                <a:latin typeface="Cambria" pitchFamily="18" charset="0"/>
                <a:ea typeface="+mj-ea"/>
                <a:cs typeface="+mj-cs"/>
              </a:rPr>
              <a:t>Могу се образложити и добре оцене (+) у затамњеним компонентама</a:t>
            </a:r>
          </a:p>
          <a:p>
            <a:pPr marL="619200" lvl="1" indent="-619200" fontAlgn="auto">
              <a:spcAft>
                <a:spcPts val="0"/>
              </a:spcAft>
              <a:buFont typeface="Wingdings" pitchFamily="2" charset="2"/>
              <a:buChar char="ü"/>
              <a:defRPr/>
            </a:pPr>
            <a:r>
              <a:rPr lang="sr-Cyrl-CS" sz="2100" dirty="0">
                <a:latin typeface="Cambria" pitchFamily="18" charset="0"/>
                <a:ea typeface="+mj-ea"/>
                <a:cs typeface="+mj-cs"/>
              </a:rPr>
              <a:t>Није забрањено образложити добре оцене (+) у осталим компонентама (посебно ако треба направити неку компарацију)</a:t>
            </a:r>
          </a:p>
          <a:p>
            <a:pPr marL="619200" lvl="1" indent="-619200" fontAlgn="auto">
              <a:spcAft>
                <a:spcPts val="0"/>
              </a:spcAft>
              <a:buFont typeface="Wingdings" pitchFamily="2" charset="2"/>
              <a:buChar char="ü"/>
              <a:defRPr/>
            </a:pPr>
            <a:endParaRPr lang="sr-Cyrl-CS" sz="1400" dirty="0">
              <a:latin typeface="Cambria" pitchFamily="18" charset="0"/>
              <a:ea typeface="+mj-ea"/>
              <a:cs typeface="+mj-cs"/>
            </a:endParaRPr>
          </a:p>
          <a:p>
            <a:pPr marL="619200" lvl="1" indent="-619200" fontAlgn="auto">
              <a:spcAft>
                <a:spcPts val="0"/>
              </a:spcAft>
              <a:defRPr/>
            </a:pPr>
            <a:r>
              <a:rPr lang="sr-Cyrl-CS" sz="2400" dirty="0">
                <a:latin typeface="Cambria" pitchFamily="18" charset="0"/>
                <a:ea typeface="+mj-ea"/>
                <a:cs typeface="+mj-cs"/>
              </a:rPr>
              <a:t>	</a:t>
            </a:r>
            <a:r>
              <a:rPr lang="sr-Cyrl-CS" sz="2800" b="1" spc="600" dirty="0">
                <a:solidFill>
                  <a:srgbClr val="FF0000"/>
                </a:solidFill>
                <a:effectLst>
                  <a:outerShdw blurRad="38100" dist="38100" dir="2700000" algn="tl">
                    <a:srgbClr val="000000">
                      <a:alpha val="43137"/>
                    </a:srgbClr>
                  </a:outerShdw>
                </a:effectLst>
                <a:latin typeface="Cambria" pitchFamily="18" charset="0"/>
                <a:ea typeface="+mj-ea"/>
                <a:cs typeface="+mj-cs"/>
              </a:rPr>
              <a:t>ЛОШЕ</a:t>
            </a:r>
          </a:p>
          <a:p>
            <a:pPr marL="619200" lvl="1" indent="-619200" fontAlgn="auto">
              <a:spcAft>
                <a:spcPts val="0"/>
              </a:spcAft>
              <a:buFont typeface="Wingdings" pitchFamily="2" charset="2"/>
              <a:buChar char="ü"/>
              <a:defRPr/>
            </a:pPr>
            <a:r>
              <a:rPr lang="sr-Cyrl-CS" sz="2100" dirty="0">
                <a:latin typeface="Cambria" pitchFamily="18" charset="0"/>
                <a:ea typeface="+mj-ea"/>
                <a:cs typeface="+mj-cs"/>
              </a:rPr>
              <a:t>Обавезно образложити компоненте које су оцењене слабом (−</a:t>
            </a:r>
            <a:r>
              <a:rPr lang="sr-Cyrl-CS" sz="2100" dirty="0">
                <a:latin typeface="Cambria" pitchFamily="18" charset="0"/>
                <a:cs typeface="+mn-cs"/>
              </a:rPr>
              <a:t>−</a:t>
            </a:r>
            <a:r>
              <a:rPr lang="sr-Cyrl-CS" sz="2100" dirty="0">
                <a:latin typeface="Cambria" pitchFamily="18" charset="0"/>
                <a:ea typeface="+mj-ea"/>
                <a:cs typeface="+mj-cs"/>
              </a:rPr>
              <a:t>) или прихватљивом (</a:t>
            </a:r>
            <a:r>
              <a:rPr lang="sr-Cyrl-CS" sz="2100" dirty="0">
                <a:latin typeface="Cambria" pitchFamily="18" charset="0"/>
                <a:cs typeface="+mn-cs"/>
              </a:rPr>
              <a:t>−) оценом</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animEffect transition="in" filter="fade">
                                      <p:cBhvr>
                                        <p:cTn id="7" dur="2000"/>
                                        <p:tgtEl>
                                          <p:spTgt spid="4">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2" fill="hold" nodeType="clickEffect">
                                  <p:stCondLst>
                                    <p:cond delay="0"/>
                                  </p:stCondLst>
                                  <p:childTnLst>
                                    <p:set>
                                      <p:cBhvr>
                                        <p:cTn id="11" dur="1" fill="hold">
                                          <p:stCondLst>
                                            <p:cond delay="0"/>
                                          </p:stCondLst>
                                        </p:cTn>
                                        <p:tgtEl>
                                          <p:spTgt spid="4">
                                            <p:txEl>
                                              <p:pRg st="4" end="4"/>
                                            </p:txEl>
                                          </p:spTgt>
                                        </p:tgtEl>
                                        <p:attrNameLst>
                                          <p:attrName>style.visibility</p:attrName>
                                        </p:attrNameLst>
                                      </p:cBhvr>
                                      <p:to>
                                        <p:strVal val="visible"/>
                                      </p:to>
                                    </p:set>
                                    <p:animEffect transition="in" filter="wipe(right)">
                                      <p:cBhvr>
                                        <p:cTn id="12" dur="1000"/>
                                        <p:tgtEl>
                                          <p:spTgt spid="4">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4">
                                            <p:txEl>
                                              <p:pRg st="5" end="5"/>
                                            </p:txEl>
                                          </p:spTgt>
                                        </p:tgtEl>
                                        <p:attrNameLst>
                                          <p:attrName>style.visibility</p:attrName>
                                        </p:attrNameLst>
                                      </p:cBhvr>
                                      <p:to>
                                        <p:strVal val="visible"/>
                                      </p:to>
                                    </p:set>
                                    <p:animEffect transition="in" filter="wipe(left)">
                                      <p:cBhvr>
                                        <p:cTn id="17" dur="1000"/>
                                        <p:tgtEl>
                                          <p:spTgt spid="4">
                                            <p:txEl>
                                              <p:pRg st="5" end="5"/>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4">
                                            <p:txEl>
                                              <p:pRg st="6" end="6"/>
                                            </p:txEl>
                                          </p:spTgt>
                                        </p:tgtEl>
                                        <p:attrNameLst>
                                          <p:attrName>style.visibility</p:attrName>
                                        </p:attrNameLst>
                                      </p:cBhvr>
                                      <p:to>
                                        <p:strVal val="visible"/>
                                      </p:to>
                                    </p:set>
                                    <p:animEffect transition="in" filter="wipe(left)">
                                      <p:cBhvr>
                                        <p:cTn id="22" dur="1000"/>
                                        <p:tgtEl>
                                          <p:spTgt spid="4">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4">
                                            <p:txEl>
                                              <p:pRg st="7" end="7"/>
                                            </p:txEl>
                                          </p:spTgt>
                                        </p:tgtEl>
                                        <p:attrNameLst>
                                          <p:attrName>style.visibility</p:attrName>
                                        </p:attrNameLst>
                                      </p:cBhvr>
                                      <p:to>
                                        <p:strVal val="visible"/>
                                      </p:to>
                                    </p:set>
                                    <p:animEffect transition="in" filter="wipe(left)">
                                      <p:cBhvr>
                                        <p:cTn id="27" dur="1000"/>
                                        <p:tgtEl>
                                          <p:spTgt spid="4">
                                            <p:txEl>
                                              <p:pRg st="7" end="7"/>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2" fill="hold" nodeType="clickEffect">
                                  <p:stCondLst>
                                    <p:cond delay="0"/>
                                  </p:stCondLst>
                                  <p:childTnLst>
                                    <p:set>
                                      <p:cBhvr>
                                        <p:cTn id="31" dur="1" fill="hold">
                                          <p:stCondLst>
                                            <p:cond delay="0"/>
                                          </p:stCondLst>
                                        </p:cTn>
                                        <p:tgtEl>
                                          <p:spTgt spid="4">
                                            <p:txEl>
                                              <p:pRg st="9" end="9"/>
                                            </p:txEl>
                                          </p:spTgt>
                                        </p:tgtEl>
                                        <p:attrNameLst>
                                          <p:attrName>style.visibility</p:attrName>
                                        </p:attrNameLst>
                                      </p:cBhvr>
                                      <p:to>
                                        <p:strVal val="visible"/>
                                      </p:to>
                                    </p:set>
                                    <p:animEffect transition="in" filter="wipe(right)">
                                      <p:cBhvr>
                                        <p:cTn id="32" dur="1000"/>
                                        <p:tgtEl>
                                          <p:spTgt spid="4">
                                            <p:txEl>
                                              <p:pRg st="9" end="9"/>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nodeType="clickEffect">
                                  <p:stCondLst>
                                    <p:cond delay="0"/>
                                  </p:stCondLst>
                                  <p:childTnLst>
                                    <p:set>
                                      <p:cBhvr>
                                        <p:cTn id="36" dur="1" fill="hold">
                                          <p:stCondLst>
                                            <p:cond delay="0"/>
                                          </p:stCondLst>
                                        </p:cTn>
                                        <p:tgtEl>
                                          <p:spTgt spid="4">
                                            <p:txEl>
                                              <p:pRg st="10" end="10"/>
                                            </p:txEl>
                                          </p:spTgt>
                                        </p:tgtEl>
                                        <p:attrNameLst>
                                          <p:attrName>style.visibility</p:attrName>
                                        </p:attrNameLst>
                                      </p:cBhvr>
                                      <p:to>
                                        <p:strVal val="visible"/>
                                      </p:to>
                                    </p:set>
                                    <p:animEffect transition="in" filter="wipe(left)">
                                      <p:cBhvr>
                                        <p:cTn id="37" dur="1000"/>
                                        <p:tgtEl>
                                          <p:spTgt spid="4">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bg>
      <p:bgPr>
        <a:gradFill flip="none" rotWithShape="1">
          <a:gsLst>
            <a:gs pos="10000">
              <a:schemeClr val="accent6">
                <a:lumMod val="20000"/>
                <a:lumOff val="80000"/>
              </a:schemeClr>
            </a:gs>
            <a:gs pos="50000">
              <a:schemeClr val="accent1">
                <a:tint val="44500"/>
                <a:satMod val="160000"/>
              </a:schemeClr>
            </a:gs>
            <a:gs pos="100000">
              <a:schemeClr val="accent1">
                <a:tint val="23500"/>
                <a:satMod val="160000"/>
              </a:schemeClr>
            </a:gs>
          </a:gsLst>
          <a:lin ang="2700000" scaled="1"/>
          <a:tileRect/>
        </a:gradFill>
        <a:effectLst/>
      </p:bgPr>
    </p:bg>
    <p:spTree>
      <p:nvGrpSpPr>
        <p:cNvPr id="1" name=""/>
        <p:cNvGrpSpPr/>
        <p:nvPr/>
      </p:nvGrpSpPr>
      <p:grpSpPr>
        <a:xfrm>
          <a:off x="0" y="0"/>
          <a:ext cx="0" cy="0"/>
          <a:chOff x="0" y="0"/>
          <a:chExt cx="0" cy="0"/>
        </a:xfrm>
      </p:grpSpPr>
      <p:sp>
        <p:nvSpPr>
          <p:cNvPr id="4" name="Title 6"/>
          <p:cNvSpPr txBox="1">
            <a:spLocks/>
          </p:cNvSpPr>
          <p:nvPr/>
        </p:nvSpPr>
        <p:spPr>
          <a:xfrm>
            <a:off x="642938" y="500063"/>
            <a:ext cx="8105775" cy="6097587"/>
          </a:xfrm>
          <a:prstGeom prst="rect">
            <a:avLst/>
          </a:prstGeom>
        </p:spPr>
        <p:txBody>
          <a:bodyPr/>
          <a:lstStyle/>
          <a:p>
            <a:pPr marL="619200" lvl="1" indent="-619200" fontAlgn="auto">
              <a:spcAft>
                <a:spcPts val="0"/>
              </a:spcAft>
              <a:defRPr/>
            </a:pPr>
            <a:r>
              <a:rPr lang="sr-Cyrl-CS" dirty="0">
                <a:latin typeface="Cambria" pitchFamily="18" charset="0"/>
                <a:ea typeface="+mj-ea"/>
                <a:cs typeface="+mj-cs"/>
              </a:rPr>
              <a:t>	</a:t>
            </a:r>
            <a:r>
              <a:rPr lang="sr-Cyrl-CS" sz="2800" b="1" spc="600" dirty="0">
                <a:solidFill>
                  <a:schemeClr val="accent4">
                    <a:lumMod val="75000"/>
                  </a:schemeClr>
                </a:solidFill>
                <a:effectLst>
                  <a:outerShdw blurRad="38100" dist="38100" dir="2700000" algn="tl">
                    <a:srgbClr val="000000">
                      <a:alpha val="43137"/>
                    </a:srgbClr>
                  </a:outerShdw>
                </a:effectLst>
                <a:latin typeface="Cambria" pitchFamily="18" charset="0"/>
                <a:ea typeface="+mj-ea"/>
                <a:cs typeface="+mj-cs"/>
              </a:rPr>
              <a:t>САВЕТ</a:t>
            </a:r>
          </a:p>
          <a:p>
            <a:pPr marL="619200" lvl="1" indent="-619200" fontAlgn="auto">
              <a:spcAft>
                <a:spcPts val="0"/>
              </a:spcAft>
              <a:defRPr/>
            </a:pPr>
            <a:endParaRPr lang="sr-Cyrl-CS" sz="800" spc="600" dirty="0">
              <a:solidFill>
                <a:schemeClr val="accent4">
                  <a:lumMod val="75000"/>
                </a:schemeClr>
              </a:solidFill>
              <a:effectLst>
                <a:outerShdw blurRad="38100" dist="38100" dir="2700000" algn="tl">
                  <a:srgbClr val="000000">
                    <a:alpha val="43137"/>
                  </a:srgbClr>
                </a:outerShdw>
              </a:effectLst>
              <a:latin typeface="Cambria" pitchFamily="18" charset="0"/>
              <a:ea typeface="+mj-ea"/>
              <a:cs typeface="+mj-cs"/>
            </a:endParaRPr>
          </a:p>
          <a:p>
            <a:pPr marL="619200" lvl="1" indent="-619200" fontAlgn="auto">
              <a:spcAft>
                <a:spcPts val="0"/>
              </a:spcAft>
              <a:buFont typeface="Wingdings" pitchFamily="2" charset="2"/>
              <a:buChar char="ü"/>
              <a:defRPr/>
            </a:pPr>
            <a:r>
              <a:rPr lang="sr-Cyrl-CS" sz="2100" dirty="0">
                <a:latin typeface="Cambria" pitchFamily="18" charset="0"/>
                <a:ea typeface="+mj-ea"/>
                <a:cs typeface="+mj-cs"/>
              </a:rPr>
              <a:t>У кратким цртама навести шта би судије требало да побољшају и унапреде у суђењу</a:t>
            </a:r>
          </a:p>
          <a:p>
            <a:pPr marL="619200" lvl="1" indent="-619200" fontAlgn="auto">
              <a:spcAft>
                <a:spcPts val="0"/>
              </a:spcAft>
              <a:buFont typeface="Wingdings" pitchFamily="2" charset="2"/>
              <a:buChar char="ü"/>
              <a:defRPr/>
            </a:pPr>
            <a:r>
              <a:rPr lang="sr-Cyrl-CS" sz="2100" dirty="0">
                <a:latin typeface="Cambria" pitchFamily="18" charset="0"/>
                <a:ea typeface="+mj-ea"/>
                <a:cs typeface="+mj-cs"/>
              </a:rPr>
              <a:t>Обратити пажњу на дате савете приликом вршења следеће контроле</a:t>
            </a:r>
          </a:p>
          <a:p>
            <a:pPr marL="619200" lvl="1" indent="-619200" fontAlgn="auto">
              <a:spcAft>
                <a:spcPts val="0"/>
              </a:spcAft>
              <a:buFont typeface="Wingdings" pitchFamily="2" charset="2"/>
              <a:buChar char="ü"/>
              <a:defRPr/>
            </a:pPr>
            <a:r>
              <a:rPr lang="sr-Cyrl-CS" sz="2100" dirty="0">
                <a:latin typeface="Cambria" pitchFamily="18" charset="0"/>
                <a:ea typeface="+mj-ea"/>
                <a:cs typeface="+mj-cs"/>
              </a:rPr>
              <a:t>Обавезно образложити просечне (0) оцене у затамњеним компонентама</a:t>
            </a:r>
          </a:p>
          <a:p>
            <a:pPr marL="619200" lvl="1" indent="-619200" fontAlgn="auto">
              <a:spcAft>
                <a:spcPts val="0"/>
              </a:spcAft>
              <a:buFont typeface="Wingdings" pitchFamily="2" charset="2"/>
              <a:buChar char="ü"/>
              <a:defRPr/>
            </a:pPr>
            <a:r>
              <a:rPr lang="sr-Cyrl-CS" sz="2100" b="1" dirty="0">
                <a:solidFill>
                  <a:srgbClr val="C00000"/>
                </a:solidFill>
                <a:latin typeface="Cambria" pitchFamily="18" charset="0"/>
                <a:ea typeface="+mj-ea"/>
                <a:cs typeface="+mj-cs"/>
              </a:rPr>
              <a:t>У овом сегменту не треба наводити констатације, него дати савет судијама</a:t>
            </a:r>
          </a:p>
          <a:p>
            <a:pPr marL="619200" lvl="1" indent="-619200" fontAlgn="auto">
              <a:spcAft>
                <a:spcPts val="0"/>
              </a:spcAft>
              <a:buFont typeface="Wingdings" pitchFamily="2" charset="2"/>
              <a:buChar char="ü"/>
              <a:defRPr/>
            </a:pPr>
            <a:r>
              <a:rPr lang="sr-Cyrl-CS" sz="2100" dirty="0">
                <a:solidFill>
                  <a:srgbClr val="C00000"/>
                </a:solidFill>
                <a:latin typeface="Cambria" pitchFamily="18" charset="0"/>
                <a:ea typeface="+mj-ea"/>
                <a:cs typeface="+mj-cs"/>
              </a:rPr>
              <a:t>Не може се суђење уопштено окарактерисати као добро, а да појединачно у компонентама преовлађују просечне оцене (0)</a:t>
            </a:r>
          </a:p>
          <a:p>
            <a:pPr marL="619200" lvl="1" indent="-619200" fontAlgn="auto">
              <a:spcAft>
                <a:spcPts val="0"/>
              </a:spcAft>
              <a:buFont typeface="Wingdings" pitchFamily="2" charset="2"/>
              <a:buChar char="ü"/>
              <a:defRPr/>
            </a:pPr>
            <a:r>
              <a:rPr lang="sr-Cyrl-CS" sz="2100" dirty="0">
                <a:solidFill>
                  <a:srgbClr val="C00000"/>
                </a:solidFill>
                <a:latin typeface="Cambria" pitchFamily="18" charset="0"/>
                <a:ea typeface="+mj-ea"/>
                <a:cs typeface="+mj-cs"/>
              </a:rPr>
              <a:t>Не може се суђење уопштено окарактерисати као врло добро (или чак одлично), а да у затамњеним компонентама преовлађују добре оцене (+)</a:t>
            </a:r>
          </a:p>
          <a:p>
            <a:pPr marL="619200" lvl="1" indent="-619200" fontAlgn="auto">
              <a:spcAft>
                <a:spcPts val="0"/>
              </a:spcAft>
              <a:buFont typeface="Wingdings" pitchFamily="2" charset="2"/>
              <a:buChar char="ü"/>
              <a:defRPr/>
            </a:pPr>
            <a:r>
              <a:rPr lang="sr-Cyrl-CS" sz="2100" dirty="0">
                <a:solidFill>
                  <a:srgbClr val="C00000"/>
                </a:solidFill>
                <a:latin typeface="Cambria" pitchFamily="18" charset="0"/>
                <a:ea typeface="+mj-ea"/>
                <a:cs typeface="+mj-cs"/>
              </a:rPr>
              <a:t>‘’СТРЕЛИЦА НА ГОРЕ’’ није у сагласности са просечним оценама датим у појединачним компонентама, а посебно не у затамњеним компонентама</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animEffect transition="in" filter="wipe(left)">
                                      <p:cBhvr>
                                        <p:cTn id="7" dur="1000"/>
                                        <p:tgtEl>
                                          <p:spTgt spid="4">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4">
                                            <p:txEl>
                                              <p:pRg st="3" end="3"/>
                                            </p:txEl>
                                          </p:spTgt>
                                        </p:tgtEl>
                                        <p:attrNameLst>
                                          <p:attrName>style.visibility</p:attrName>
                                        </p:attrNameLst>
                                      </p:cBhvr>
                                      <p:to>
                                        <p:strVal val="visible"/>
                                      </p:to>
                                    </p:set>
                                    <p:animEffect transition="in" filter="wipe(left)">
                                      <p:cBhvr>
                                        <p:cTn id="12" dur="1000"/>
                                        <p:tgtEl>
                                          <p:spTgt spid="4">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4">
                                            <p:txEl>
                                              <p:pRg st="4" end="4"/>
                                            </p:txEl>
                                          </p:spTgt>
                                        </p:tgtEl>
                                        <p:attrNameLst>
                                          <p:attrName>style.visibility</p:attrName>
                                        </p:attrNameLst>
                                      </p:cBhvr>
                                      <p:to>
                                        <p:strVal val="visible"/>
                                      </p:to>
                                    </p:set>
                                    <p:animEffect transition="in" filter="wipe(left)">
                                      <p:cBhvr>
                                        <p:cTn id="17" dur="1000"/>
                                        <p:tgtEl>
                                          <p:spTgt spid="4">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4">
                                            <p:txEl>
                                              <p:pRg st="5" end="5"/>
                                            </p:txEl>
                                          </p:spTgt>
                                        </p:tgtEl>
                                        <p:attrNameLst>
                                          <p:attrName>style.visibility</p:attrName>
                                        </p:attrNameLst>
                                      </p:cBhvr>
                                      <p:to>
                                        <p:strVal val="visible"/>
                                      </p:to>
                                    </p:set>
                                    <p:animEffect transition="in" filter="wipe(left)">
                                      <p:cBhvr>
                                        <p:cTn id="22" dur="1000"/>
                                        <p:tgtEl>
                                          <p:spTgt spid="4">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4">
                                            <p:txEl>
                                              <p:pRg st="6" end="6"/>
                                            </p:txEl>
                                          </p:spTgt>
                                        </p:tgtEl>
                                        <p:attrNameLst>
                                          <p:attrName>style.visibility</p:attrName>
                                        </p:attrNameLst>
                                      </p:cBhvr>
                                      <p:to>
                                        <p:strVal val="visible"/>
                                      </p:to>
                                    </p:set>
                                    <p:animEffect transition="in" filter="wipe(left)">
                                      <p:cBhvr>
                                        <p:cTn id="27" dur="1000"/>
                                        <p:tgtEl>
                                          <p:spTgt spid="4">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4">
                                            <p:txEl>
                                              <p:pRg st="7" end="7"/>
                                            </p:txEl>
                                          </p:spTgt>
                                        </p:tgtEl>
                                        <p:attrNameLst>
                                          <p:attrName>style.visibility</p:attrName>
                                        </p:attrNameLst>
                                      </p:cBhvr>
                                      <p:to>
                                        <p:strVal val="visible"/>
                                      </p:to>
                                    </p:set>
                                    <p:animEffect transition="in" filter="wipe(left)">
                                      <p:cBhvr>
                                        <p:cTn id="32" dur="1000"/>
                                        <p:tgtEl>
                                          <p:spTgt spid="4">
                                            <p:txEl>
                                              <p:pRg st="7" end="7"/>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nodeType="clickEffect">
                                  <p:stCondLst>
                                    <p:cond delay="0"/>
                                  </p:stCondLst>
                                  <p:childTnLst>
                                    <p:set>
                                      <p:cBhvr>
                                        <p:cTn id="36" dur="1" fill="hold">
                                          <p:stCondLst>
                                            <p:cond delay="0"/>
                                          </p:stCondLst>
                                        </p:cTn>
                                        <p:tgtEl>
                                          <p:spTgt spid="4">
                                            <p:txEl>
                                              <p:pRg st="8" end="8"/>
                                            </p:txEl>
                                          </p:spTgt>
                                        </p:tgtEl>
                                        <p:attrNameLst>
                                          <p:attrName>style.visibility</p:attrName>
                                        </p:attrNameLst>
                                      </p:cBhvr>
                                      <p:to>
                                        <p:strVal val="visible"/>
                                      </p:to>
                                    </p:set>
                                    <p:animEffect transition="in" filter="wipe(left)">
                                      <p:cBhvr>
                                        <p:cTn id="37" dur="1000"/>
                                        <p:tgtEl>
                                          <p:spTgt spid="4">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bg>
      <p:bgPr>
        <a:gradFill flip="none" rotWithShape="1">
          <a:gsLst>
            <a:gs pos="10000">
              <a:schemeClr val="accent6">
                <a:lumMod val="20000"/>
                <a:lumOff val="80000"/>
              </a:schemeClr>
            </a:gs>
            <a:gs pos="50000">
              <a:schemeClr val="accent1">
                <a:tint val="44500"/>
                <a:satMod val="160000"/>
              </a:schemeClr>
            </a:gs>
            <a:gs pos="100000">
              <a:schemeClr val="accent1">
                <a:tint val="23500"/>
                <a:satMod val="160000"/>
              </a:schemeClr>
            </a:gs>
          </a:gsLst>
          <a:lin ang="2700000" scaled="1"/>
          <a:tileRect/>
        </a:gradFill>
        <a:effectLst/>
      </p:bgPr>
    </p:bg>
    <p:spTree>
      <p:nvGrpSpPr>
        <p:cNvPr id="1" name=""/>
        <p:cNvGrpSpPr/>
        <p:nvPr/>
      </p:nvGrpSpPr>
      <p:grpSpPr>
        <a:xfrm>
          <a:off x="0" y="0"/>
          <a:ext cx="0" cy="0"/>
          <a:chOff x="0" y="0"/>
          <a:chExt cx="0" cy="0"/>
        </a:xfrm>
      </p:grpSpPr>
      <p:sp>
        <p:nvSpPr>
          <p:cNvPr id="4" name="Title 6"/>
          <p:cNvSpPr txBox="1">
            <a:spLocks/>
          </p:cNvSpPr>
          <p:nvPr/>
        </p:nvSpPr>
        <p:spPr>
          <a:xfrm>
            <a:off x="642938" y="500063"/>
            <a:ext cx="8105775" cy="6097587"/>
          </a:xfrm>
          <a:prstGeom prst="rect">
            <a:avLst/>
          </a:prstGeom>
        </p:spPr>
        <p:txBody>
          <a:bodyPr/>
          <a:lstStyle/>
          <a:p>
            <a:pPr marL="619200" lvl="1" indent="-619200" fontAlgn="auto">
              <a:spcAft>
                <a:spcPts val="0"/>
              </a:spcAft>
              <a:defRPr/>
            </a:pPr>
            <a:r>
              <a:rPr lang="sr-Cyrl-CS" sz="2800" b="1" spc="600" dirty="0" smtClean="0">
                <a:solidFill>
                  <a:schemeClr val="accent4">
                    <a:lumMod val="75000"/>
                  </a:schemeClr>
                </a:solidFill>
                <a:effectLst>
                  <a:outerShdw blurRad="38100" dist="38100" dir="2700000" algn="tl">
                    <a:srgbClr val="000000">
                      <a:alpha val="43137"/>
                    </a:srgbClr>
                  </a:outerShdw>
                </a:effectLst>
                <a:latin typeface="Cambria" pitchFamily="18" charset="0"/>
                <a:ea typeface="+mj-ea"/>
                <a:cs typeface="+mj-cs"/>
              </a:rPr>
              <a:t>П и т а њ а ?</a:t>
            </a:r>
          </a:p>
          <a:p>
            <a:pPr marL="619200" lvl="1" indent="-619200" fontAlgn="auto">
              <a:spcAft>
                <a:spcPts val="0"/>
              </a:spcAft>
              <a:defRPr/>
            </a:pPr>
            <a:endParaRPr lang="sr-Cyrl-CS" sz="2800" b="1" spc="600" dirty="0" smtClean="0">
              <a:solidFill>
                <a:schemeClr val="accent4">
                  <a:lumMod val="75000"/>
                </a:schemeClr>
              </a:solidFill>
              <a:effectLst>
                <a:outerShdw blurRad="38100" dist="38100" dir="2700000" algn="tl">
                  <a:srgbClr val="000000">
                    <a:alpha val="43137"/>
                  </a:srgbClr>
                </a:outerShdw>
              </a:effectLst>
              <a:latin typeface="Cambria" pitchFamily="18" charset="0"/>
              <a:ea typeface="+mj-ea"/>
              <a:cs typeface="+mj-cs"/>
            </a:endParaRPr>
          </a:p>
          <a:p>
            <a:pPr marL="619200" lvl="1" indent="-619200" fontAlgn="auto">
              <a:spcAft>
                <a:spcPts val="0"/>
              </a:spcAft>
              <a:defRPr/>
            </a:pPr>
            <a:r>
              <a:rPr lang="sr-Cyrl-CS" sz="2800" b="1" u="sng" spc="600" dirty="0" smtClean="0">
                <a:solidFill>
                  <a:schemeClr val="accent4">
                    <a:lumMod val="75000"/>
                  </a:schemeClr>
                </a:solidFill>
                <a:effectLst>
                  <a:outerShdw blurRad="38100" dist="38100" dir="2700000" algn="tl">
                    <a:srgbClr val="000000">
                      <a:alpha val="43137"/>
                    </a:srgbClr>
                  </a:outerShdw>
                </a:effectLst>
                <a:latin typeface="Cambria" pitchFamily="18" charset="0"/>
                <a:ea typeface="+mj-ea"/>
                <a:cs typeface="+mj-cs"/>
              </a:rPr>
              <a:t>					</a:t>
            </a:r>
          </a:p>
          <a:p>
            <a:pPr marL="619200" lvl="1" indent="-619200" fontAlgn="auto">
              <a:spcAft>
                <a:spcPts val="0"/>
              </a:spcAft>
              <a:defRPr/>
            </a:pPr>
            <a:endParaRPr lang="sr-Cyrl-CS" sz="2800" b="1" u="sng" spc="600" dirty="0" smtClean="0">
              <a:solidFill>
                <a:schemeClr val="accent4">
                  <a:lumMod val="75000"/>
                </a:schemeClr>
              </a:solidFill>
              <a:effectLst>
                <a:outerShdw blurRad="38100" dist="38100" dir="2700000" algn="tl">
                  <a:srgbClr val="000000">
                    <a:alpha val="43137"/>
                  </a:srgbClr>
                </a:outerShdw>
              </a:effectLst>
              <a:latin typeface="Cambria" pitchFamily="18" charset="0"/>
              <a:ea typeface="+mj-ea"/>
              <a:cs typeface="+mj-cs"/>
            </a:endParaRPr>
          </a:p>
          <a:p>
            <a:pPr marL="619200" lvl="1" indent="-619200" fontAlgn="auto">
              <a:spcAft>
                <a:spcPts val="0"/>
              </a:spcAft>
              <a:defRPr/>
            </a:pPr>
            <a:r>
              <a:rPr lang="sr-Cyrl-CS" sz="2800" b="1" u="sng" spc="600" dirty="0" smtClean="0">
                <a:solidFill>
                  <a:schemeClr val="accent4">
                    <a:lumMod val="75000"/>
                  </a:schemeClr>
                </a:solidFill>
                <a:effectLst>
                  <a:outerShdw blurRad="38100" dist="38100" dir="2700000" algn="tl">
                    <a:srgbClr val="000000">
                      <a:alpha val="43137"/>
                    </a:srgbClr>
                  </a:outerShdw>
                </a:effectLst>
                <a:latin typeface="Cambria" pitchFamily="18" charset="0"/>
                <a:ea typeface="+mj-ea"/>
                <a:cs typeface="+mj-cs"/>
              </a:rPr>
              <a:t>					</a:t>
            </a:r>
          </a:p>
          <a:p>
            <a:pPr marL="619200" lvl="1" indent="-619200" fontAlgn="auto">
              <a:spcAft>
                <a:spcPts val="0"/>
              </a:spcAft>
              <a:defRPr/>
            </a:pPr>
            <a:endParaRPr lang="sr-Cyrl-CS" sz="2800" b="1" u="sng" spc="600" dirty="0" smtClean="0">
              <a:solidFill>
                <a:schemeClr val="accent4">
                  <a:lumMod val="75000"/>
                </a:schemeClr>
              </a:solidFill>
              <a:effectLst>
                <a:outerShdw blurRad="38100" dist="38100" dir="2700000" algn="tl">
                  <a:srgbClr val="000000">
                    <a:alpha val="43137"/>
                  </a:srgbClr>
                </a:outerShdw>
              </a:effectLst>
              <a:latin typeface="Cambria" pitchFamily="18" charset="0"/>
              <a:ea typeface="+mj-ea"/>
              <a:cs typeface="+mj-cs"/>
            </a:endParaRPr>
          </a:p>
          <a:p>
            <a:pPr marL="619200" lvl="1" indent="-619200" fontAlgn="auto">
              <a:spcAft>
                <a:spcPts val="0"/>
              </a:spcAft>
              <a:defRPr/>
            </a:pPr>
            <a:r>
              <a:rPr lang="sr-Cyrl-CS" sz="2800" b="1" u="sng" spc="600" dirty="0" smtClean="0">
                <a:solidFill>
                  <a:schemeClr val="accent4">
                    <a:lumMod val="75000"/>
                  </a:schemeClr>
                </a:solidFill>
                <a:effectLst>
                  <a:outerShdw blurRad="38100" dist="38100" dir="2700000" algn="tl">
                    <a:srgbClr val="000000">
                      <a:alpha val="43137"/>
                    </a:srgbClr>
                  </a:outerShdw>
                </a:effectLst>
                <a:latin typeface="Cambria" pitchFamily="18" charset="0"/>
                <a:ea typeface="+mj-ea"/>
                <a:cs typeface="+mj-cs"/>
              </a:rPr>
              <a:t>					</a:t>
            </a:r>
          </a:p>
          <a:p>
            <a:pPr marL="619200" lvl="1" indent="-619200" fontAlgn="auto">
              <a:spcAft>
                <a:spcPts val="0"/>
              </a:spcAft>
              <a:defRPr/>
            </a:pPr>
            <a:endParaRPr lang="sr-Cyrl-CS" sz="2800" b="1" u="sng" spc="600" dirty="0" smtClean="0">
              <a:solidFill>
                <a:schemeClr val="accent4">
                  <a:lumMod val="75000"/>
                </a:schemeClr>
              </a:solidFill>
              <a:effectLst>
                <a:outerShdw blurRad="38100" dist="38100" dir="2700000" algn="tl">
                  <a:srgbClr val="000000">
                    <a:alpha val="43137"/>
                  </a:srgbClr>
                </a:outerShdw>
              </a:effectLst>
              <a:latin typeface="Cambria" pitchFamily="18" charset="0"/>
              <a:ea typeface="+mj-ea"/>
              <a:cs typeface="+mj-cs"/>
            </a:endParaRPr>
          </a:p>
          <a:p>
            <a:pPr marL="619200" lvl="1" indent="-619200" fontAlgn="auto">
              <a:spcAft>
                <a:spcPts val="0"/>
              </a:spcAft>
              <a:defRPr/>
            </a:pPr>
            <a:r>
              <a:rPr lang="sr-Cyrl-CS" sz="2800" b="1" u="sng" spc="600" dirty="0" smtClean="0">
                <a:solidFill>
                  <a:schemeClr val="accent4">
                    <a:lumMod val="75000"/>
                  </a:schemeClr>
                </a:solidFill>
                <a:effectLst>
                  <a:outerShdw blurRad="38100" dist="38100" dir="2700000" algn="tl">
                    <a:srgbClr val="000000">
                      <a:alpha val="43137"/>
                    </a:srgbClr>
                  </a:outerShdw>
                </a:effectLst>
                <a:latin typeface="Cambria" pitchFamily="18" charset="0"/>
                <a:ea typeface="+mj-ea"/>
                <a:cs typeface="+mj-cs"/>
              </a:rPr>
              <a:t>					</a:t>
            </a:r>
          </a:p>
          <a:p>
            <a:pPr marL="619200" lvl="1" indent="-619200" fontAlgn="auto">
              <a:spcAft>
                <a:spcPts val="0"/>
              </a:spcAft>
              <a:defRPr/>
            </a:pPr>
            <a:endParaRPr lang="sr-Cyrl-CS" sz="2800" b="1" u="sng" spc="600" dirty="0" smtClean="0">
              <a:solidFill>
                <a:schemeClr val="accent4">
                  <a:lumMod val="75000"/>
                </a:schemeClr>
              </a:solidFill>
              <a:effectLst>
                <a:outerShdw blurRad="38100" dist="38100" dir="2700000" algn="tl">
                  <a:srgbClr val="000000">
                    <a:alpha val="43137"/>
                  </a:srgbClr>
                </a:outerShdw>
              </a:effectLst>
              <a:latin typeface="Cambria" pitchFamily="18" charset="0"/>
              <a:ea typeface="+mj-ea"/>
              <a:cs typeface="+mj-cs"/>
            </a:endParaRPr>
          </a:p>
          <a:p>
            <a:pPr marL="619200" lvl="1" indent="-619200" fontAlgn="auto">
              <a:spcAft>
                <a:spcPts val="0"/>
              </a:spcAft>
              <a:defRPr/>
            </a:pPr>
            <a:r>
              <a:rPr lang="sr-Cyrl-CS" sz="2800" b="1" u="sng" spc="600" dirty="0" smtClean="0">
                <a:solidFill>
                  <a:schemeClr val="accent4">
                    <a:lumMod val="75000"/>
                  </a:schemeClr>
                </a:solidFill>
                <a:effectLst>
                  <a:outerShdw blurRad="38100" dist="38100" dir="2700000" algn="tl">
                    <a:srgbClr val="000000">
                      <a:alpha val="43137"/>
                    </a:srgbClr>
                  </a:outerShdw>
                </a:effectLst>
                <a:latin typeface="Cambria" pitchFamily="18" charset="0"/>
                <a:ea typeface="+mj-ea"/>
                <a:cs typeface="+mj-cs"/>
              </a:rPr>
              <a:t>					</a:t>
            </a:r>
            <a:endParaRPr lang="sr-Cyrl-CS" sz="2800" b="1" u="sng" spc="600" dirty="0">
              <a:solidFill>
                <a:schemeClr val="accent4">
                  <a:lumMod val="75000"/>
                </a:schemeClr>
              </a:solidFill>
              <a:effectLst>
                <a:outerShdw blurRad="38100" dist="38100" dir="2700000" algn="tl">
                  <a:srgbClr val="000000">
                    <a:alpha val="43137"/>
                  </a:srgbClr>
                </a:outerShdw>
              </a:effectLst>
              <a:latin typeface="Cambria" pitchFamily="18" charset="0"/>
              <a:ea typeface="+mj-ea"/>
              <a:cs typeface="+mj-cs"/>
            </a:endParaRPr>
          </a:p>
          <a:p>
            <a:pPr marL="619200" lvl="1" indent="-619200" fontAlgn="auto">
              <a:spcAft>
                <a:spcPts val="0"/>
              </a:spcAft>
              <a:defRPr/>
            </a:pPr>
            <a:endParaRPr lang="sr-Cyrl-CS" sz="2800" b="1" u="sng" spc="600" dirty="0" smtClean="0">
              <a:solidFill>
                <a:schemeClr val="accent4">
                  <a:lumMod val="75000"/>
                </a:schemeClr>
              </a:solidFill>
              <a:effectLst>
                <a:outerShdw blurRad="38100" dist="38100" dir="2700000" algn="tl">
                  <a:srgbClr val="000000">
                    <a:alpha val="43137"/>
                  </a:srgbClr>
                </a:outerShdw>
              </a:effectLst>
              <a:latin typeface="Cambria" pitchFamily="18" charset="0"/>
              <a:ea typeface="+mj-ea"/>
              <a:cs typeface="+mj-cs"/>
            </a:endParaRPr>
          </a:p>
          <a:p>
            <a:pPr marL="619200" lvl="1" indent="-619200" fontAlgn="auto">
              <a:spcAft>
                <a:spcPts val="0"/>
              </a:spcAft>
              <a:defRPr/>
            </a:pPr>
            <a:r>
              <a:rPr lang="sr-Cyrl-CS" sz="2800" b="1" u="sng" spc="600" dirty="0" smtClean="0">
                <a:solidFill>
                  <a:schemeClr val="accent4">
                    <a:lumMod val="75000"/>
                  </a:schemeClr>
                </a:solidFill>
                <a:effectLst>
                  <a:outerShdw blurRad="38100" dist="38100" dir="2700000" algn="tl">
                    <a:srgbClr val="000000">
                      <a:alpha val="43137"/>
                    </a:srgbClr>
                  </a:outerShdw>
                </a:effectLst>
                <a:latin typeface="Cambria" pitchFamily="18" charset="0"/>
                <a:ea typeface="+mj-ea"/>
                <a:cs typeface="+mj-cs"/>
              </a:rPr>
              <a:t>					</a:t>
            </a:r>
          </a:p>
        </p:txBody>
      </p:sp>
      <p:pic>
        <p:nvPicPr>
          <p:cNvPr id="3" name="Picture 2" descr="images.jpg"/>
          <p:cNvPicPr>
            <a:picLocks noChangeAspect="1"/>
          </p:cNvPicPr>
          <p:nvPr/>
        </p:nvPicPr>
        <p:blipFill>
          <a:blip r:embed="rId3" cstate="print"/>
          <a:stretch>
            <a:fillRect/>
          </a:stretch>
        </p:blipFill>
        <p:spPr>
          <a:xfrm>
            <a:off x="4860032" y="476672"/>
            <a:ext cx="3777292" cy="5904656"/>
          </a:xfrm>
          <a:prstGeom prst="rect">
            <a:avLst/>
          </a:prstGeo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flip="none" rotWithShape="1">
          <a:gsLst>
            <a:gs pos="10000">
              <a:schemeClr val="accent6">
                <a:lumMod val="20000"/>
                <a:lumOff val="80000"/>
              </a:schemeClr>
            </a:gs>
            <a:gs pos="50000">
              <a:schemeClr val="accent1">
                <a:tint val="44500"/>
                <a:satMod val="160000"/>
              </a:schemeClr>
            </a:gs>
            <a:gs pos="100000">
              <a:schemeClr val="accent1">
                <a:tint val="23500"/>
                <a:satMod val="160000"/>
              </a:schemeClr>
            </a:gs>
          </a:gsLst>
          <a:lin ang="2700000" scaled="1"/>
          <a:tileRect/>
        </a:gradFill>
        <a:effectLst/>
      </p:bgPr>
    </p:bg>
    <p:spTree>
      <p:nvGrpSpPr>
        <p:cNvPr id="1" name=""/>
        <p:cNvGrpSpPr/>
        <p:nvPr/>
      </p:nvGrpSpPr>
      <p:grpSpPr>
        <a:xfrm>
          <a:off x="0" y="0"/>
          <a:ext cx="0" cy="0"/>
          <a:chOff x="0" y="0"/>
          <a:chExt cx="0" cy="0"/>
        </a:xfrm>
      </p:grpSpPr>
      <p:sp>
        <p:nvSpPr>
          <p:cNvPr id="7" name="Title 6"/>
          <p:cNvSpPr>
            <a:spLocks noGrp="1"/>
          </p:cNvSpPr>
          <p:nvPr>
            <p:ph type="ctrTitle"/>
          </p:nvPr>
        </p:nvSpPr>
        <p:spPr>
          <a:xfrm>
            <a:off x="571500" y="285750"/>
            <a:ext cx="8215313" cy="642938"/>
          </a:xfrm>
        </p:spPr>
        <p:txBody>
          <a:bodyPr rtlCol="0">
            <a:normAutofit fontScale="90000"/>
          </a:bodyPr>
          <a:lstStyle/>
          <a:p>
            <a:pPr fontAlgn="auto">
              <a:spcAft>
                <a:spcPts val="0"/>
              </a:spcAft>
              <a:defRPr/>
            </a:pPr>
            <a:r>
              <a:rPr lang="sr-Cyrl-CS" sz="2400" b="1" dirty="0" smtClean="0">
                <a:latin typeface="Cambria" pitchFamily="18" charset="0"/>
              </a:rPr>
              <a:t>ПРОЦЕНА ТЕЖИНЕ УТАКМИЦЕ, ОПШТИ УТИСАК О СУЂЕЊУ</a:t>
            </a:r>
            <a:endParaRPr lang="en-US" sz="2400" b="1" dirty="0">
              <a:latin typeface="Cambria" pitchFamily="18" charset="0"/>
            </a:endParaRPr>
          </a:p>
        </p:txBody>
      </p:sp>
      <p:graphicFrame>
        <p:nvGraphicFramePr>
          <p:cNvPr id="19" name="Table 18"/>
          <p:cNvGraphicFramePr>
            <a:graphicFrameLocks noGrp="1"/>
          </p:cNvGraphicFramePr>
          <p:nvPr/>
        </p:nvGraphicFramePr>
        <p:xfrm>
          <a:off x="714375" y="1000125"/>
          <a:ext cx="7786741" cy="365760"/>
        </p:xfrm>
        <a:graphic>
          <a:graphicData uri="http://schemas.openxmlformats.org/drawingml/2006/table">
            <a:tbl>
              <a:tblPr/>
              <a:tblGrid>
                <a:gridCol w="1292166"/>
                <a:gridCol w="1185474"/>
                <a:gridCol w="415827"/>
                <a:gridCol w="1016772"/>
                <a:gridCol w="385736"/>
                <a:gridCol w="905519"/>
                <a:gridCol w="2585247"/>
              </a:tblGrid>
              <a:tr h="360000">
                <a:tc>
                  <a:txBody>
                    <a:bodyPr/>
                    <a:lstStyle/>
                    <a:p>
                      <a:pPr>
                        <a:spcAft>
                          <a:spcPts val="0"/>
                        </a:spcAft>
                      </a:pPr>
                      <a:r>
                        <a:rPr lang="sr-Cyrl-CS" sz="1000" dirty="0">
                          <a:latin typeface="Calibri"/>
                          <a:ea typeface="Times New Roman"/>
                          <a:cs typeface="Tahoma"/>
                        </a:rPr>
                        <a:t>Д</a:t>
                      </a:r>
                      <a:r>
                        <a:rPr lang="en-US" sz="1000" dirty="0">
                          <a:latin typeface="Calibri"/>
                          <a:ea typeface="Times New Roman"/>
                          <a:cs typeface="Tahoma"/>
                        </a:rPr>
                        <a:t>ОСТАВЉА</a:t>
                      </a:r>
                      <a:endParaRPr lang="en-US" sz="1200" dirty="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sr-Cyrl-CS" sz="1000">
                          <a:latin typeface="Calibri"/>
                          <a:ea typeface="Times New Roman"/>
                          <a:cs typeface="Tahoma"/>
                        </a:rPr>
                        <a:t>КОНТРОЛОР</a:t>
                      </a:r>
                      <a:endParaRPr lang="en-US" sz="120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9CCFF"/>
                    </a:solidFill>
                  </a:tcPr>
                </a:tc>
                <a:tc>
                  <a:txBody>
                    <a:bodyPr/>
                    <a:lstStyle/>
                    <a:p>
                      <a:pPr algn="ctr">
                        <a:spcAft>
                          <a:spcPts val="0"/>
                        </a:spcAft>
                      </a:pPr>
                      <a:r>
                        <a:rPr lang="sr-Cyrl-CS" sz="2400" b="1" dirty="0">
                          <a:latin typeface="Calibri"/>
                          <a:ea typeface="Times New Roman"/>
                          <a:cs typeface="Tahoma"/>
                        </a:rPr>
                        <a:t>Х</a:t>
                      </a:r>
                      <a:endParaRPr lang="en-US" sz="2400" dirty="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66FFFF"/>
                    </a:solidFill>
                  </a:tcPr>
                </a:tc>
                <a:tc>
                  <a:txBody>
                    <a:bodyPr/>
                    <a:lstStyle/>
                    <a:p>
                      <a:pPr algn="ctr">
                        <a:spcAft>
                          <a:spcPts val="0"/>
                        </a:spcAft>
                      </a:pPr>
                      <a:r>
                        <a:rPr lang="sr-Cyrl-CS" sz="1000" dirty="0">
                          <a:latin typeface="Calibri"/>
                          <a:ea typeface="Times New Roman"/>
                          <a:cs typeface="Tahoma"/>
                        </a:rPr>
                        <a:t>СУДИЈЕ</a:t>
                      </a:r>
                      <a:endParaRPr lang="en-US" sz="1200" dirty="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9797"/>
                    </a:solidFill>
                  </a:tcPr>
                </a:tc>
                <a:tc>
                  <a:txBody>
                    <a:bodyPr/>
                    <a:lstStyle/>
                    <a:p>
                      <a:pPr algn="ctr">
                        <a:spcAft>
                          <a:spcPts val="0"/>
                        </a:spcAft>
                      </a:pPr>
                      <a:endParaRPr lang="sr-Latn-CS" sz="1200">
                        <a:latin typeface="Calibri"/>
                        <a:ea typeface="Times New Roman"/>
                        <a:cs typeface="Tahoma"/>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66FFFF"/>
                    </a:solidFill>
                  </a:tcPr>
                </a:tc>
                <a:tc>
                  <a:txBody>
                    <a:bodyPr/>
                    <a:lstStyle/>
                    <a:p>
                      <a:pPr algn="ctr">
                        <a:spcAft>
                          <a:spcPts val="0"/>
                        </a:spcAft>
                      </a:pPr>
                      <a:r>
                        <a:rPr lang="en-US" sz="1000" dirty="0">
                          <a:latin typeface="Calibri"/>
                          <a:ea typeface="Times New Roman"/>
                          <a:cs typeface="Tahoma"/>
                        </a:rPr>
                        <a:t>e-mail:</a:t>
                      </a:r>
                      <a:endParaRPr lang="en-US" sz="1200" dirty="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2000" dirty="0">
                          <a:latin typeface="Calibri"/>
                          <a:ea typeface="Times New Roman"/>
                          <a:cs typeface="Tahoma"/>
                        </a:rPr>
                        <a:t>stakici@ptt.rs</a:t>
                      </a:r>
                      <a:endParaRPr lang="en-US" sz="3600" dirty="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66FFFF"/>
                    </a:solidFill>
                  </a:tcPr>
                </a:tc>
              </a:tr>
            </a:tbl>
          </a:graphicData>
        </a:graphic>
      </p:graphicFrame>
      <p:graphicFrame>
        <p:nvGraphicFramePr>
          <p:cNvPr id="24" name="Table 23"/>
          <p:cNvGraphicFramePr>
            <a:graphicFrameLocks noGrp="1"/>
          </p:cNvGraphicFramePr>
          <p:nvPr/>
        </p:nvGraphicFramePr>
        <p:xfrm>
          <a:off x="690563" y="2000250"/>
          <a:ext cx="7810515" cy="1158240"/>
        </p:xfrm>
        <a:graphic>
          <a:graphicData uri="http://schemas.openxmlformats.org/drawingml/2006/table">
            <a:tbl>
              <a:tblPr/>
              <a:tblGrid>
                <a:gridCol w="1773651"/>
                <a:gridCol w="1175678"/>
                <a:gridCol w="391585"/>
                <a:gridCol w="1175678"/>
                <a:gridCol w="391585"/>
                <a:gridCol w="136363"/>
                <a:gridCol w="479116"/>
                <a:gridCol w="136363"/>
                <a:gridCol w="445947"/>
                <a:gridCol w="1298221"/>
                <a:gridCol w="406328"/>
              </a:tblGrid>
              <a:tr h="357190">
                <a:tc>
                  <a:txBody>
                    <a:bodyPr/>
                    <a:lstStyle/>
                    <a:p>
                      <a:pPr>
                        <a:spcAft>
                          <a:spcPts val="0"/>
                        </a:spcAft>
                      </a:pPr>
                      <a:r>
                        <a:rPr lang="sr-Cyrl-CS" sz="1400" dirty="0">
                          <a:latin typeface="Calibri"/>
                          <a:ea typeface="Times New Roman"/>
                          <a:cs typeface="Tahoma"/>
                        </a:rPr>
                        <a:t>УКУПНИ УТИСАК</a:t>
                      </a:r>
                      <a:endParaRPr lang="en-US" sz="1400" dirty="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sr-Cyrl-CS" sz="1400">
                        <a:latin typeface="Calibri"/>
                        <a:ea typeface="Times New Roman"/>
                        <a:cs typeface="Tahoma"/>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sr-Cyrl-CS" sz="1400">
                        <a:latin typeface="Calibri"/>
                        <a:ea typeface="Times New Roman"/>
                        <a:cs typeface="Tahoma"/>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c gridSpan="3">
                  <a:txBody>
                    <a:bodyPr/>
                    <a:lstStyle/>
                    <a:p>
                      <a:pPr algn="ctr">
                        <a:spcAft>
                          <a:spcPts val="0"/>
                        </a:spcAft>
                      </a:pPr>
                      <a:endParaRPr lang="sr-Cyrl-CS" sz="1400" dirty="0">
                        <a:latin typeface="Calibri"/>
                        <a:ea typeface="Times New Roman"/>
                        <a:cs typeface="Tahoma"/>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a:txBody>
                    <a:bodyPr/>
                    <a:lstStyle/>
                    <a:p>
                      <a:pPr algn="ctr">
                        <a:spcAft>
                          <a:spcPts val="0"/>
                        </a:spcAft>
                      </a:pPr>
                      <a:endParaRPr lang="sr-Cyrl-CS" sz="1400">
                        <a:latin typeface="Calibri"/>
                        <a:ea typeface="Times New Roman"/>
                        <a:cs typeface="Tahoma"/>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c gridSpan="3">
                  <a:txBody>
                    <a:bodyPr/>
                    <a:lstStyle/>
                    <a:p>
                      <a:pPr algn="ctr">
                        <a:spcAft>
                          <a:spcPts val="0"/>
                        </a:spcAft>
                      </a:pPr>
                      <a:endParaRPr lang="sr-Cyrl-CS" sz="1400">
                        <a:latin typeface="Calibri"/>
                        <a:ea typeface="Times New Roman"/>
                        <a:cs typeface="Tahoma"/>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a:txBody>
                    <a:bodyPr/>
                    <a:lstStyle/>
                    <a:p>
                      <a:pPr algn="ctr">
                        <a:spcAft>
                          <a:spcPts val="0"/>
                        </a:spcAft>
                      </a:pPr>
                      <a:r>
                        <a:rPr lang="sr-Cyrl-CS" sz="2400" b="1" dirty="0">
                          <a:latin typeface="Calibri"/>
                          <a:ea typeface="Times New Roman"/>
                          <a:cs typeface="Tahoma"/>
                        </a:rPr>
                        <a:t>Х</a:t>
                      </a:r>
                      <a:endParaRPr lang="en-US" sz="2400" dirty="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r>
              <a:tr h="357190">
                <a:tc>
                  <a:txBody>
                    <a:bodyPr/>
                    <a:lstStyle/>
                    <a:p>
                      <a:pPr>
                        <a:spcAft>
                          <a:spcPts val="0"/>
                        </a:spcAft>
                      </a:pPr>
                      <a:r>
                        <a:rPr lang="sr-Cyrl-CS" sz="1400" dirty="0">
                          <a:latin typeface="Calibri"/>
                          <a:ea typeface="Times New Roman"/>
                          <a:cs typeface="Tahoma"/>
                        </a:rPr>
                        <a:t>ТЕЖИНА УТАКМИЦЕ</a:t>
                      </a:r>
                      <a:endParaRPr lang="en-US" sz="1400" dirty="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sr-Cyrl-CS" sz="1400" dirty="0">
                          <a:latin typeface="Calibri"/>
                          <a:ea typeface="Times New Roman"/>
                          <a:cs typeface="Tahoma"/>
                        </a:rPr>
                        <a:t>ЛАКА</a:t>
                      </a:r>
                      <a:endParaRPr lang="en-US" sz="1400" dirty="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sr-Cyrl-CS" sz="1400">
                        <a:latin typeface="Calibri"/>
                        <a:ea typeface="Times New Roman"/>
                        <a:cs typeface="Tahoma"/>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c>
                  <a:txBody>
                    <a:bodyPr/>
                    <a:lstStyle/>
                    <a:p>
                      <a:pPr algn="ctr">
                        <a:spcAft>
                          <a:spcPts val="0"/>
                        </a:spcAft>
                      </a:pPr>
                      <a:r>
                        <a:rPr lang="sr-Cyrl-CS" sz="1400">
                          <a:latin typeface="Calibri"/>
                          <a:ea typeface="Times New Roman"/>
                          <a:cs typeface="Tahoma"/>
                        </a:rPr>
                        <a:t>НОРМАЛНА</a:t>
                      </a:r>
                      <a:endParaRPr lang="en-US" sz="140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sr-Latn-CS" sz="1400" dirty="0">
                        <a:latin typeface="Calibri"/>
                        <a:ea typeface="Times New Roman"/>
                        <a:cs typeface="Tahoma"/>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c gridSpan="3">
                  <a:txBody>
                    <a:bodyPr/>
                    <a:lstStyle/>
                    <a:p>
                      <a:pPr algn="ctr">
                        <a:spcAft>
                          <a:spcPts val="0"/>
                        </a:spcAft>
                      </a:pPr>
                      <a:r>
                        <a:rPr lang="sr-Cyrl-CS" sz="1400" dirty="0">
                          <a:latin typeface="Calibri"/>
                          <a:ea typeface="Times New Roman"/>
                          <a:cs typeface="Tahoma"/>
                        </a:rPr>
                        <a:t>ТЕШКА</a:t>
                      </a:r>
                      <a:endParaRPr lang="en-US" sz="1400" dirty="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a:txBody>
                    <a:bodyPr/>
                    <a:lstStyle/>
                    <a:p>
                      <a:pPr algn="ctr">
                        <a:spcAft>
                          <a:spcPts val="0"/>
                        </a:spcAft>
                      </a:pPr>
                      <a:r>
                        <a:rPr lang="sr-Cyrl-CS" sz="2400" b="1" dirty="0">
                          <a:latin typeface="Calibri"/>
                          <a:ea typeface="Times New Roman"/>
                          <a:cs typeface="Tahoma"/>
                        </a:rPr>
                        <a:t>Х</a:t>
                      </a:r>
                      <a:endParaRPr lang="en-US" sz="2400" dirty="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c>
                  <a:txBody>
                    <a:bodyPr/>
                    <a:lstStyle/>
                    <a:p>
                      <a:pPr algn="ctr">
                        <a:spcAft>
                          <a:spcPts val="0"/>
                        </a:spcAft>
                      </a:pPr>
                      <a:r>
                        <a:rPr lang="sr-Cyrl-CS" sz="1400" dirty="0">
                          <a:latin typeface="Calibri"/>
                          <a:ea typeface="Times New Roman"/>
                          <a:cs typeface="Tahoma"/>
                        </a:rPr>
                        <a:t>ВЕОМА ТЕШКА</a:t>
                      </a:r>
                      <a:endParaRPr lang="en-US" sz="1400" dirty="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sr-Cyrl-CS" sz="1400">
                        <a:latin typeface="Calibri"/>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r>
              <a:tr h="357190">
                <a:tc>
                  <a:txBody>
                    <a:bodyPr/>
                    <a:lstStyle/>
                    <a:p>
                      <a:pPr>
                        <a:spcAft>
                          <a:spcPts val="0"/>
                        </a:spcAft>
                      </a:pPr>
                      <a:r>
                        <a:rPr lang="sr-Cyrl-CS" sz="1400" dirty="0">
                          <a:latin typeface="Calibri"/>
                          <a:ea typeface="Times New Roman"/>
                          <a:cs typeface="Tahoma"/>
                        </a:rPr>
                        <a:t>УТИЦАЈ СУДИЈА</a:t>
                      </a:r>
                      <a:endParaRPr lang="en-US" sz="1400" dirty="0">
                        <a:latin typeface="Times New Roman"/>
                        <a:ea typeface="Times New Roman"/>
                        <a:cs typeface="Times New Roman"/>
                      </a:endParaRPr>
                    </a:p>
                    <a:p>
                      <a:pPr>
                        <a:spcAft>
                          <a:spcPts val="0"/>
                        </a:spcAft>
                      </a:pPr>
                      <a:r>
                        <a:rPr lang="sr-Cyrl-CS" sz="1400" dirty="0">
                          <a:latin typeface="Calibri"/>
                          <a:ea typeface="Times New Roman"/>
                          <a:cs typeface="Tahoma"/>
                        </a:rPr>
                        <a:t>НА ТОК УТАКМИЦЕ</a:t>
                      </a:r>
                      <a:endParaRPr lang="en-US" sz="1400" dirty="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sr-Cyrl-CS" sz="1400" dirty="0">
                          <a:latin typeface="Calibri"/>
                          <a:ea typeface="Times New Roman"/>
                          <a:cs typeface="Tahoma"/>
                        </a:rPr>
                        <a:t>Повећали тежину</a:t>
                      </a:r>
                      <a:endParaRPr lang="en-US" sz="1400" dirty="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sr-Cyrl-CS" sz="1400" dirty="0">
                        <a:latin typeface="Calibri"/>
                        <a:ea typeface="Times New Roman"/>
                        <a:cs typeface="Tahoma"/>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c gridSpan="3">
                  <a:txBody>
                    <a:bodyPr/>
                    <a:lstStyle/>
                    <a:p>
                      <a:pPr algn="ctr">
                        <a:spcAft>
                          <a:spcPts val="0"/>
                        </a:spcAft>
                      </a:pPr>
                      <a:r>
                        <a:rPr lang="sr-Cyrl-CS" sz="1400" dirty="0">
                          <a:latin typeface="Calibri"/>
                          <a:ea typeface="Times New Roman"/>
                          <a:cs typeface="Tahoma"/>
                        </a:rPr>
                        <a:t>Без утицаја</a:t>
                      </a:r>
                      <a:endParaRPr lang="en-US" sz="1400" dirty="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a:txBody>
                    <a:bodyPr/>
                    <a:lstStyle/>
                    <a:p>
                      <a:pPr algn="ctr">
                        <a:spcAft>
                          <a:spcPts val="0"/>
                        </a:spcAft>
                      </a:pPr>
                      <a:endParaRPr lang="sr-Cyrl-CS" sz="1400">
                        <a:latin typeface="Calibri"/>
                        <a:ea typeface="Times New Roman"/>
                        <a:cs typeface="Tahoma"/>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c gridSpan="3">
                  <a:txBody>
                    <a:bodyPr/>
                    <a:lstStyle/>
                    <a:p>
                      <a:pPr algn="ctr">
                        <a:spcAft>
                          <a:spcPts val="0"/>
                        </a:spcAft>
                      </a:pPr>
                      <a:r>
                        <a:rPr lang="sr-Cyrl-CS" sz="1400" dirty="0">
                          <a:latin typeface="Calibri"/>
                          <a:ea typeface="Times New Roman"/>
                          <a:cs typeface="Tahoma"/>
                        </a:rPr>
                        <a:t>Смањили тежину</a:t>
                      </a:r>
                      <a:endParaRPr lang="en-US" sz="1400" dirty="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a:txBody>
                    <a:bodyPr/>
                    <a:lstStyle/>
                    <a:p>
                      <a:pPr algn="ctr">
                        <a:spcAft>
                          <a:spcPts val="0"/>
                        </a:spcAft>
                      </a:pPr>
                      <a:r>
                        <a:rPr lang="sr-Cyrl-CS" sz="2400" b="1" dirty="0">
                          <a:latin typeface="Calibri"/>
                          <a:ea typeface="Times New Roman"/>
                          <a:cs typeface="Tahoma"/>
                        </a:rPr>
                        <a:t>Х</a:t>
                      </a:r>
                      <a:endParaRPr lang="en-US" sz="2400" dirty="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r>
            </a:tbl>
          </a:graphicData>
        </a:graphic>
      </p:graphicFrame>
      <p:grpSp>
        <p:nvGrpSpPr>
          <p:cNvPr id="18439" name="Group 7"/>
          <p:cNvGrpSpPr>
            <a:grpSpLocks noChangeAspect="1"/>
          </p:cNvGrpSpPr>
          <p:nvPr/>
        </p:nvGrpSpPr>
        <p:grpSpPr bwMode="auto">
          <a:xfrm>
            <a:off x="2643188" y="2000250"/>
            <a:ext cx="971550" cy="341313"/>
            <a:chOff x="4224" y="13922"/>
            <a:chExt cx="1083" cy="381"/>
          </a:xfrm>
        </p:grpSpPr>
        <p:sp>
          <p:nvSpPr>
            <p:cNvPr id="17515" name="AutoShape 9"/>
            <p:cNvSpPr>
              <a:spLocks noChangeAspect="1" noChangeArrowheads="1" noTextEdit="1"/>
            </p:cNvSpPr>
            <p:nvPr/>
          </p:nvSpPr>
          <p:spPr bwMode="auto">
            <a:xfrm>
              <a:off x="4224" y="13922"/>
              <a:ext cx="1083" cy="381"/>
            </a:xfrm>
            <a:prstGeom prst="rect">
              <a:avLst/>
            </a:prstGeom>
            <a:noFill/>
            <a:ln w="9525">
              <a:noFill/>
              <a:miter lim="800000"/>
              <a:headEnd/>
              <a:tailEnd/>
            </a:ln>
          </p:spPr>
          <p:txBody>
            <a:bodyPr/>
            <a:lstStyle/>
            <a:p>
              <a:endParaRPr lang="en-US"/>
            </a:p>
          </p:txBody>
        </p:sp>
        <p:sp>
          <p:nvSpPr>
            <p:cNvPr id="17516" name="Line 8"/>
            <p:cNvSpPr>
              <a:spLocks noChangeShapeType="1"/>
            </p:cNvSpPr>
            <p:nvPr/>
          </p:nvSpPr>
          <p:spPr bwMode="auto">
            <a:xfrm>
              <a:off x="4351" y="14153"/>
              <a:ext cx="733" cy="1"/>
            </a:xfrm>
            <a:prstGeom prst="line">
              <a:avLst/>
            </a:prstGeom>
            <a:noFill/>
            <a:ln w="9525">
              <a:solidFill>
                <a:srgbClr val="000000"/>
              </a:solidFill>
              <a:round/>
              <a:headEnd/>
              <a:tailEnd type="triangle" w="med" len="med"/>
            </a:ln>
          </p:spPr>
          <p:txBody>
            <a:bodyPr/>
            <a:lstStyle/>
            <a:p>
              <a:endParaRPr lang="en-US"/>
            </a:p>
          </p:txBody>
        </p:sp>
      </p:grpSp>
      <p:grpSp>
        <p:nvGrpSpPr>
          <p:cNvPr id="18436" name="Group 4"/>
          <p:cNvGrpSpPr>
            <a:grpSpLocks noChangeAspect="1"/>
          </p:cNvGrpSpPr>
          <p:nvPr/>
        </p:nvGrpSpPr>
        <p:grpSpPr bwMode="auto">
          <a:xfrm>
            <a:off x="4572000" y="2071688"/>
            <a:ext cx="542925" cy="228600"/>
            <a:chOff x="2128" y="11280"/>
            <a:chExt cx="9505" cy="6912"/>
          </a:xfrm>
        </p:grpSpPr>
        <p:sp>
          <p:nvSpPr>
            <p:cNvPr id="17513" name="AutoShape 6"/>
            <p:cNvSpPr>
              <a:spLocks noChangeAspect="1" noChangeArrowheads="1" noTextEdit="1"/>
            </p:cNvSpPr>
            <p:nvPr/>
          </p:nvSpPr>
          <p:spPr bwMode="auto">
            <a:xfrm>
              <a:off x="2128" y="11280"/>
              <a:ext cx="9505" cy="6912"/>
            </a:xfrm>
            <a:prstGeom prst="rect">
              <a:avLst/>
            </a:prstGeom>
            <a:noFill/>
            <a:ln w="9525">
              <a:noFill/>
              <a:miter lim="800000"/>
              <a:headEnd/>
              <a:tailEnd/>
            </a:ln>
          </p:spPr>
          <p:txBody>
            <a:bodyPr/>
            <a:lstStyle/>
            <a:p>
              <a:endParaRPr lang="en-US"/>
            </a:p>
          </p:txBody>
        </p:sp>
        <p:sp>
          <p:nvSpPr>
            <p:cNvPr id="17514" name="Line 5"/>
            <p:cNvSpPr>
              <a:spLocks noChangeShapeType="1"/>
            </p:cNvSpPr>
            <p:nvPr/>
          </p:nvSpPr>
          <p:spPr bwMode="auto">
            <a:xfrm>
              <a:off x="2550" y="12720"/>
              <a:ext cx="9083" cy="5472"/>
            </a:xfrm>
            <a:prstGeom prst="line">
              <a:avLst/>
            </a:prstGeom>
            <a:noFill/>
            <a:ln w="9525">
              <a:solidFill>
                <a:srgbClr val="000000"/>
              </a:solidFill>
              <a:round/>
              <a:headEnd/>
              <a:tailEnd type="triangle" w="med" len="med"/>
            </a:ln>
          </p:spPr>
          <p:txBody>
            <a:bodyPr/>
            <a:lstStyle/>
            <a:p>
              <a:endParaRPr lang="en-US"/>
            </a:p>
          </p:txBody>
        </p:sp>
      </p:grpSp>
      <p:grpSp>
        <p:nvGrpSpPr>
          <p:cNvPr id="37" name="Group 4"/>
          <p:cNvGrpSpPr>
            <a:grpSpLocks noChangeAspect="1"/>
          </p:cNvGrpSpPr>
          <p:nvPr/>
        </p:nvGrpSpPr>
        <p:grpSpPr bwMode="auto">
          <a:xfrm>
            <a:off x="6858000" y="2071688"/>
            <a:ext cx="571500" cy="228600"/>
            <a:chOff x="2128" y="11280"/>
            <a:chExt cx="10005" cy="6912"/>
          </a:xfrm>
        </p:grpSpPr>
        <p:sp>
          <p:nvSpPr>
            <p:cNvPr id="17511" name="AutoShape 6"/>
            <p:cNvSpPr>
              <a:spLocks noChangeAspect="1" noChangeArrowheads="1" noTextEdit="1"/>
            </p:cNvSpPr>
            <p:nvPr/>
          </p:nvSpPr>
          <p:spPr bwMode="auto">
            <a:xfrm>
              <a:off x="2128" y="11280"/>
              <a:ext cx="9505" cy="6912"/>
            </a:xfrm>
            <a:prstGeom prst="rect">
              <a:avLst/>
            </a:prstGeom>
            <a:noFill/>
            <a:ln w="9525">
              <a:noFill/>
              <a:miter lim="800000"/>
              <a:headEnd/>
              <a:tailEnd/>
            </a:ln>
          </p:spPr>
          <p:txBody>
            <a:bodyPr/>
            <a:lstStyle/>
            <a:p>
              <a:endParaRPr lang="en-US"/>
            </a:p>
          </p:txBody>
        </p:sp>
        <p:sp>
          <p:nvSpPr>
            <p:cNvPr id="17512" name="Line 5"/>
            <p:cNvSpPr>
              <a:spLocks noChangeShapeType="1"/>
            </p:cNvSpPr>
            <p:nvPr/>
          </p:nvSpPr>
          <p:spPr bwMode="auto">
            <a:xfrm flipV="1">
              <a:off x="2128" y="11280"/>
              <a:ext cx="10005" cy="6480"/>
            </a:xfrm>
            <a:prstGeom prst="line">
              <a:avLst/>
            </a:prstGeom>
            <a:noFill/>
            <a:ln w="9525">
              <a:solidFill>
                <a:srgbClr val="000000"/>
              </a:solidFill>
              <a:round/>
              <a:headEnd/>
              <a:tailEnd type="triangle" w="med" len="med"/>
            </a:ln>
          </p:spPr>
          <p:txBody>
            <a:bodyPr/>
            <a:lstStyle/>
            <a:p>
              <a:endParaRPr lang="en-US"/>
            </a:p>
          </p:txBody>
        </p:sp>
      </p:grpSp>
      <p:graphicFrame>
        <p:nvGraphicFramePr>
          <p:cNvPr id="45" name="Table 44"/>
          <p:cNvGraphicFramePr>
            <a:graphicFrameLocks noGrp="1"/>
          </p:cNvGraphicFramePr>
          <p:nvPr/>
        </p:nvGraphicFramePr>
        <p:xfrm>
          <a:off x="714375" y="1500188"/>
          <a:ext cx="7786800" cy="365760"/>
        </p:xfrm>
        <a:graphic>
          <a:graphicData uri="http://schemas.openxmlformats.org/drawingml/2006/table">
            <a:tbl>
              <a:tblPr/>
              <a:tblGrid>
                <a:gridCol w="1292177"/>
                <a:gridCol w="1185500"/>
                <a:gridCol w="415810"/>
                <a:gridCol w="1016793"/>
                <a:gridCol w="385715"/>
                <a:gridCol w="905527"/>
                <a:gridCol w="2585278"/>
              </a:tblGrid>
              <a:tr h="360000">
                <a:tc>
                  <a:txBody>
                    <a:bodyPr/>
                    <a:lstStyle/>
                    <a:p>
                      <a:pPr>
                        <a:spcAft>
                          <a:spcPts val="0"/>
                        </a:spcAft>
                      </a:pPr>
                      <a:r>
                        <a:rPr lang="sr-Cyrl-CS" sz="1000" dirty="0">
                          <a:latin typeface="Calibri"/>
                          <a:ea typeface="Times New Roman"/>
                          <a:cs typeface="Tahoma"/>
                        </a:rPr>
                        <a:t>Д</a:t>
                      </a:r>
                      <a:r>
                        <a:rPr lang="en-US" sz="1000" dirty="0">
                          <a:latin typeface="Calibri"/>
                          <a:ea typeface="Times New Roman"/>
                          <a:cs typeface="Tahoma"/>
                        </a:rPr>
                        <a:t>ОСТАВЉА</a:t>
                      </a:r>
                      <a:endParaRPr lang="en-US" sz="1200" dirty="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sr-Cyrl-CS" sz="1000">
                          <a:latin typeface="Calibri"/>
                          <a:ea typeface="Times New Roman"/>
                          <a:cs typeface="Tahoma"/>
                        </a:rPr>
                        <a:t>КОНТРОЛОР</a:t>
                      </a:r>
                      <a:endParaRPr lang="en-US" sz="120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9CCFF"/>
                    </a:solidFill>
                  </a:tcPr>
                </a:tc>
                <a:tc>
                  <a:txBody>
                    <a:bodyPr/>
                    <a:lstStyle/>
                    <a:p>
                      <a:pPr algn="ctr">
                        <a:spcAft>
                          <a:spcPts val="0"/>
                        </a:spcAft>
                      </a:pPr>
                      <a:endParaRPr lang="en-US" sz="1200" dirty="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66FFFF"/>
                    </a:solidFill>
                  </a:tcPr>
                </a:tc>
                <a:tc>
                  <a:txBody>
                    <a:bodyPr/>
                    <a:lstStyle/>
                    <a:p>
                      <a:pPr algn="ctr">
                        <a:spcAft>
                          <a:spcPts val="0"/>
                        </a:spcAft>
                      </a:pPr>
                      <a:r>
                        <a:rPr lang="sr-Cyrl-CS" sz="1000" dirty="0">
                          <a:latin typeface="Calibri"/>
                          <a:ea typeface="Times New Roman"/>
                          <a:cs typeface="Tahoma"/>
                        </a:rPr>
                        <a:t>СУДИЈЕ</a:t>
                      </a:r>
                      <a:endParaRPr lang="en-US" sz="1200" dirty="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9797"/>
                    </a:solidFill>
                  </a:tcPr>
                </a:tc>
                <a:tc>
                  <a:txBody>
                    <a:bodyPr/>
                    <a:lstStyle/>
                    <a:p>
                      <a:pPr algn="ctr">
                        <a:spcAft>
                          <a:spcPts val="0"/>
                        </a:spcAft>
                      </a:pPr>
                      <a:r>
                        <a:rPr lang="sr-Latn-CS" sz="2400" b="1" dirty="0">
                          <a:latin typeface="Calibri"/>
                          <a:ea typeface="Times New Roman"/>
                          <a:cs typeface="Tahoma"/>
                        </a:rPr>
                        <a:t>X</a:t>
                      </a:r>
                      <a:endParaRPr lang="en-US" sz="2400" dirty="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66FFFF"/>
                    </a:solidFill>
                  </a:tcPr>
                </a:tc>
                <a:tc>
                  <a:txBody>
                    <a:bodyPr/>
                    <a:lstStyle/>
                    <a:p>
                      <a:pPr algn="ctr">
                        <a:spcAft>
                          <a:spcPts val="0"/>
                        </a:spcAft>
                      </a:pPr>
                      <a:r>
                        <a:rPr lang="en-US" sz="1000" dirty="0">
                          <a:latin typeface="Calibri"/>
                          <a:ea typeface="Times New Roman"/>
                          <a:cs typeface="Tahoma"/>
                        </a:rPr>
                        <a:t>e-mail:</a:t>
                      </a:r>
                      <a:endParaRPr lang="en-US" sz="1200" dirty="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200" dirty="0">
                          <a:latin typeface="Calibri"/>
                          <a:ea typeface="Times New Roman"/>
                          <a:cs typeface="Tahoma"/>
                        </a:rPr>
                        <a:t>nikolicnenad@ptt.rs</a:t>
                      </a:r>
                      <a:endParaRPr lang="en-US" sz="2400" dirty="0">
                        <a:latin typeface="Times New Roman"/>
                        <a:ea typeface="Times New Roman"/>
                        <a:cs typeface="Times New Roman"/>
                      </a:endParaRPr>
                    </a:p>
                    <a:p>
                      <a:pPr>
                        <a:spcAft>
                          <a:spcPts val="0"/>
                        </a:spcAft>
                      </a:pPr>
                      <a:r>
                        <a:rPr lang="en-US" sz="1200" dirty="0">
                          <a:latin typeface="Calibri"/>
                          <a:ea typeface="Times New Roman"/>
                          <a:cs typeface="Tahoma"/>
                        </a:rPr>
                        <a:t>stojkovicdusan@open.telekom.rs</a:t>
                      </a:r>
                      <a:endParaRPr lang="en-US" sz="2400" dirty="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66FFFF"/>
                    </a:solidFill>
                  </a:tcPr>
                </a:tc>
              </a:tr>
            </a:tbl>
          </a:graphicData>
        </a:graphic>
      </p:graphicFrame>
      <p:graphicFrame>
        <p:nvGraphicFramePr>
          <p:cNvPr id="46" name="Table 45"/>
          <p:cNvGraphicFramePr>
            <a:graphicFrameLocks noGrp="1"/>
          </p:cNvGraphicFramePr>
          <p:nvPr/>
        </p:nvGraphicFramePr>
        <p:xfrm>
          <a:off x="714375" y="3929063"/>
          <a:ext cx="7786688" cy="2255520"/>
        </p:xfrm>
        <a:graphic>
          <a:graphicData uri="http://schemas.openxmlformats.org/drawingml/2006/table">
            <a:tbl>
              <a:tblPr/>
              <a:tblGrid>
                <a:gridCol w="990600"/>
                <a:gridCol w="1230313"/>
                <a:gridCol w="5565775"/>
              </a:tblGrid>
              <a:tr h="46513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sr-Cyrl-CS" sz="1100" b="1" i="0" u="none" strike="noStrike" cap="none" normalizeH="0" baseline="0" dirty="0" smtClean="0">
                          <a:ln>
                            <a:noFill/>
                          </a:ln>
                          <a:solidFill>
                            <a:schemeClr val="tx1"/>
                          </a:solidFill>
                          <a:effectLst/>
                          <a:latin typeface="Calibri" pitchFamily="34" charset="0"/>
                          <a:cs typeface="Times New Roman" pitchFamily="18" charset="0"/>
                        </a:rPr>
                        <a:t>РАВНА СТРЕЛИЦА</a:t>
                      </a:r>
                      <a:endParaRPr kumimoji="0" lang="en-US" sz="1800" b="1" i="0" u="none" strike="noStrike" cap="none" normalizeH="0" baseline="0" dirty="0" smtClean="0">
                        <a:ln>
                          <a:noFill/>
                        </a:ln>
                        <a:solidFill>
                          <a:schemeClr val="tx1"/>
                        </a:solidFill>
                        <a:effectLst/>
                        <a:latin typeface="Times New Roman" pitchFamily="18"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sr-Cyrl-CS" sz="3600" b="1" i="0" u="none" strike="noStrike" cap="none" normalizeH="0" baseline="0" smtClean="0">
                          <a:ln>
                            <a:noFill/>
                          </a:ln>
                          <a:solidFill>
                            <a:srgbClr val="00B050"/>
                          </a:solidFill>
                          <a:effectLst/>
                          <a:latin typeface="Calibri" pitchFamily="34" charset="0"/>
                          <a:cs typeface="Times New Roman" pitchFamily="18" charset="0"/>
                          <a:sym typeface="Wingdings" pitchFamily="2" charset="2"/>
                        </a:rPr>
                        <a:t></a:t>
                      </a:r>
                      <a:endParaRPr kumimoji="0" lang="en-US" sz="18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sr-Cyrl-CS" sz="1400" b="0" i="0" u="none" strike="noStrike" cap="none" normalizeH="0" baseline="0" smtClean="0">
                          <a:ln>
                            <a:noFill/>
                          </a:ln>
                          <a:solidFill>
                            <a:schemeClr val="tx1"/>
                          </a:solidFill>
                          <a:effectLst/>
                          <a:latin typeface="Calibri" pitchFamily="34" charset="0"/>
                          <a:cs typeface="Times New Roman" pitchFamily="18" charset="0"/>
                        </a:rPr>
                        <a:t>Судије су одсудиле утакмицу нормално, односно очекивано, у духу правила игре (без утицаја на ток игре).</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2228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sr-Cyrl-CS" sz="1100" b="1" i="0" u="none" strike="noStrike" cap="none" normalizeH="0" baseline="0" smtClean="0">
                          <a:ln>
                            <a:noFill/>
                          </a:ln>
                          <a:solidFill>
                            <a:schemeClr val="tx1"/>
                          </a:solidFill>
                          <a:effectLst/>
                          <a:latin typeface="Calibri" pitchFamily="34" charset="0"/>
                          <a:cs typeface="Times New Roman" pitchFamily="18" charset="0"/>
                        </a:rPr>
                        <a:t>СТРЕЛИЦА НА ДОЛЕ</a:t>
                      </a:r>
                      <a:endParaRPr kumimoji="0" lang="en-US" sz="1800" b="1"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sr-Cyrl-CS" sz="3600" b="1" i="0" u="none" strike="noStrike" cap="none" normalizeH="0" baseline="0" smtClean="0">
                          <a:ln>
                            <a:noFill/>
                          </a:ln>
                          <a:solidFill>
                            <a:srgbClr val="FF0000"/>
                          </a:solidFill>
                          <a:effectLst/>
                          <a:latin typeface="Calibri" pitchFamily="34" charset="0"/>
                          <a:cs typeface="Times New Roman" pitchFamily="18" charset="0"/>
                          <a:sym typeface="Wingdings" pitchFamily="2" charset="2"/>
                        </a:rPr>
                        <a:t></a:t>
                      </a:r>
                      <a:endParaRPr kumimoji="0" lang="en-US" sz="18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sr-Cyrl-CS" sz="1400" b="0" i="0" u="none" strike="noStrike" cap="none" normalizeH="0" baseline="0" dirty="0" smtClean="0">
                          <a:ln>
                            <a:noFill/>
                          </a:ln>
                          <a:solidFill>
                            <a:schemeClr val="tx1"/>
                          </a:solidFill>
                          <a:effectLst/>
                          <a:latin typeface="Calibri" pitchFamily="34" charset="0"/>
                          <a:cs typeface="Times New Roman" pitchFamily="18" charset="0"/>
                        </a:rPr>
                        <a:t>Ако се у компонентама једном или више пута да оцена — — (лоше), или пар пута оцена — (прихватљиво), онда је укупни утисак лош (повећали тежину). </a:t>
                      </a:r>
                      <a:r>
                        <a:rPr kumimoji="0" lang="sr-Cyrl-CS" sz="1400" b="1" i="0" u="none" strike="noStrike" cap="none" normalizeH="0" baseline="0" dirty="0" smtClean="0">
                          <a:ln>
                            <a:noFill/>
                          </a:ln>
                          <a:solidFill>
                            <a:srgbClr val="C00000"/>
                          </a:solidFill>
                          <a:effectLst/>
                          <a:latin typeface="Calibri" pitchFamily="34" charset="0"/>
                          <a:cs typeface="Times New Roman" pitchFamily="18" charset="0"/>
                        </a:rPr>
                        <a:t>Судије су својим одлукама нарушиле ток игре.</a:t>
                      </a:r>
                      <a:endParaRPr kumimoji="0" lang="en-US" sz="1400" b="1" i="0" u="none" strike="noStrike" cap="none" normalizeH="0" baseline="0" dirty="0" smtClean="0">
                        <a:ln>
                          <a:noFill/>
                        </a:ln>
                        <a:solidFill>
                          <a:srgbClr val="C00000"/>
                        </a:solidFill>
                        <a:effectLst/>
                        <a:latin typeface="Times New Roman" pitchFamily="18"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86995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sr-Cyrl-CS" sz="1100" b="1" i="0" u="none" strike="noStrike" cap="none" normalizeH="0" baseline="0" smtClean="0">
                          <a:ln>
                            <a:noFill/>
                          </a:ln>
                          <a:solidFill>
                            <a:schemeClr val="tx1"/>
                          </a:solidFill>
                          <a:effectLst/>
                          <a:latin typeface="Calibri" pitchFamily="34" charset="0"/>
                          <a:cs typeface="Times New Roman" pitchFamily="18" charset="0"/>
                        </a:rPr>
                        <a:t>СТРЕЛИЦА НА ГОРЕ</a:t>
                      </a:r>
                      <a:endParaRPr kumimoji="0" lang="en-US" sz="1800" b="1"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sr-Cyrl-CS" sz="3600" b="1" i="0" u="none" strike="noStrike" cap="none" normalizeH="0" baseline="0" smtClean="0">
                          <a:ln>
                            <a:noFill/>
                          </a:ln>
                          <a:solidFill>
                            <a:srgbClr val="00B0F0"/>
                          </a:solidFill>
                          <a:effectLst/>
                          <a:latin typeface="Calibri" pitchFamily="34" charset="0"/>
                          <a:cs typeface="Times New Roman" pitchFamily="18" charset="0"/>
                          <a:sym typeface="Wingdings" pitchFamily="2" charset="2"/>
                        </a:rPr>
                        <a:t></a:t>
                      </a:r>
                      <a:endParaRPr kumimoji="0" lang="en-US" sz="18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sr-Cyrl-CS" sz="1400" b="0" i="0" u="none" strike="noStrike" cap="none" normalizeH="0" baseline="0" smtClean="0">
                          <a:ln>
                            <a:noFill/>
                          </a:ln>
                          <a:solidFill>
                            <a:schemeClr val="tx1"/>
                          </a:solidFill>
                          <a:effectLst/>
                          <a:latin typeface="Calibri" pitchFamily="34" charset="0"/>
                          <a:cs typeface="Times New Roman" pitchFamily="18" charset="0"/>
                        </a:rPr>
                        <a:t>Судије су добро одрадиле посао и дале допринос лепој и коректној утакмици. Ако се у затамњеним компонентама (обележеним жутом и љубичастом бојом) више пута да оцена ++ (врло добар), и утакмица је била тешка или веома тешка за суђење, а судије су уједно имале пуну контролу над истом, онда је то врло добро.</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47" name="Title 6"/>
          <p:cNvSpPr txBox="1">
            <a:spLocks/>
          </p:cNvSpPr>
          <p:nvPr/>
        </p:nvSpPr>
        <p:spPr>
          <a:xfrm>
            <a:off x="571500" y="3286125"/>
            <a:ext cx="8215313" cy="571500"/>
          </a:xfrm>
          <a:prstGeom prst="rect">
            <a:avLst/>
          </a:prstGeom>
        </p:spPr>
        <p:txBody>
          <a:bodyPr anchor="ctr">
            <a:normAutofit fontScale="97500"/>
          </a:bodyPr>
          <a:lstStyle/>
          <a:p>
            <a:pPr algn="ctr" fontAlgn="auto">
              <a:spcAft>
                <a:spcPts val="0"/>
              </a:spcAft>
              <a:defRPr/>
            </a:pPr>
            <a:r>
              <a:rPr lang="sr-Cyrl-CS" sz="2000" b="1" dirty="0">
                <a:latin typeface="Cambria" pitchFamily="18" charset="0"/>
                <a:ea typeface="+mj-ea"/>
                <a:cs typeface="+mj-cs"/>
              </a:rPr>
              <a:t>ОЦЕЊИВАЊЕ УКУПНОГ УТИСКА</a:t>
            </a:r>
            <a:endParaRPr lang="en-US" sz="2000" b="1" dirty="0">
              <a:latin typeface="Cambria" pitchFamily="18" charset="0"/>
              <a:ea typeface="+mj-ea"/>
              <a:cs typeface="+mj-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nodeType="click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wipe(right)">
                                      <p:cBhvr>
                                        <p:cTn id="7" dur="2000"/>
                                        <p:tgtEl>
                                          <p:spTgt spid="19"/>
                                        </p:tgtEl>
                                      </p:cBhvr>
                                    </p:animEffect>
                                  </p:childTnLst>
                                </p:cTn>
                              </p:par>
                              <p:par>
                                <p:cTn id="8" presetID="22" presetClass="entr" presetSubtype="8" fill="hold" nodeType="withEffect">
                                  <p:stCondLst>
                                    <p:cond delay="0"/>
                                  </p:stCondLst>
                                  <p:childTnLst>
                                    <p:set>
                                      <p:cBhvr>
                                        <p:cTn id="9" dur="1" fill="hold">
                                          <p:stCondLst>
                                            <p:cond delay="0"/>
                                          </p:stCondLst>
                                        </p:cTn>
                                        <p:tgtEl>
                                          <p:spTgt spid="45"/>
                                        </p:tgtEl>
                                        <p:attrNameLst>
                                          <p:attrName>style.visibility</p:attrName>
                                        </p:attrNameLst>
                                      </p:cBhvr>
                                      <p:to>
                                        <p:strVal val="visible"/>
                                      </p:to>
                                    </p:set>
                                    <p:animEffect transition="in" filter="wipe(left)">
                                      <p:cBhvr>
                                        <p:cTn id="10" dur="2000"/>
                                        <p:tgtEl>
                                          <p:spTgt spid="45"/>
                                        </p:tgtEl>
                                      </p:cBhvr>
                                    </p:animEffec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nodeType="clickEffect">
                                  <p:stCondLst>
                                    <p:cond delay="0"/>
                                  </p:stCondLst>
                                  <p:childTnLst>
                                    <p:set>
                                      <p:cBhvr>
                                        <p:cTn id="14" dur="1" fill="hold">
                                          <p:stCondLst>
                                            <p:cond delay="0"/>
                                          </p:stCondLst>
                                        </p:cTn>
                                        <p:tgtEl>
                                          <p:spTgt spid="24"/>
                                        </p:tgtEl>
                                        <p:attrNameLst>
                                          <p:attrName>style.visibility</p:attrName>
                                        </p:attrNameLst>
                                      </p:cBhvr>
                                      <p:to>
                                        <p:strVal val="visible"/>
                                      </p:to>
                                    </p:set>
                                    <p:anim calcmode="lin" valueType="num">
                                      <p:cBhvr additive="base">
                                        <p:cTn id="15" dur="500" fill="hold"/>
                                        <p:tgtEl>
                                          <p:spTgt spid="24"/>
                                        </p:tgtEl>
                                        <p:attrNameLst>
                                          <p:attrName>ppt_x</p:attrName>
                                        </p:attrNameLst>
                                      </p:cBhvr>
                                      <p:tavLst>
                                        <p:tav tm="0">
                                          <p:val>
                                            <p:strVal val="#ppt_x"/>
                                          </p:val>
                                        </p:tav>
                                        <p:tav tm="100000">
                                          <p:val>
                                            <p:strVal val="#ppt_x"/>
                                          </p:val>
                                        </p:tav>
                                      </p:tavLst>
                                    </p:anim>
                                    <p:anim calcmode="lin" valueType="num">
                                      <p:cBhvr additive="base">
                                        <p:cTn id="16" dur="500" fill="hold"/>
                                        <p:tgtEl>
                                          <p:spTgt spid="24"/>
                                        </p:tgtEl>
                                        <p:attrNameLst>
                                          <p:attrName>ppt_y</p:attrName>
                                        </p:attrNameLst>
                                      </p:cBhvr>
                                      <p:tavLst>
                                        <p:tav tm="0">
                                          <p:val>
                                            <p:strVal val="1+#ppt_h/2"/>
                                          </p:val>
                                        </p:tav>
                                        <p:tav tm="100000">
                                          <p:val>
                                            <p:strVal val="#ppt_y"/>
                                          </p:val>
                                        </p:tav>
                                      </p:tavLst>
                                    </p:anim>
                                  </p:childTnLst>
                                </p:cTn>
                              </p:par>
                              <p:par>
                                <p:cTn id="17" presetID="22" presetClass="entr" presetSubtype="4" fill="hold" nodeType="withEffect">
                                  <p:stCondLst>
                                    <p:cond delay="0"/>
                                  </p:stCondLst>
                                  <p:childTnLst>
                                    <p:set>
                                      <p:cBhvr>
                                        <p:cTn id="18" dur="1" fill="hold">
                                          <p:stCondLst>
                                            <p:cond delay="0"/>
                                          </p:stCondLst>
                                        </p:cTn>
                                        <p:tgtEl>
                                          <p:spTgt spid="18439"/>
                                        </p:tgtEl>
                                        <p:attrNameLst>
                                          <p:attrName>style.visibility</p:attrName>
                                        </p:attrNameLst>
                                      </p:cBhvr>
                                      <p:to>
                                        <p:strVal val="visible"/>
                                      </p:to>
                                    </p:set>
                                    <p:animEffect transition="in" filter="wipe(down)">
                                      <p:cBhvr>
                                        <p:cTn id="19" dur="500"/>
                                        <p:tgtEl>
                                          <p:spTgt spid="18439"/>
                                        </p:tgtEl>
                                      </p:cBhvr>
                                    </p:animEffect>
                                  </p:childTnLst>
                                </p:cTn>
                              </p:par>
                              <p:par>
                                <p:cTn id="20" presetID="3" presetClass="entr" presetSubtype="10" fill="hold" nodeType="withEffect">
                                  <p:stCondLst>
                                    <p:cond delay="0"/>
                                  </p:stCondLst>
                                  <p:childTnLst>
                                    <p:set>
                                      <p:cBhvr>
                                        <p:cTn id="21" dur="1" fill="hold">
                                          <p:stCondLst>
                                            <p:cond delay="0"/>
                                          </p:stCondLst>
                                        </p:cTn>
                                        <p:tgtEl>
                                          <p:spTgt spid="18436"/>
                                        </p:tgtEl>
                                        <p:attrNameLst>
                                          <p:attrName>style.visibility</p:attrName>
                                        </p:attrNameLst>
                                      </p:cBhvr>
                                      <p:to>
                                        <p:strVal val="visible"/>
                                      </p:to>
                                    </p:set>
                                    <p:animEffect transition="in" filter="blinds(horizontal)">
                                      <p:cBhvr>
                                        <p:cTn id="22" dur="500"/>
                                        <p:tgtEl>
                                          <p:spTgt spid="18436"/>
                                        </p:tgtEl>
                                      </p:cBhvr>
                                    </p:animEffect>
                                  </p:childTnLst>
                                </p:cTn>
                              </p:par>
                              <p:par>
                                <p:cTn id="23" presetID="3" presetClass="entr" presetSubtype="10" fill="hold" nodeType="withEffect">
                                  <p:stCondLst>
                                    <p:cond delay="0"/>
                                  </p:stCondLst>
                                  <p:childTnLst>
                                    <p:set>
                                      <p:cBhvr>
                                        <p:cTn id="24" dur="1" fill="hold">
                                          <p:stCondLst>
                                            <p:cond delay="0"/>
                                          </p:stCondLst>
                                        </p:cTn>
                                        <p:tgtEl>
                                          <p:spTgt spid="37"/>
                                        </p:tgtEl>
                                        <p:attrNameLst>
                                          <p:attrName>style.visibility</p:attrName>
                                        </p:attrNameLst>
                                      </p:cBhvr>
                                      <p:to>
                                        <p:strVal val="visible"/>
                                      </p:to>
                                    </p:set>
                                    <p:animEffect transition="in" filter="blinds(horizontal)">
                                      <p:cBhvr>
                                        <p:cTn id="25" dur="500"/>
                                        <p:tgtEl>
                                          <p:spTgt spid="37"/>
                                        </p:tgtEl>
                                      </p:cBhvr>
                                    </p:animEffect>
                                  </p:childTnLst>
                                </p:cTn>
                              </p:par>
                            </p:childTnLst>
                          </p:cTn>
                        </p:par>
                      </p:childTnLst>
                    </p:cTn>
                  </p:par>
                  <p:par>
                    <p:cTn id="26" fill="hold">
                      <p:stCondLst>
                        <p:cond delay="indefinite"/>
                      </p:stCondLst>
                      <p:childTnLst>
                        <p:par>
                          <p:cTn id="27" fill="hold">
                            <p:stCondLst>
                              <p:cond delay="0"/>
                            </p:stCondLst>
                            <p:childTnLst>
                              <p:par>
                                <p:cTn id="28" presetID="5" presetClass="entr" presetSubtype="10" fill="hold" grpId="0" nodeType="clickEffect">
                                  <p:stCondLst>
                                    <p:cond delay="0"/>
                                  </p:stCondLst>
                                  <p:childTnLst>
                                    <p:set>
                                      <p:cBhvr>
                                        <p:cTn id="29" dur="1" fill="hold">
                                          <p:stCondLst>
                                            <p:cond delay="0"/>
                                          </p:stCondLst>
                                        </p:cTn>
                                        <p:tgtEl>
                                          <p:spTgt spid="47"/>
                                        </p:tgtEl>
                                        <p:attrNameLst>
                                          <p:attrName>style.visibility</p:attrName>
                                        </p:attrNameLst>
                                      </p:cBhvr>
                                      <p:to>
                                        <p:strVal val="visible"/>
                                      </p:to>
                                    </p:set>
                                    <p:animEffect transition="in" filter="checkerboard(across)">
                                      <p:cBhvr>
                                        <p:cTn id="30" dur="500"/>
                                        <p:tgtEl>
                                          <p:spTgt spid="47"/>
                                        </p:tgtEl>
                                      </p:cBhvr>
                                    </p:animEffect>
                                  </p:childTnLst>
                                </p:cTn>
                              </p:par>
                              <p:par>
                                <p:cTn id="31" presetID="10" presetClass="entr" presetSubtype="0" fill="hold" nodeType="withEffect">
                                  <p:stCondLst>
                                    <p:cond delay="0"/>
                                  </p:stCondLst>
                                  <p:childTnLst>
                                    <p:set>
                                      <p:cBhvr>
                                        <p:cTn id="32" dur="1" fill="hold">
                                          <p:stCondLst>
                                            <p:cond delay="0"/>
                                          </p:stCondLst>
                                        </p:cTn>
                                        <p:tgtEl>
                                          <p:spTgt spid="46"/>
                                        </p:tgtEl>
                                        <p:attrNameLst>
                                          <p:attrName>style.visibility</p:attrName>
                                        </p:attrNameLst>
                                      </p:cBhvr>
                                      <p:to>
                                        <p:strVal val="visible"/>
                                      </p:to>
                                    </p:set>
                                    <p:animEffect transition="in" filter="fade">
                                      <p:cBhvr>
                                        <p:cTn id="33" dur="1000"/>
                                        <p:tgtEl>
                                          <p:spTgt spid="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 grpId="0"/>
    </p:bldLst>
  </p:timing>
</p:sld>
</file>

<file path=ppt/slides/slide5.xml><?xml version="1.0" encoding="utf-8"?>
<p:sld xmlns:a="http://schemas.openxmlformats.org/drawingml/2006/main" xmlns:r="http://schemas.openxmlformats.org/officeDocument/2006/relationships" xmlns:p="http://schemas.openxmlformats.org/presentationml/2006/main">
  <p:cSld>
    <p:bg>
      <p:bgPr>
        <a:gradFill flip="none" rotWithShape="1">
          <a:gsLst>
            <a:gs pos="10000">
              <a:schemeClr val="accent6">
                <a:lumMod val="20000"/>
                <a:lumOff val="80000"/>
              </a:schemeClr>
            </a:gs>
            <a:gs pos="50000">
              <a:schemeClr val="accent1">
                <a:tint val="44500"/>
                <a:satMod val="160000"/>
              </a:schemeClr>
            </a:gs>
            <a:gs pos="100000">
              <a:schemeClr val="accent1">
                <a:tint val="23500"/>
                <a:satMod val="160000"/>
              </a:schemeClr>
            </a:gs>
          </a:gsLst>
          <a:lin ang="2700000" scaled="1"/>
          <a:tileRect/>
        </a:gradFill>
        <a:effectLst/>
      </p:bgPr>
    </p:bg>
    <p:spTree>
      <p:nvGrpSpPr>
        <p:cNvPr id="1" name=""/>
        <p:cNvGrpSpPr/>
        <p:nvPr/>
      </p:nvGrpSpPr>
      <p:grpSpPr>
        <a:xfrm>
          <a:off x="0" y="0"/>
          <a:ext cx="0" cy="0"/>
          <a:chOff x="0" y="0"/>
          <a:chExt cx="0" cy="0"/>
        </a:xfrm>
      </p:grpSpPr>
      <p:sp>
        <p:nvSpPr>
          <p:cNvPr id="19458" name="Title 6"/>
          <p:cNvSpPr>
            <a:spLocks noGrp="1"/>
          </p:cNvSpPr>
          <p:nvPr>
            <p:ph type="ctrTitle"/>
          </p:nvPr>
        </p:nvSpPr>
        <p:spPr>
          <a:xfrm>
            <a:off x="571500" y="142875"/>
            <a:ext cx="8215313" cy="642938"/>
          </a:xfrm>
        </p:spPr>
        <p:txBody>
          <a:bodyPr/>
          <a:lstStyle/>
          <a:p>
            <a:r>
              <a:rPr lang="sr-Cyrl-CS" sz="2400" b="1" smtClean="0">
                <a:latin typeface="Cambria" pitchFamily="18" charset="0"/>
              </a:rPr>
              <a:t>КАКО ПРОЦЕНИТИ ТЕЖИНУ УТАКМИЦЕ</a:t>
            </a:r>
            <a:endParaRPr lang="en-US" sz="2400" b="1" smtClean="0">
              <a:latin typeface="Cambria" pitchFamily="18" charset="0"/>
            </a:endParaRPr>
          </a:p>
        </p:txBody>
      </p:sp>
      <p:graphicFrame>
        <p:nvGraphicFramePr>
          <p:cNvPr id="20" name="Diagram 19"/>
          <p:cNvGraphicFramePr/>
          <p:nvPr/>
        </p:nvGraphicFramePr>
        <p:xfrm>
          <a:off x="214282" y="928670"/>
          <a:ext cx="8643966" cy="564360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wipe(left)">
                                      <p:cBhvr>
                                        <p:cTn id="7" dur="50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0" grpId="0">
        <p:bldAsOne/>
      </p:bldGraphic>
    </p:bldLst>
  </p:timing>
</p:sld>
</file>

<file path=ppt/slides/slide6.xml><?xml version="1.0" encoding="utf-8"?>
<p:sld xmlns:a="http://schemas.openxmlformats.org/drawingml/2006/main" xmlns:r="http://schemas.openxmlformats.org/officeDocument/2006/relationships" xmlns:p="http://schemas.openxmlformats.org/presentationml/2006/main">
  <p:cSld>
    <p:bg>
      <p:bgPr>
        <a:gradFill flip="none" rotWithShape="1">
          <a:gsLst>
            <a:gs pos="10000">
              <a:schemeClr val="accent6">
                <a:lumMod val="20000"/>
                <a:lumOff val="80000"/>
              </a:schemeClr>
            </a:gs>
            <a:gs pos="50000">
              <a:schemeClr val="accent1">
                <a:tint val="44500"/>
                <a:satMod val="160000"/>
              </a:schemeClr>
            </a:gs>
            <a:gs pos="100000">
              <a:schemeClr val="accent1">
                <a:tint val="23500"/>
                <a:satMod val="160000"/>
              </a:schemeClr>
            </a:gs>
          </a:gsLst>
          <a:lin ang="2700000" scaled="1"/>
          <a:tileRect/>
        </a:gradFill>
        <a:effectLst/>
      </p:bgPr>
    </p:bg>
    <p:spTree>
      <p:nvGrpSpPr>
        <p:cNvPr id="1" name=""/>
        <p:cNvGrpSpPr/>
        <p:nvPr/>
      </p:nvGrpSpPr>
      <p:grpSpPr>
        <a:xfrm>
          <a:off x="0" y="0"/>
          <a:ext cx="0" cy="0"/>
          <a:chOff x="0" y="0"/>
          <a:chExt cx="0" cy="0"/>
        </a:xfrm>
      </p:grpSpPr>
      <p:sp>
        <p:nvSpPr>
          <p:cNvPr id="21506" name="Title 6"/>
          <p:cNvSpPr>
            <a:spLocks noGrp="1"/>
          </p:cNvSpPr>
          <p:nvPr>
            <p:ph type="ctrTitle"/>
          </p:nvPr>
        </p:nvSpPr>
        <p:spPr>
          <a:xfrm>
            <a:off x="571500" y="142875"/>
            <a:ext cx="8215313" cy="642938"/>
          </a:xfrm>
        </p:spPr>
        <p:txBody>
          <a:bodyPr/>
          <a:lstStyle/>
          <a:p>
            <a:r>
              <a:rPr lang="sr-Cyrl-CS" sz="2400" b="1" smtClean="0">
                <a:latin typeface="Cambria" pitchFamily="18" charset="0"/>
              </a:rPr>
              <a:t>ОЦЕЊИВАЊЕ СУЂЕЊА ПО КОМПОНЕНТАМА</a:t>
            </a:r>
            <a:endParaRPr lang="en-US" sz="2400" b="1" smtClean="0">
              <a:latin typeface="Cambria" pitchFamily="18" charset="0"/>
            </a:endParaRPr>
          </a:p>
        </p:txBody>
      </p:sp>
      <p:graphicFrame>
        <p:nvGraphicFramePr>
          <p:cNvPr id="20" name="Diagram 19"/>
          <p:cNvGraphicFramePr/>
          <p:nvPr/>
        </p:nvGraphicFramePr>
        <p:xfrm>
          <a:off x="500034" y="928670"/>
          <a:ext cx="8215370" cy="542928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fade">
                                      <p:cBhvr>
                                        <p:cTn id="7" dur="30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0" grpId="0">
        <p:bldAsOne/>
      </p:bldGraphic>
    </p:bldLst>
  </p:timing>
</p:sld>
</file>

<file path=ppt/slides/slide7.xml><?xml version="1.0" encoding="utf-8"?>
<p:sld xmlns:a="http://schemas.openxmlformats.org/drawingml/2006/main" xmlns:r="http://schemas.openxmlformats.org/officeDocument/2006/relationships" xmlns:p="http://schemas.openxmlformats.org/presentationml/2006/main">
  <p:cSld>
    <p:bg>
      <p:bgPr>
        <a:gradFill flip="none" rotWithShape="1">
          <a:gsLst>
            <a:gs pos="10000">
              <a:schemeClr val="accent6">
                <a:lumMod val="20000"/>
                <a:lumOff val="80000"/>
              </a:schemeClr>
            </a:gs>
            <a:gs pos="50000">
              <a:schemeClr val="accent1">
                <a:tint val="44500"/>
                <a:satMod val="160000"/>
              </a:schemeClr>
            </a:gs>
            <a:gs pos="100000">
              <a:schemeClr val="accent1">
                <a:tint val="23500"/>
                <a:satMod val="160000"/>
              </a:schemeClr>
            </a:gs>
          </a:gsLst>
          <a:lin ang="2700000" scaled="1"/>
          <a:tileRect/>
        </a:gradFill>
        <a:effectLst/>
      </p:bgPr>
    </p:bg>
    <p:spTree>
      <p:nvGrpSpPr>
        <p:cNvPr id="1" name=""/>
        <p:cNvGrpSpPr/>
        <p:nvPr/>
      </p:nvGrpSpPr>
      <p:grpSpPr>
        <a:xfrm>
          <a:off x="0" y="0"/>
          <a:ext cx="0" cy="0"/>
          <a:chOff x="0" y="0"/>
          <a:chExt cx="0" cy="0"/>
        </a:xfrm>
      </p:grpSpPr>
      <p:sp>
        <p:nvSpPr>
          <p:cNvPr id="23554" name="Title 6"/>
          <p:cNvSpPr>
            <a:spLocks noGrp="1"/>
          </p:cNvSpPr>
          <p:nvPr>
            <p:ph type="ctrTitle"/>
          </p:nvPr>
        </p:nvSpPr>
        <p:spPr>
          <a:xfrm>
            <a:off x="571500" y="142875"/>
            <a:ext cx="8215313" cy="642938"/>
          </a:xfrm>
        </p:spPr>
        <p:txBody>
          <a:bodyPr/>
          <a:lstStyle/>
          <a:p>
            <a:r>
              <a:rPr lang="sr-Cyrl-CS" sz="2800" b="1" smtClean="0">
                <a:latin typeface="Cambria" pitchFamily="18" charset="0"/>
              </a:rPr>
              <a:t>ОПШТА ПРАВИЛА ЗА ОЦЕЊИВАЊЕ</a:t>
            </a:r>
            <a:endParaRPr lang="en-US" sz="2800" b="1" smtClean="0">
              <a:latin typeface="Cambria" pitchFamily="18" charset="0"/>
            </a:endParaRPr>
          </a:p>
        </p:txBody>
      </p:sp>
      <p:sp>
        <p:nvSpPr>
          <p:cNvPr id="4" name="Title 6"/>
          <p:cNvSpPr txBox="1">
            <a:spLocks/>
          </p:cNvSpPr>
          <p:nvPr/>
        </p:nvSpPr>
        <p:spPr>
          <a:xfrm>
            <a:off x="571500" y="1071563"/>
            <a:ext cx="8215313" cy="5286375"/>
          </a:xfrm>
          <a:prstGeom prst="rect">
            <a:avLst/>
          </a:prstGeom>
        </p:spPr>
        <p:txBody>
          <a:bodyPr/>
          <a:lstStyle/>
          <a:p>
            <a:pPr fontAlgn="auto">
              <a:spcAft>
                <a:spcPts val="0"/>
              </a:spcAft>
              <a:defRPr/>
            </a:pPr>
            <a:r>
              <a:rPr lang="sr-Cyrl-CS" sz="2200" b="1" dirty="0">
                <a:solidFill>
                  <a:srgbClr val="C00000"/>
                </a:solidFill>
                <a:latin typeface="Cambria" pitchFamily="18" charset="0"/>
                <a:ea typeface="+mj-ea"/>
                <a:cs typeface="+mj-cs"/>
              </a:rPr>
              <a:t>Полазна оцена </a:t>
            </a:r>
            <a:r>
              <a:rPr lang="sr-Cyrl-CS" sz="2200" dirty="0">
                <a:latin typeface="Cambria" pitchFamily="18" charset="0"/>
                <a:ea typeface="+mj-ea"/>
                <a:cs typeface="+mj-cs"/>
              </a:rPr>
              <a:t>код оцењивања је 0 (просечно).</a:t>
            </a:r>
          </a:p>
          <a:p>
            <a:pPr fontAlgn="auto">
              <a:spcAft>
                <a:spcPts val="0"/>
              </a:spcAft>
              <a:defRPr/>
            </a:pPr>
            <a:endParaRPr lang="sr-Cyrl-CS" sz="1400" dirty="0">
              <a:latin typeface="Cambria" pitchFamily="18" charset="0"/>
              <a:ea typeface="+mj-ea"/>
              <a:cs typeface="+mj-cs"/>
            </a:endParaRPr>
          </a:p>
          <a:p>
            <a:pPr fontAlgn="auto">
              <a:spcAft>
                <a:spcPts val="0"/>
              </a:spcAft>
              <a:defRPr/>
            </a:pPr>
            <a:r>
              <a:rPr lang="sr-Cyrl-CS" sz="2200" dirty="0">
                <a:latin typeface="Cambria" pitchFamily="18" charset="0"/>
                <a:ea typeface="+mj-ea"/>
                <a:cs typeface="+mj-cs"/>
              </a:rPr>
              <a:t>Ако се у некој компоненти ‘’ништа није десило’’ (нпр. </a:t>
            </a:r>
            <a:r>
              <a:rPr lang="sr-Cyrl-CS" sz="2200" dirty="0" smtClean="0">
                <a:latin typeface="Cambria" pitchFamily="18" charset="0"/>
                <a:ea typeface="+mj-ea"/>
                <a:cs typeface="+mj-cs"/>
              </a:rPr>
              <a:t>није било неправилности приликом постизања голова), </a:t>
            </a:r>
            <a:r>
              <a:rPr lang="sr-Cyrl-CS" sz="2200" dirty="0">
                <a:latin typeface="Cambria" pitchFamily="18" charset="0"/>
                <a:ea typeface="+mj-ea"/>
                <a:cs typeface="+mj-cs"/>
              </a:rPr>
              <a:t>означава се </a:t>
            </a:r>
            <a:r>
              <a:rPr lang="sr-Cyrl-CS" sz="2200" b="1" dirty="0">
                <a:latin typeface="Cambria" pitchFamily="18" charset="0"/>
                <a:ea typeface="+mj-ea"/>
                <a:cs typeface="+mj-cs"/>
              </a:rPr>
              <a:t>Х</a:t>
            </a:r>
            <a:r>
              <a:rPr lang="sr-Cyrl-CS" sz="2200" dirty="0">
                <a:latin typeface="Cambria" pitchFamily="18" charset="0"/>
                <a:ea typeface="+mj-ea"/>
                <a:cs typeface="+mj-cs"/>
              </a:rPr>
              <a:t> у оцени 0 (просечно).</a:t>
            </a:r>
          </a:p>
          <a:p>
            <a:pPr fontAlgn="auto">
              <a:spcAft>
                <a:spcPts val="0"/>
              </a:spcAft>
              <a:defRPr/>
            </a:pPr>
            <a:endParaRPr lang="sr-Cyrl-CS" sz="1400" dirty="0">
              <a:latin typeface="Cambria" pitchFamily="18" charset="0"/>
              <a:ea typeface="+mj-ea"/>
              <a:cs typeface="+mj-cs"/>
            </a:endParaRPr>
          </a:p>
          <a:p>
            <a:pPr fontAlgn="auto">
              <a:spcAft>
                <a:spcPts val="0"/>
              </a:spcAft>
              <a:defRPr/>
            </a:pPr>
            <a:r>
              <a:rPr lang="sr-Cyrl-CS" sz="2200" dirty="0">
                <a:latin typeface="Cambria" pitchFamily="18" charset="0"/>
                <a:ea typeface="+mj-ea"/>
                <a:cs typeface="+mj-cs"/>
              </a:rPr>
              <a:t>Ако у некој компоненти </a:t>
            </a:r>
            <a:r>
              <a:rPr lang="sr-Cyrl-CS" sz="2200" b="1" dirty="0">
                <a:solidFill>
                  <a:srgbClr val="C00000"/>
                </a:solidFill>
                <a:latin typeface="Cambria" pitchFamily="18" charset="0"/>
                <a:ea typeface="+mj-ea"/>
                <a:cs typeface="+mj-cs"/>
              </a:rPr>
              <a:t>нема елемената за оцењивање </a:t>
            </a:r>
            <a:r>
              <a:rPr lang="sr-Cyrl-CS" sz="2200" dirty="0">
                <a:latin typeface="Cambria" pitchFamily="18" charset="0"/>
                <a:ea typeface="+mj-ea"/>
                <a:cs typeface="+mj-cs"/>
              </a:rPr>
              <a:t>(нпр. 1 до 2 одлуке током утакмице), а утакмица је била ЛАКА или НОРМАЛНА (укупни утисак РАВНА СТРЕЛИЦА), означава се </a:t>
            </a:r>
            <a:r>
              <a:rPr lang="sr-Cyrl-CS" sz="2200" b="1" dirty="0">
                <a:latin typeface="Cambria" pitchFamily="18" charset="0"/>
                <a:ea typeface="+mj-ea"/>
                <a:cs typeface="+mj-cs"/>
              </a:rPr>
              <a:t>Х </a:t>
            </a:r>
            <a:r>
              <a:rPr lang="sr-Cyrl-CS" sz="2200" dirty="0">
                <a:latin typeface="Cambria" pitchFamily="18" charset="0"/>
                <a:ea typeface="+mj-ea"/>
                <a:cs typeface="+mj-cs"/>
              </a:rPr>
              <a:t>у оцени 0 (просечно).</a:t>
            </a:r>
          </a:p>
          <a:p>
            <a:pPr fontAlgn="auto">
              <a:spcAft>
                <a:spcPts val="0"/>
              </a:spcAft>
              <a:defRPr/>
            </a:pPr>
            <a:endParaRPr lang="sr-Cyrl-CS" sz="1400" dirty="0">
              <a:latin typeface="Cambria" pitchFamily="18" charset="0"/>
              <a:ea typeface="+mj-ea"/>
              <a:cs typeface="+mj-cs"/>
            </a:endParaRPr>
          </a:p>
          <a:p>
            <a:pPr fontAlgn="auto">
              <a:spcAft>
                <a:spcPts val="0"/>
              </a:spcAft>
              <a:defRPr/>
            </a:pPr>
            <a:r>
              <a:rPr lang="sr-Cyrl-CS" sz="2200" strike="sngStrike" dirty="0">
                <a:latin typeface="Cambria" pitchFamily="18" charset="0"/>
                <a:ea typeface="+mj-ea"/>
                <a:cs typeface="+mj-cs"/>
              </a:rPr>
              <a:t>У већини случајева то су следеће компоненте:</a:t>
            </a:r>
          </a:p>
          <a:p>
            <a:pPr marL="1257300" lvl="2" indent="-344488" fontAlgn="auto">
              <a:spcAft>
                <a:spcPts val="0"/>
              </a:spcAft>
              <a:buFont typeface="Wingdings" pitchFamily="2" charset="2"/>
              <a:buChar char="ü"/>
              <a:defRPr/>
            </a:pPr>
            <a:r>
              <a:rPr lang="sr-Cyrl-CS" b="1" strike="sngStrike" dirty="0" smtClean="0">
                <a:solidFill>
                  <a:srgbClr val="C00000"/>
                </a:solidFill>
                <a:latin typeface="Cambria" pitchFamily="18" charset="0"/>
                <a:cs typeface="+mn-cs"/>
              </a:rPr>
              <a:t>ИГРА </a:t>
            </a:r>
            <a:r>
              <a:rPr lang="sr-Cyrl-CS" b="1" strike="sngStrike" dirty="0">
                <a:solidFill>
                  <a:srgbClr val="C00000"/>
                </a:solidFill>
                <a:latin typeface="Cambria" pitchFamily="18" charset="0"/>
                <a:cs typeface="+mn-cs"/>
              </a:rPr>
              <a:t>ЛОПТОМ</a:t>
            </a:r>
          </a:p>
          <a:p>
            <a:pPr marL="1257300" lvl="2" indent="-344488" fontAlgn="auto">
              <a:spcAft>
                <a:spcPts val="0"/>
              </a:spcAft>
              <a:buFont typeface="Wingdings" pitchFamily="2" charset="2"/>
              <a:buChar char="ü"/>
              <a:defRPr/>
            </a:pPr>
            <a:r>
              <a:rPr lang="sr-Cyrl-CS" b="1" strike="sngStrike" dirty="0">
                <a:solidFill>
                  <a:srgbClr val="C00000"/>
                </a:solidFill>
                <a:latin typeface="Cambria" pitchFamily="18" charset="0"/>
                <a:cs typeface="+mn-cs"/>
              </a:rPr>
              <a:t>ПАСИВНА ИГРА</a:t>
            </a:r>
          </a:p>
          <a:p>
            <a:pPr marL="1257300" lvl="2" indent="-344488" fontAlgn="auto">
              <a:spcAft>
                <a:spcPts val="0"/>
              </a:spcAft>
              <a:buFont typeface="Wingdings" pitchFamily="2" charset="2"/>
              <a:buChar char="ü"/>
              <a:defRPr/>
            </a:pPr>
            <a:r>
              <a:rPr lang="sr-Cyrl-CS" b="1" strike="sngStrike" dirty="0">
                <a:solidFill>
                  <a:srgbClr val="C00000"/>
                </a:solidFill>
                <a:latin typeface="Cambria" pitchFamily="18" charset="0"/>
                <a:cs typeface="+mn-cs"/>
              </a:rPr>
              <a:t>ТАЈМ АУТ</a:t>
            </a:r>
          </a:p>
          <a:p>
            <a:pPr marL="1257300" lvl="2" indent="-344488" fontAlgn="auto">
              <a:spcAft>
                <a:spcPts val="0"/>
              </a:spcAft>
              <a:buFont typeface="Wingdings" pitchFamily="2" charset="2"/>
              <a:buChar char="ü"/>
              <a:defRPr/>
            </a:pPr>
            <a:r>
              <a:rPr lang="sr-Cyrl-CS" b="1" strike="sngStrike" dirty="0">
                <a:solidFill>
                  <a:srgbClr val="C00000"/>
                </a:solidFill>
                <a:latin typeface="Cambria" pitchFamily="18" charset="0"/>
                <a:cs typeface="+mn-cs"/>
              </a:rPr>
              <a:t>НЕУТРАЛНОСТ / ФЕР ПЛЕЈ</a:t>
            </a:r>
          </a:p>
          <a:p>
            <a:pPr marL="1257300" lvl="2" indent="-344488" fontAlgn="auto">
              <a:spcAft>
                <a:spcPts val="0"/>
              </a:spcAft>
              <a:buFont typeface="Wingdings" pitchFamily="2" charset="2"/>
              <a:buChar char="ü"/>
              <a:defRPr/>
            </a:pPr>
            <a:r>
              <a:rPr lang="sr-Cyrl-CS" b="1" strike="sngStrike" dirty="0">
                <a:solidFill>
                  <a:srgbClr val="C00000"/>
                </a:solidFill>
                <a:latin typeface="Cambria" pitchFamily="18" charset="0"/>
                <a:cs typeface="+mn-cs"/>
              </a:rPr>
              <a:t>КОМУНИКАЦИЈА СА ИГРАЧИМА И ЗВАНИЧНИЦИМА</a:t>
            </a:r>
          </a:p>
          <a:p>
            <a:pPr marL="1257300" lvl="2" indent="-344488" fontAlgn="auto">
              <a:spcAft>
                <a:spcPts val="0"/>
              </a:spcAft>
              <a:buFont typeface="Wingdings" pitchFamily="2" charset="2"/>
              <a:buChar char="ü"/>
              <a:defRPr/>
            </a:pPr>
            <a:r>
              <a:rPr lang="sr-Cyrl-CS" b="1" strike="sngStrike" dirty="0">
                <a:solidFill>
                  <a:srgbClr val="C00000"/>
                </a:solidFill>
                <a:latin typeface="Cambria" pitchFamily="18" charset="0"/>
                <a:cs typeface="+mn-cs"/>
              </a:rPr>
              <a:t>САРАДЊА СА ЗАПИСНИЧКИМ СТОЛОМ</a:t>
            </a:r>
            <a:endParaRPr lang="sr-Cyrl-CS" b="1" strike="sngStrike" dirty="0">
              <a:solidFill>
                <a:srgbClr val="C00000"/>
              </a:solidFill>
              <a:latin typeface="Cambria" pitchFamily="18" charset="0"/>
              <a:ea typeface="+mj-ea"/>
              <a:cs typeface="+mj-cs"/>
            </a:endParaRPr>
          </a:p>
        </p:txBody>
      </p:sp>
      <p:sp>
        <p:nvSpPr>
          <p:cNvPr id="5" name="Multiply 4"/>
          <p:cNvSpPr/>
          <p:nvPr/>
        </p:nvSpPr>
        <p:spPr>
          <a:xfrm>
            <a:off x="2267744" y="4265712"/>
            <a:ext cx="3024336" cy="2592288"/>
          </a:xfrm>
          <a:prstGeom prst="mathMultiply">
            <a:avLst/>
          </a:prstGeom>
          <a:noFill/>
          <a:ln w="762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ln w="24500" cmpd="dbl">
                <a:solidFill>
                  <a:srgbClr val="C00000"/>
                </a:solidFill>
                <a:prstDash val="solid"/>
                <a:miter lim="800000"/>
              </a:ln>
              <a:noFill/>
              <a:effectLst>
                <a:outerShdw blurRad="38100" dist="38100" dir="7020000" algn="tl">
                  <a:srgbClr val="000000">
                    <a:alpha val="35000"/>
                  </a:srgbClr>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wipe(left)">
                                      <p:cBhvr>
                                        <p:cTn id="7" dur="20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animEffect transition="in" filter="wipe(left)">
                                      <p:cBhvr>
                                        <p:cTn id="12" dur="2000"/>
                                        <p:tgtEl>
                                          <p:spTgt spid="4">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4">
                                            <p:txEl>
                                              <p:pRg st="4" end="4"/>
                                            </p:txEl>
                                          </p:spTgt>
                                        </p:tgtEl>
                                        <p:attrNameLst>
                                          <p:attrName>style.visibility</p:attrName>
                                        </p:attrNameLst>
                                      </p:cBhvr>
                                      <p:to>
                                        <p:strVal val="visible"/>
                                      </p:to>
                                    </p:set>
                                    <p:animEffect transition="in" filter="wipe(left)">
                                      <p:cBhvr>
                                        <p:cTn id="17" dur="2000"/>
                                        <p:tgtEl>
                                          <p:spTgt spid="4">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4">
                                            <p:txEl>
                                              <p:pRg st="6" end="6"/>
                                            </p:txEl>
                                          </p:spTgt>
                                        </p:tgtEl>
                                        <p:attrNameLst>
                                          <p:attrName>style.visibility</p:attrName>
                                        </p:attrNameLst>
                                      </p:cBhvr>
                                      <p:to>
                                        <p:strVal val="visible"/>
                                      </p:to>
                                    </p:set>
                                    <p:animEffect transition="in" filter="wipe(left)">
                                      <p:cBhvr>
                                        <p:cTn id="22" dur="2000"/>
                                        <p:tgtEl>
                                          <p:spTgt spid="4">
                                            <p:txEl>
                                              <p:pRg st="6" end="6"/>
                                            </p:txEl>
                                          </p:spTgt>
                                        </p:tgtEl>
                                      </p:cBhvr>
                                    </p:animEffect>
                                  </p:childTnLst>
                                </p:cTn>
                              </p:par>
                              <p:par>
                                <p:cTn id="23" presetID="22" presetClass="entr" presetSubtype="8" fill="hold" nodeType="withEffect">
                                  <p:stCondLst>
                                    <p:cond delay="0"/>
                                  </p:stCondLst>
                                  <p:childTnLst>
                                    <p:set>
                                      <p:cBhvr>
                                        <p:cTn id="24" dur="1" fill="hold">
                                          <p:stCondLst>
                                            <p:cond delay="0"/>
                                          </p:stCondLst>
                                        </p:cTn>
                                        <p:tgtEl>
                                          <p:spTgt spid="4">
                                            <p:txEl>
                                              <p:pRg st="7" end="7"/>
                                            </p:txEl>
                                          </p:spTgt>
                                        </p:tgtEl>
                                        <p:attrNameLst>
                                          <p:attrName>style.visibility</p:attrName>
                                        </p:attrNameLst>
                                      </p:cBhvr>
                                      <p:to>
                                        <p:strVal val="visible"/>
                                      </p:to>
                                    </p:set>
                                    <p:animEffect transition="in" filter="wipe(left)">
                                      <p:cBhvr>
                                        <p:cTn id="25" dur="3000"/>
                                        <p:tgtEl>
                                          <p:spTgt spid="4">
                                            <p:txEl>
                                              <p:pRg st="7" end="7"/>
                                            </p:txEl>
                                          </p:spTgt>
                                        </p:tgtEl>
                                      </p:cBhvr>
                                    </p:animEffect>
                                  </p:childTnLst>
                                </p:cTn>
                              </p:par>
                              <p:par>
                                <p:cTn id="26" presetID="22" presetClass="entr" presetSubtype="8" fill="hold" nodeType="withEffect">
                                  <p:stCondLst>
                                    <p:cond delay="0"/>
                                  </p:stCondLst>
                                  <p:childTnLst>
                                    <p:set>
                                      <p:cBhvr>
                                        <p:cTn id="27" dur="1" fill="hold">
                                          <p:stCondLst>
                                            <p:cond delay="0"/>
                                          </p:stCondLst>
                                        </p:cTn>
                                        <p:tgtEl>
                                          <p:spTgt spid="4">
                                            <p:txEl>
                                              <p:pRg st="8" end="8"/>
                                            </p:txEl>
                                          </p:spTgt>
                                        </p:tgtEl>
                                        <p:attrNameLst>
                                          <p:attrName>style.visibility</p:attrName>
                                        </p:attrNameLst>
                                      </p:cBhvr>
                                      <p:to>
                                        <p:strVal val="visible"/>
                                      </p:to>
                                    </p:set>
                                    <p:animEffect transition="in" filter="wipe(left)">
                                      <p:cBhvr>
                                        <p:cTn id="28" dur="3000"/>
                                        <p:tgtEl>
                                          <p:spTgt spid="4">
                                            <p:txEl>
                                              <p:pRg st="8" end="8"/>
                                            </p:txEl>
                                          </p:spTgt>
                                        </p:tgtEl>
                                      </p:cBhvr>
                                    </p:animEffect>
                                  </p:childTnLst>
                                </p:cTn>
                              </p:par>
                              <p:par>
                                <p:cTn id="29" presetID="22" presetClass="entr" presetSubtype="8" fill="hold" nodeType="withEffect">
                                  <p:stCondLst>
                                    <p:cond delay="0"/>
                                  </p:stCondLst>
                                  <p:childTnLst>
                                    <p:set>
                                      <p:cBhvr>
                                        <p:cTn id="30" dur="1" fill="hold">
                                          <p:stCondLst>
                                            <p:cond delay="0"/>
                                          </p:stCondLst>
                                        </p:cTn>
                                        <p:tgtEl>
                                          <p:spTgt spid="4">
                                            <p:txEl>
                                              <p:pRg st="9" end="9"/>
                                            </p:txEl>
                                          </p:spTgt>
                                        </p:tgtEl>
                                        <p:attrNameLst>
                                          <p:attrName>style.visibility</p:attrName>
                                        </p:attrNameLst>
                                      </p:cBhvr>
                                      <p:to>
                                        <p:strVal val="visible"/>
                                      </p:to>
                                    </p:set>
                                    <p:animEffect transition="in" filter="wipe(left)">
                                      <p:cBhvr>
                                        <p:cTn id="31" dur="3000"/>
                                        <p:tgtEl>
                                          <p:spTgt spid="4">
                                            <p:txEl>
                                              <p:pRg st="9" end="9"/>
                                            </p:txEl>
                                          </p:spTgt>
                                        </p:tgtEl>
                                      </p:cBhvr>
                                    </p:animEffect>
                                  </p:childTnLst>
                                </p:cTn>
                              </p:par>
                              <p:par>
                                <p:cTn id="32" presetID="22" presetClass="entr" presetSubtype="8" fill="hold" nodeType="withEffect">
                                  <p:stCondLst>
                                    <p:cond delay="0"/>
                                  </p:stCondLst>
                                  <p:childTnLst>
                                    <p:set>
                                      <p:cBhvr>
                                        <p:cTn id="33" dur="1" fill="hold">
                                          <p:stCondLst>
                                            <p:cond delay="0"/>
                                          </p:stCondLst>
                                        </p:cTn>
                                        <p:tgtEl>
                                          <p:spTgt spid="4">
                                            <p:txEl>
                                              <p:pRg st="10" end="10"/>
                                            </p:txEl>
                                          </p:spTgt>
                                        </p:tgtEl>
                                        <p:attrNameLst>
                                          <p:attrName>style.visibility</p:attrName>
                                        </p:attrNameLst>
                                      </p:cBhvr>
                                      <p:to>
                                        <p:strVal val="visible"/>
                                      </p:to>
                                    </p:set>
                                    <p:animEffect transition="in" filter="wipe(left)">
                                      <p:cBhvr>
                                        <p:cTn id="34" dur="3000"/>
                                        <p:tgtEl>
                                          <p:spTgt spid="4">
                                            <p:txEl>
                                              <p:pRg st="10" end="10"/>
                                            </p:txEl>
                                          </p:spTgt>
                                        </p:tgtEl>
                                      </p:cBhvr>
                                    </p:animEffect>
                                  </p:childTnLst>
                                </p:cTn>
                              </p:par>
                              <p:par>
                                <p:cTn id="35" presetID="22" presetClass="entr" presetSubtype="8" fill="hold" nodeType="withEffect">
                                  <p:stCondLst>
                                    <p:cond delay="0"/>
                                  </p:stCondLst>
                                  <p:childTnLst>
                                    <p:set>
                                      <p:cBhvr>
                                        <p:cTn id="36" dur="1" fill="hold">
                                          <p:stCondLst>
                                            <p:cond delay="0"/>
                                          </p:stCondLst>
                                        </p:cTn>
                                        <p:tgtEl>
                                          <p:spTgt spid="4">
                                            <p:txEl>
                                              <p:pRg st="11" end="11"/>
                                            </p:txEl>
                                          </p:spTgt>
                                        </p:tgtEl>
                                        <p:attrNameLst>
                                          <p:attrName>style.visibility</p:attrName>
                                        </p:attrNameLst>
                                      </p:cBhvr>
                                      <p:to>
                                        <p:strVal val="visible"/>
                                      </p:to>
                                    </p:set>
                                    <p:animEffect transition="in" filter="wipe(left)">
                                      <p:cBhvr>
                                        <p:cTn id="37" dur="3000"/>
                                        <p:tgtEl>
                                          <p:spTgt spid="4">
                                            <p:txEl>
                                              <p:pRg st="11" end="11"/>
                                            </p:txEl>
                                          </p:spTgt>
                                        </p:tgtEl>
                                      </p:cBhvr>
                                    </p:animEffect>
                                  </p:childTnLst>
                                </p:cTn>
                              </p:par>
                              <p:par>
                                <p:cTn id="38" presetID="22" presetClass="entr" presetSubtype="8" fill="hold" nodeType="withEffect">
                                  <p:stCondLst>
                                    <p:cond delay="0"/>
                                  </p:stCondLst>
                                  <p:childTnLst>
                                    <p:set>
                                      <p:cBhvr>
                                        <p:cTn id="39" dur="1" fill="hold">
                                          <p:stCondLst>
                                            <p:cond delay="0"/>
                                          </p:stCondLst>
                                        </p:cTn>
                                        <p:tgtEl>
                                          <p:spTgt spid="4">
                                            <p:txEl>
                                              <p:pRg st="12" end="12"/>
                                            </p:txEl>
                                          </p:spTgt>
                                        </p:tgtEl>
                                        <p:attrNameLst>
                                          <p:attrName>style.visibility</p:attrName>
                                        </p:attrNameLst>
                                      </p:cBhvr>
                                      <p:to>
                                        <p:strVal val="visible"/>
                                      </p:to>
                                    </p:set>
                                    <p:animEffect transition="in" filter="wipe(left)">
                                      <p:cBhvr>
                                        <p:cTn id="40" dur="3000"/>
                                        <p:tgtEl>
                                          <p:spTgt spid="4">
                                            <p:txEl>
                                              <p:pRg st="12" end="12"/>
                                            </p:txEl>
                                          </p:spTgt>
                                        </p:tgtEl>
                                      </p:cBhvr>
                                    </p:animEffect>
                                  </p:childTnLst>
                                </p:cTn>
                              </p:par>
                            </p:childTnLst>
                          </p:cTn>
                        </p:par>
                        <p:par>
                          <p:cTn id="41" fill="hold">
                            <p:stCondLst>
                              <p:cond delay="3000"/>
                            </p:stCondLst>
                            <p:childTnLst>
                              <p:par>
                                <p:cTn id="42" presetID="3" presetClass="entr" presetSubtype="10" fill="hold" grpId="0" nodeType="afterEffect">
                                  <p:stCondLst>
                                    <p:cond delay="1000"/>
                                  </p:stCondLst>
                                  <p:childTnLst>
                                    <p:set>
                                      <p:cBhvr>
                                        <p:cTn id="43" dur="1" fill="hold">
                                          <p:stCondLst>
                                            <p:cond delay="0"/>
                                          </p:stCondLst>
                                        </p:cTn>
                                        <p:tgtEl>
                                          <p:spTgt spid="5"/>
                                        </p:tgtEl>
                                        <p:attrNameLst>
                                          <p:attrName>style.visibility</p:attrName>
                                        </p:attrNameLst>
                                      </p:cBhvr>
                                      <p:to>
                                        <p:strVal val="visible"/>
                                      </p:to>
                                    </p:set>
                                    <p:animEffect transition="in" filter="blinds(horizontal)">
                                      <p:cBhvr>
                                        <p:cTn id="44"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bg>
      <p:bgPr>
        <a:gradFill flip="none" rotWithShape="1">
          <a:gsLst>
            <a:gs pos="10000">
              <a:schemeClr val="accent6">
                <a:lumMod val="20000"/>
                <a:lumOff val="80000"/>
              </a:schemeClr>
            </a:gs>
            <a:gs pos="50000">
              <a:schemeClr val="accent1">
                <a:tint val="44500"/>
                <a:satMod val="160000"/>
              </a:schemeClr>
            </a:gs>
            <a:gs pos="100000">
              <a:schemeClr val="accent1">
                <a:tint val="23500"/>
                <a:satMod val="160000"/>
              </a:schemeClr>
            </a:gs>
          </a:gsLst>
          <a:lin ang="2700000" scaled="1"/>
          <a:tileRect/>
        </a:gradFill>
        <a:effectLst/>
      </p:bgPr>
    </p:bg>
    <p:spTree>
      <p:nvGrpSpPr>
        <p:cNvPr id="1" name=""/>
        <p:cNvGrpSpPr/>
        <p:nvPr/>
      </p:nvGrpSpPr>
      <p:grpSpPr>
        <a:xfrm>
          <a:off x="0" y="0"/>
          <a:ext cx="0" cy="0"/>
          <a:chOff x="0" y="0"/>
          <a:chExt cx="0" cy="0"/>
        </a:xfrm>
      </p:grpSpPr>
      <p:sp>
        <p:nvSpPr>
          <p:cNvPr id="25602" name="Title 6"/>
          <p:cNvSpPr>
            <a:spLocks noGrp="1"/>
          </p:cNvSpPr>
          <p:nvPr>
            <p:ph type="ctrTitle"/>
          </p:nvPr>
        </p:nvSpPr>
        <p:spPr>
          <a:xfrm>
            <a:off x="571500" y="142875"/>
            <a:ext cx="8215313" cy="642938"/>
          </a:xfrm>
        </p:spPr>
        <p:txBody>
          <a:bodyPr/>
          <a:lstStyle/>
          <a:p>
            <a:r>
              <a:rPr lang="sr-Cyrl-CS" sz="3200" b="1" smtClean="0">
                <a:latin typeface="Cambria" pitchFamily="18" charset="0"/>
              </a:rPr>
              <a:t>ЛАКА УТАКМИЦА</a:t>
            </a:r>
            <a:endParaRPr lang="en-US" sz="3200" b="1" smtClean="0">
              <a:latin typeface="Cambria" pitchFamily="18" charset="0"/>
            </a:endParaRPr>
          </a:p>
        </p:txBody>
      </p:sp>
      <p:sp>
        <p:nvSpPr>
          <p:cNvPr id="4" name="Title 6"/>
          <p:cNvSpPr txBox="1">
            <a:spLocks/>
          </p:cNvSpPr>
          <p:nvPr/>
        </p:nvSpPr>
        <p:spPr>
          <a:xfrm>
            <a:off x="571500" y="1500188"/>
            <a:ext cx="8215313" cy="928687"/>
          </a:xfrm>
          <a:prstGeom prst="rect">
            <a:avLst/>
          </a:prstGeom>
        </p:spPr>
        <p:txBody>
          <a:bodyPr/>
          <a:lstStyle/>
          <a:p>
            <a:pPr fontAlgn="auto">
              <a:spcAft>
                <a:spcPts val="0"/>
              </a:spcAft>
              <a:defRPr/>
            </a:pPr>
            <a:r>
              <a:rPr lang="sr-Cyrl-CS" sz="2200" dirty="0">
                <a:latin typeface="Cambria" pitchFamily="18" charset="0"/>
                <a:ea typeface="+mj-ea"/>
                <a:cs typeface="+mj-cs"/>
              </a:rPr>
              <a:t>На лакој утакмици може се, али</a:t>
            </a:r>
            <a:r>
              <a:rPr lang="sr-Cyrl-CS" sz="2200" dirty="0">
                <a:solidFill>
                  <a:srgbClr val="FF0000"/>
                </a:solidFill>
                <a:latin typeface="Cambria" pitchFamily="18" charset="0"/>
                <a:ea typeface="+mj-ea"/>
                <a:cs typeface="+mj-cs"/>
              </a:rPr>
              <a:t> </a:t>
            </a:r>
            <a:r>
              <a:rPr lang="sr-Cyrl-CS" sz="2200" b="1" dirty="0">
                <a:solidFill>
                  <a:srgbClr val="FF0000"/>
                </a:solidFill>
                <a:latin typeface="Cambria" pitchFamily="18" charset="0"/>
                <a:ea typeface="+mj-ea"/>
                <a:cs typeface="+mj-cs"/>
              </a:rPr>
              <a:t>не мора </a:t>
            </a:r>
            <a:r>
              <a:rPr lang="sr-Cyrl-CS" sz="2200" dirty="0">
                <a:latin typeface="Cambria" pitchFamily="18" charset="0"/>
                <a:ea typeface="+mj-ea"/>
                <a:cs typeface="+mj-cs"/>
              </a:rPr>
              <a:t>дати оцена </a:t>
            </a:r>
            <a:r>
              <a:rPr lang="sr-Cyrl-CS" sz="2200" b="1" dirty="0">
                <a:solidFill>
                  <a:srgbClr val="C00000"/>
                </a:solidFill>
                <a:latin typeface="Cambria" pitchFamily="18" charset="0"/>
                <a:ea typeface="+mj-ea"/>
                <a:cs typeface="+mj-cs"/>
              </a:rPr>
              <a:t>++ (врло добро)</a:t>
            </a:r>
            <a:r>
              <a:rPr lang="sr-Cyrl-CS" sz="2200" b="1" dirty="0">
                <a:latin typeface="Cambria" pitchFamily="18" charset="0"/>
                <a:ea typeface="+mj-ea"/>
                <a:cs typeface="+mj-cs"/>
              </a:rPr>
              <a:t> </a:t>
            </a:r>
            <a:r>
              <a:rPr lang="sr-Cyrl-CS" sz="2200" dirty="0">
                <a:latin typeface="Cambria" pitchFamily="18" charset="0"/>
                <a:ea typeface="+mj-ea"/>
                <a:cs typeface="+mj-cs"/>
              </a:rPr>
              <a:t>у следећим компонентама:</a:t>
            </a:r>
          </a:p>
          <a:p>
            <a:pPr fontAlgn="auto">
              <a:spcAft>
                <a:spcPts val="0"/>
              </a:spcAft>
              <a:defRPr/>
            </a:pPr>
            <a:endParaRPr lang="sr-Cyrl-CS" sz="1000" dirty="0">
              <a:latin typeface="Cambria" pitchFamily="18" charset="0"/>
              <a:cs typeface="+mn-cs"/>
            </a:endParaRPr>
          </a:p>
          <a:p>
            <a:pPr fontAlgn="auto">
              <a:spcAft>
                <a:spcPts val="0"/>
              </a:spcAft>
              <a:defRPr/>
            </a:pPr>
            <a:endParaRPr lang="sr-Cyrl-CS" sz="1000" dirty="0">
              <a:latin typeface="Cambria" pitchFamily="18" charset="0"/>
              <a:cs typeface="+mn-cs"/>
            </a:endParaRPr>
          </a:p>
          <a:p>
            <a:pPr fontAlgn="auto">
              <a:spcAft>
                <a:spcPts val="0"/>
              </a:spcAft>
              <a:defRPr/>
            </a:pPr>
            <a:endParaRPr lang="sr-Cyrl-CS" sz="1000" dirty="0">
              <a:latin typeface="Cambria" pitchFamily="18" charset="0"/>
              <a:cs typeface="+mn-cs"/>
            </a:endParaRPr>
          </a:p>
        </p:txBody>
      </p:sp>
      <p:graphicFrame>
        <p:nvGraphicFramePr>
          <p:cNvPr id="6" name="Table 5"/>
          <p:cNvGraphicFramePr>
            <a:graphicFrameLocks noGrp="1"/>
          </p:cNvGraphicFramePr>
          <p:nvPr/>
        </p:nvGraphicFramePr>
        <p:xfrm>
          <a:off x="642938" y="2714625"/>
          <a:ext cx="7929562" cy="1402080"/>
        </p:xfrm>
        <a:graphic>
          <a:graphicData uri="http://schemas.openxmlformats.org/drawingml/2006/table">
            <a:tbl>
              <a:tblPr/>
              <a:tblGrid>
                <a:gridCol w="3732212"/>
                <a:gridCol w="700088"/>
                <a:gridCol w="698500"/>
                <a:gridCol w="700087"/>
                <a:gridCol w="700088"/>
                <a:gridCol w="698500"/>
                <a:gridCol w="700087"/>
              </a:tblGrid>
              <a:tr h="26828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sr-Cyrl-CS" sz="2000" b="0" i="0" u="none" strike="noStrike" cap="none" normalizeH="0" baseline="0" smtClean="0">
                          <a:ln>
                            <a:noFill/>
                          </a:ln>
                          <a:solidFill>
                            <a:schemeClr val="tx1"/>
                          </a:solidFill>
                          <a:effectLst/>
                          <a:latin typeface="Calibri" pitchFamily="34" charset="0"/>
                          <a:ea typeface="Times New Roman" pitchFamily="18" charset="0"/>
                          <a:cs typeface="Tahoma" pitchFamily="34" charset="0"/>
                        </a:rPr>
                        <a:t>Елементи оцењивања:</a:t>
                      </a:r>
                      <a:endParaRPr kumimoji="0" lang="en-US" sz="2000" b="0" i="0" u="none" strike="noStrike" cap="none" normalizeH="0" baseline="0" smtClean="0">
                        <a:ln>
                          <a:noFill/>
                        </a:ln>
                        <a:solidFill>
                          <a:schemeClr val="tx1"/>
                        </a:solidFill>
                        <a:effectLst/>
                        <a:latin typeface="Times New Roman" pitchFamily="18" charset="0"/>
                        <a:ea typeface="Times New Roman" pitchFamily="18" charset="0"/>
                        <a:cs typeface="Tahoma" pitchFamily="34"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sr-Cyrl-CS" sz="2000" b="1" i="0" u="none" strike="noStrike" cap="none" normalizeH="0" baseline="0" smtClean="0">
                          <a:ln>
                            <a:noFill/>
                          </a:ln>
                          <a:solidFill>
                            <a:schemeClr val="tx1"/>
                          </a:solidFill>
                          <a:effectLst/>
                          <a:latin typeface="Calibri" pitchFamily="34" charset="0"/>
                          <a:ea typeface="Times New Roman" pitchFamily="18" charset="0"/>
                          <a:cs typeface="Tahoma" pitchFamily="34" charset="0"/>
                        </a:rPr>
                        <a:t>— —</a:t>
                      </a:r>
                      <a:endParaRPr kumimoji="0" lang="en-US" sz="2000" b="0" i="0" u="none" strike="noStrike" cap="none" normalizeH="0" baseline="0" smtClean="0">
                        <a:ln>
                          <a:noFill/>
                        </a:ln>
                        <a:solidFill>
                          <a:schemeClr val="tx1"/>
                        </a:solidFill>
                        <a:effectLst/>
                        <a:latin typeface="Times New Roman" pitchFamily="18" charset="0"/>
                        <a:ea typeface="Times New Roman" pitchFamily="18" charset="0"/>
                        <a:cs typeface="Tahoma" pitchFamily="34"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sr-Cyrl-CS" sz="2000" b="1" i="0" u="none" strike="noStrike" cap="none" normalizeH="0" baseline="0" smtClean="0">
                          <a:ln>
                            <a:noFill/>
                          </a:ln>
                          <a:solidFill>
                            <a:schemeClr val="tx1"/>
                          </a:solidFill>
                          <a:effectLst/>
                          <a:latin typeface="Calibri" pitchFamily="34" charset="0"/>
                          <a:ea typeface="Times New Roman" pitchFamily="18" charset="0"/>
                          <a:cs typeface="Tahoma" pitchFamily="34" charset="0"/>
                        </a:rPr>
                        <a:t>—</a:t>
                      </a:r>
                      <a:endParaRPr kumimoji="0" lang="en-US" sz="2000" b="0" i="0" u="none" strike="noStrike" cap="none" normalizeH="0" baseline="0" smtClean="0">
                        <a:ln>
                          <a:noFill/>
                        </a:ln>
                        <a:solidFill>
                          <a:schemeClr val="tx1"/>
                        </a:solidFill>
                        <a:effectLst/>
                        <a:latin typeface="Times New Roman" pitchFamily="18" charset="0"/>
                        <a:ea typeface="Times New Roman" pitchFamily="18" charset="0"/>
                        <a:cs typeface="Tahoma" pitchFamily="34"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sr-Cyrl-CS" sz="2000" b="1" i="0" u="none" strike="noStrike" cap="none" normalizeH="0" baseline="0" smtClean="0">
                          <a:ln>
                            <a:noFill/>
                          </a:ln>
                          <a:solidFill>
                            <a:schemeClr val="tx1"/>
                          </a:solidFill>
                          <a:effectLst/>
                          <a:latin typeface="Calibri" pitchFamily="34" charset="0"/>
                          <a:ea typeface="Times New Roman" pitchFamily="18" charset="0"/>
                          <a:cs typeface="Tahoma" pitchFamily="34" charset="0"/>
                        </a:rPr>
                        <a:t>0</a:t>
                      </a:r>
                      <a:endParaRPr kumimoji="0" lang="en-US" sz="2000" b="0" i="0" u="none" strike="noStrike" cap="none" normalizeH="0" baseline="0" smtClean="0">
                        <a:ln>
                          <a:noFill/>
                        </a:ln>
                        <a:solidFill>
                          <a:schemeClr val="tx1"/>
                        </a:solidFill>
                        <a:effectLst/>
                        <a:latin typeface="Times New Roman" pitchFamily="18" charset="0"/>
                        <a:ea typeface="Times New Roman" pitchFamily="18" charset="0"/>
                        <a:cs typeface="Tahoma" pitchFamily="34"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sr-Cyrl-CS" sz="2000" b="1" i="0" u="none" strike="noStrike" cap="none" normalizeH="0" baseline="0" smtClean="0">
                          <a:ln>
                            <a:noFill/>
                          </a:ln>
                          <a:solidFill>
                            <a:schemeClr val="tx1"/>
                          </a:solidFill>
                          <a:effectLst/>
                          <a:latin typeface="Calibri" pitchFamily="34" charset="0"/>
                          <a:ea typeface="Times New Roman" pitchFamily="18" charset="0"/>
                          <a:cs typeface="Tahoma" pitchFamily="34" charset="0"/>
                        </a:rPr>
                        <a:t>+</a:t>
                      </a:r>
                      <a:endParaRPr kumimoji="0" lang="en-US" sz="2000" b="0" i="0" u="none" strike="noStrike" cap="none" normalizeH="0" baseline="0" smtClean="0">
                        <a:ln>
                          <a:noFill/>
                        </a:ln>
                        <a:solidFill>
                          <a:schemeClr val="tx1"/>
                        </a:solidFill>
                        <a:effectLst/>
                        <a:latin typeface="Times New Roman" pitchFamily="18" charset="0"/>
                        <a:ea typeface="Times New Roman" pitchFamily="18" charset="0"/>
                        <a:cs typeface="Tahoma" pitchFamily="34"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sr-Cyrl-CS" sz="2000" b="1" i="0" u="none" strike="noStrike" cap="none" normalizeH="0" baseline="0" smtClean="0">
                          <a:ln>
                            <a:noFill/>
                          </a:ln>
                          <a:solidFill>
                            <a:schemeClr val="tx1"/>
                          </a:solidFill>
                          <a:effectLst/>
                          <a:latin typeface="Calibri" pitchFamily="34" charset="0"/>
                          <a:ea typeface="Times New Roman" pitchFamily="18" charset="0"/>
                          <a:cs typeface="Tahoma" pitchFamily="34" charset="0"/>
                        </a:rPr>
                        <a:t>+ +</a:t>
                      </a:r>
                      <a:endParaRPr kumimoji="0" lang="en-US" sz="2000" b="0" i="0" u="none" strike="noStrike" cap="none" normalizeH="0" baseline="0" smtClean="0">
                        <a:ln>
                          <a:noFill/>
                        </a:ln>
                        <a:solidFill>
                          <a:schemeClr val="tx1"/>
                        </a:solidFill>
                        <a:effectLst/>
                        <a:latin typeface="Times New Roman" pitchFamily="18" charset="0"/>
                        <a:ea typeface="Times New Roman" pitchFamily="18" charset="0"/>
                        <a:cs typeface="Tahoma" pitchFamily="34"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sr-Cyrl-CS" sz="2000" b="1" i="0" u="none" strike="noStrike" cap="none" normalizeH="0" baseline="0" smtClean="0">
                          <a:ln>
                            <a:noFill/>
                          </a:ln>
                          <a:solidFill>
                            <a:schemeClr val="tx1"/>
                          </a:solidFill>
                          <a:effectLst/>
                          <a:latin typeface="Calibri" pitchFamily="34" charset="0"/>
                          <a:ea typeface="Times New Roman" pitchFamily="18" charset="0"/>
                          <a:cs typeface="Tahoma" pitchFamily="34" charset="0"/>
                        </a:rPr>
                        <a:t>+ + +</a:t>
                      </a:r>
                      <a:endParaRPr kumimoji="0" lang="en-US" sz="2000" b="0" i="0" u="none" strike="noStrike" cap="none" normalizeH="0" baseline="0" smtClean="0">
                        <a:ln>
                          <a:noFill/>
                        </a:ln>
                        <a:solidFill>
                          <a:schemeClr val="tx1"/>
                        </a:solidFill>
                        <a:effectLst/>
                        <a:latin typeface="Times New Roman" pitchFamily="18" charset="0"/>
                        <a:ea typeface="Times New Roman" pitchFamily="18" charset="0"/>
                        <a:cs typeface="Tahoma" pitchFamily="34"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6828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sr-Cyrl-CS" sz="2400" b="0" i="0" u="none" strike="noStrike" cap="none" normalizeH="0" baseline="0" smtClean="0">
                          <a:ln>
                            <a:noFill/>
                          </a:ln>
                          <a:solidFill>
                            <a:schemeClr val="tx1"/>
                          </a:solidFill>
                          <a:effectLst/>
                          <a:latin typeface="Calibri" pitchFamily="34" charset="0"/>
                          <a:ea typeface="Times New Roman" pitchFamily="18" charset="0"/>
                          <a:cs typeface="Tahoma" pitchFamily="34" charset="0"/>
                        </a:rPr>
                        <a:t>Сарадња - сигнализација</a:t>
                      </a:r>
                      <a:endParaRPr kumimoji="0" lang="en-US" sz="2400" b="0" i="0" u="none" strike="noStrike" cap="none" normalizeH="0" baseline="0" smtClean="0">
                        <a:ln>
                          <a:noFill/>
                        </a:ln>
                        <a:solidFill>
                          <a:schemeClr val="tx1"/>
                        </a:solidFill>
                        <a:effectLst/>
                        <a:latin typeface="Times New Roman" pitchFamily="18" charset="0"/>
                        <a:ea typeface="Times New Roman" pitchFamily="18" charset="0"/>
                        <a:cs typeface="Tahoma" pitchFamily="34"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FFC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sr-Cyrl-CS" sz="1000" b="0" i="0" u="none" strike="noStrike" cap="none" normalizeH="0" baseline="0" smtClean="0">
                        <a:ln>
                          <a:noFill/>
                        </a:ln>
                        <a:solidFill>
                          <a:schemeClr val="tx1"/>
                        </a:solidFill>
                        <a:effectLst/>
                        <a:latin typeface="Calibri" pitchFamily="34"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AF1DD"/>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sr-Cyrl-CS" sz="1000" b="0" i="0" u="none" strike="noStrike" cap="none" normalizeH="0" baseline="0" smtClean="0">
                        <a:ln>
                          <a:noFill/>
                        </a:ln>
                        <a:solidFill>
                          <a:schemeClr val="tx1"/>
                        </a:solidFill>
                        <a:effectLst/>
                        <a:latin typeface="Calibri" pitchFamily="34"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AF1DD"/>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sr-Cyrl-CS" sz="1000" b="0" i="0" u="none" strike="noStrike" cap="none" normalizeH="0" baseline="0" smtClean="0">
                        <a:ln>
                          <a:noFill/>
                        </a:ln>
                        <a:solidFill>
                          <a:schemeClr val="tx1"/>
                        </a:solidFill>
                        <a:effectLst/>
                        <a:latin typeface="Calibri" pitchFamily="34"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AF1DD"/>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sr-Latn-CS" sz="1000" b="0" i="0" u="none" strike="noStrike" cap="none" normalizeH="0" baseline="0" smtClean="0">
                        <a:ln>
                          <a:noFill/>
                        </a:ln>
                        <a:solidFill>
                          <a:schemeClr val="tx1"/>
                        </a:solidFill>
                        <a:effectLst/>
                        <a:latin typeface="Calibri" pitchFamily="34"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AF1DD"/>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sr-Cyrl-CS" sz="2400" b="1" i="0" u="none" strike="noStrike" cap="none" normalizeH="0" baseline="0" smtClean="0">
                          <a:ln>
                            <a:noFill/>
                          </a:ln>
                          <a:solidFill>
                            <a:schemeClr val="tx1"/>
                          </a:solidFill>
                          <a:effectLst/>
                          <a:latin typeface="Calibri" pitchFamily="34" charset="0"/>
                          <a:cs typeface="Times New Roman" pitchFamily="18" charset="0"/>
                        </a:rPr>
                        <a:t>Х</a:t>
                      </a:r>
                      <a:endParaRPr kumimoji="0" lang="en-US" sz="2400" b="1"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AF1DD"/>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smtClean="0">
                        <a:ln>
                          <a:noFill/>
                        </a:ln>
                        <a:solidFill>
                          <a:schemeClr val="tx1"/>
                        </a:solidFill>
                        <a:effectLst/>
                        <a:latin typeface="Calibri" pitchFamily="34"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AF1DD"/>
                    </a:solidFill>
                  </a:tcPr>
                </a:tc>
              </a:tr>
              <a:tr h="26828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sr-Cyrl-CS" sz="2400" b="0" i="0" u="none" strike="noStrike" cap="none" normalizeH="0" baseline="0" smtClean="0">
                          <a:ln>
                            <a:noFill/>
                          </a:ln>
                          <a:solidFill>
                            <a:schemeClr val="tx1"/>
                          </a:solidFill>
                          <a:effectLst/>
                          <a:latin typeface="Calibri" pitchFamily="34" charset="0"/>
                          <a:ea typeface="Times New Roman" pitchFamily="18" charset="0"/>
                          <a:cs typeface="Tahoma" pitchFamily="34" charset="0"/>
                        </a:rPr>
                        <a:t>Кретање и постављање</a:t>
                      </a:r>
                      <a:endParaRPr kumimoji="0" lang="en-US" sz="2400" b="0" i="0" u="none" strike="noStrike" cap="none" normalizeH="0" baseline="0" smtClean="0">
                        <a:ln>
                          <a:noFill/>
                        </a:ln>
                        <a:solidFill>
                          <a:schemeClr val="tx1"/>
                        </a:solidFill>
                        <a:effectLst/>
                        <a:latin typeface="Times New Roman" pitchFamily="18" charset="0"/>
                        <a:ea typeface="Times New Roman" pitchFamily="18" charset="0"/>
                        <a:cs typeface="Tahoma" pitchFamily="34"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FFC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sr-Cyrl-CS" sz="1000" b="0" i="0" u="none" strike="noStrike" cap="none" normalizeH="0" baseline="0" smtClean="0">
                        <a:ln>
                          <a:noFill/>
                        </a:ln>
                        <a:solidFill>
                          <a:schemeClr val="tx1"/>
                        </a:solidFill>
                        <a:effectLst/>
                        <a:latin typeface="Calibri" pitchFamily="34" charset="0"/>
                        <a:ea typeface="Times New Roman" pitchFamily="18" charset="0"/>
                        <a:cs typeface="Tahoma" pitchFamily="34"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AF1DD"/>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sr-Cyrl-CS" sz="1000" b="0" i="0" u="none" strike="noStrike" cap="none" normalizeH="0" baseline="0" smtClean="0">
                        <a:ln>
                          <a:noFill/>
                        </a:ln>
                        <a:solidFill>
                          <a:schemeClr val="tx1"/>
                        </a:solidFill>
                        <a:effectLst/>
                        <a:latin typeface="Calibri" pitchFamily="34" charset="0"/>
                        <a:ea typeface="Times New Roman" pitchFamily="18" charset="0"/>
                        <a:cs typeface="Tahoma" pitchFamily="34"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AF1DD"/>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sr-Cyrl-CS" sz="1000" b="0" i="0" u="none" strike="noStrike" cap="none" normalizeH="0" baseline="0" smtClean="0">
                        <a:ln>
                          <a:noFill/>
                        </a:ln>
                        <a:solidFill>
                          <a:schemeClr val="tx1"/>
                        </a:solidFill>
                        <a:effectLst/>
                        <a:latin typeface="Calibri" pitchFamily="34" charset="0"/>
                        <a:ea typeface="Times New Roman" pitchFamily="18" charset="0"/>
                        <a:cs typeface="Tahoma" pitchFamily="34"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AF1DD"/>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sr-Cyrl-CS" sz="1000" b="0" i="0" u="none" strike="noStrike" cap="none" normalizeH="0" baseline="0" smtClean="0">
                        <a:ln>
                          <a:noFill/>
                        </a:ln>
                        <a:solidFill>
                          <a:schemeClr val="tx1"/>
                        </a:solidFill>
                        <a:effectLst/>
                        <a:latin typeface="Calibri" pitchFamily="34" charset="0"/>
                        <a:ea typeface="Times New Roman" pitchFamily="18" charset="0"/>
                        <a:cs typeface="Tahoma" pitchFamily="34"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AF1DD"/>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sr-Cyrl-CS" sz="2400" b="1" i="0" u="none" strike="noStrike" cap="none" normalizeH="0" baseline="0" smtClean="0">
                          <a:ln>
                            <a:noFill/>
                          </a:ln>
                          <a:solidFill>
                            <a:schemeClr val="tx1"/>
                          </a:solidFill>
                          <a:effectLst/>
                          <a:latin typeface="Calibri" pitchFamily="34" charset="0"/>
                          <a:ea typeface="Times New Roman" pitchFamily="18" charset="0"/>
                          <a:cs typeface="Tahoma" pitchFamily="34" charset="0"/>
                        </a:rPr>
                        <a:t>Х</a:t>
                      </a:r>
                      <a:endParaRPr kumimoji="0" lang="en-US" sz="2400" b="1" i="0" u="none" strike="noStrike" cap="none" normalizeH="0" baseline="0" smtClean="0">
                        <a:ln>
                          <a:noFill/>
                        </a:ln>
                        <a:solidFill>
                          <a:schemeClr val="tx1"/>
                        </a:solidFill>
                        <a:effectLst/>
                        <a:latin typeface="Times New Roman" pitchFamily="18" charset="0"/>
                        <a:ea typeface="Times New Roman" pitchFamily="18" charset="0"/>
                        <a:cs typeface="Tahoma" pitchFamily="34"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AF1DD"/>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smtClean="0">
                        <a:ln>
                          <a:noFill/>
                        </a:ln>
                        <a:solidFill>
                          <a:schemeClr val="tx1"/>
                        </a:solidFill>
                        <a:effectLst/>
                        <a:latin typeface="Calibri" pitchFamily="34" charset="0"/>
                        <a:ea typeface="Times New Roman" pitchFamily="18" charset="0"/>
                        <a:cs typeface="Tahoma" pitchFamily="34"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AF1DD"/>
                    </a:solidFill>
                  </a:tcPr>
                </a:tc>
              </a:tr>
              <a:tr h="26828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sr-Cyrl-CS" sz="2400" b="0" i="0" u="none" strike="noStrike" cap="none" normalizeH="0" baseline="0" smtClean="0">
                          <a:ln>
                            <a:noFill/>
                          </a:ln>
                          <a:solidFill>
                            <a:schemeClr val="tx1"/>
                          </a:solidFill>
                          <a:effectLst/>
                          <a:latin typeface="Calibri" pitchFamily="34" charset="0"/>
                          <a:ea typeface="Times New Roman" pitchFamily="18" charset="0"/>
                          <a:cs typeface="Tahoma" pitchFamily="34" charset="0"/>
                        </a:rPr>
                        <a:t>Личност / изглед</a:t>
                      </a:r>
                      <a:endParaRPr kumimoji="0" lang="en-US" sz="2400" b="0" i="0" u="none" strike="noStrike" cap="none" normalizeH="0" baseline="0" smtClean="0">
                        <a:ln>
                          <a:noFill/>
                        </a:ln>
                        <a:solidFill>
                          <a:schemeClr val="tx1"/>
                        </a:solidFill>
                        <a:effectLst/>
                        <a:latin typeface="Times New Roman" pitchFamily="18" charset="0"/>
                        <a:ea typeface="Times New Roman" pitchFamily="18" charset="0"/>
                        <a:cs typeface="Tahoma" pitchFamily="34"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FFC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sr-Cyrl-CS" sz="1000" b="0" i="0" u="none" strike="noStrike" cap="none" normalizeH="0" baseline="0" smtClean="0">
                        <a:ln>
                          <a:noFill/>
                        </a:ln>
                        <a:solidFill>
                          <a:schemeClr val="tx1"/>
                        </a:solidFill>
                        <a:effectLst/>
                        <a:latin typeface="Calibri" pitchFamily="34" charset="0"/>
                        <a:ea typeface="Times New Roman" pitchFamily="18" charset="0"/>
                        <a:cs typeface="Tahoma" pitchFamily="34"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AF1DD"/>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sr-Cyrl-CS" sz="1000" b="0" i="0" u="none" strike="noStrike" cap="none" normalizeH="0" baseline="0" smtClean="0">
                        <a:ln>
                          <a:noFill/>
                        </a:ln>
                        <a:solidFill>
                          <a:schemeClr val="tx1"/>
                        </a:solidFill>
                        <a:effectLst/>
                        <a:latin typeface="Calibri" pitchFamily="34" charset="0"/>
                        <a:ea typeface="Times New Roman" pitchFamily="18" charset="0"/>
                        <a:cs typeface="Tahoma" pitchFamily="34"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AF1DD"/>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sr-Cyrl-CS" sz="1000" b="0" i="0" u="none" strike="noStrike" cap="none" normalizeH="0" baseline="0" smtClean="0">
                        <a:ln>
                          <a:noFill/>
                        </a:ln>
                        <a:solidFill>
                          <a:schemeClr val="tx1"/>
                        </a:solidFill>
                        <a:effectLst/>
                        <a:latin typeface="Calibri" pitchFamily="34" charset="0"/>
                        <a:ea typeface="Times New Roman" pitchFamily="18" charset="0"/>
                        <a:cs typeface="Tahoma" pitchFamily="34"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AF1DD"/>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sr-Cyrl-CS" sz="1000" b="0" i="0" u="none" strike="noStrike" cap="none" normalizeH="0" baseline="0" smtClean="0">
                        <a:ln>
                          <a:noFill/>
                        </a:ln>
                        <a:solidFill>
                          <a:schemeClr val="tx1"/>
                        </a:solidFill>
                        <a:effectLst/>
                        <a:latin typeface="Calibri" pitchFamily="34" charset="0"/>
                        <a:ea typeface="Times New Roman" pitchFamily="18" charset="0"/>
                        <a:cs typeface="Tahoma" pitchFamily="34"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AF1DD"/>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sr-Cyrl-CS" sz="2400" b="1" i="0" u="none" strike="noStrike" cap="none" normalizeH="0" baseline="0" smtClean="0">
                          <a:ln>
                            <a:noFill/>
                          </a:ln>
                          <a:solidFill>
                            <a:schemeClr val="tx1"/>
                          </a:solidFill>
                          <a:effectLst/>
                          <a:latin typeface="Calibri" pitchFamily="34" charset="0"/>
                          <a:ea typeface="Times New Roman" pitchFamily="18" charset="0"/>
                          <a:cs typeface="Tahoma" pitchFamily="34" charset="0"/>
                        </a:rPr>
                        <a:t>Х</a:t>
                      </a:r>
                      <a:endParaRPr kumimoji="0" lang="en-US" sz="2400" b="1" i="0" u="none" strike="noStrike" cap="none" normalizeH="0" baseline="0" smtClean="0">
                        <a:ln>
                          <a:noFill/>
                        </a:ln>
                        <a:solidFill>
                          <a:schemeClr val="tx1"/>
                        </a:solidFill>
                        <a:effectLst/>
                        <a:latin typeface="Times New Roman" pitchFamily="18" charset="0"/>
                        <a:ea typeface="Times New Roman" pitchFamily="18" charset="0"/>
                        <a:cs typeface="Tahoma" pitchFamily="34"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AF1DD"/>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ru-RU" sz="1000" b="0" i="0" u="none" strike="noStrike" cap="none" normalizeH="0" baseline="0" smtClean="0">
                        <a:ln>
                          <a:noFill/>
                        </a:ln>
                        <a:solidFill>
                          <a:schemeClr val="tx1"/>
                        </a:solidFill>
                        <a:effectLst/>
                        <a:latin typeface="Calibri" pitchFamily="34" charset="0"/>
                        <a:ea typeface="Times New Roman" pitchFamily="18" charset="0"/>
                        <a:cs typeface="Tahoma" pitchFamily="34"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AF1DD"/>
                    </a:solidFill>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wipe(left)">
                                      <p:cBhvr>
                                        <p:cTn id="7" dur="2000"/>
                                        <p:tgtEl>
                                          <p:spTgt spid="4">
                                            <p:txEl>
                                              <p:pRg st="0" end="0"/>
                                            </p:txEl>
                                          </p:spTgt>
                                        </p:tgtEl>
                                      </p:cBhvr>
                                    </p:animEffect>
                                  </p:childTnLst>
                                </p:cTn>
                              </p:par>
                              <p:par>
                                <p:cTn id="8" presetID="22" presetClass="entr" presetSubtype="4" fill="hold"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wipe(down)">
                                      <p:cBhvr>
                                        <p:cTn id="10" dur="5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gradFill flip="none" rotWithShape="1">
          <a:gsLst>
            <a:gs pos="10000">
              <a:schemeClr val="accent6">
                <a:lumMod val="20000"/>
                <a:lumOff val="80000"/>
              </a:schemeClr>
            </a:gs>
            <a:gs pos="50000">
              <a:schemeClr val="accent1">
                <a:tint val="44500"/>
                <a:satMod val="160000"/>
              </a:schemeClr>
            </a:gs>
            <a:gs pos="100000">
              <a:schemeClr val="accent1">
                <a:tint val="23500"/>
                <a:satMod val="160000"/>
              </a:schemeClr>
            </a:gs>
          </a:gsLst>
          <a:lin ang="2700000" scaled="1"/>
          <a:tileRect/>
        </a:gradFill>
        <a:effectLst/>
      </p:bgPr>
    </p:bg>
    <p:spTree>
      <p:nvGrpSpPr>
        <p:cNvPr id="1" name=""/>
        <p:cNvGrpSpPr/>
        <p:nvPr/>
      </p:nvGrpSpPr>
      <p:grpSpPr>
        <a:xfrm>
          <a:off x="0" y="0"/>
          <a:ext cx="0" cy="0"/>
          <a:chOff x="0" y="0"/>
          <a:chExt cx="0" cy="0"/>
        </a:xfrm>
      </p:grpSpPr>
      <p:sp>
        <p:nvSpPr>
          <p:cNvPr id="27650" name="Title 6"/>
          <p:cNvSpPr>
            <a:spLocks noGrp="1"/>
          </p:cNvSpPr>
          <p:nvPr>
            <p:ph type="ctrTitle"/>
          </p:nvPr>
        </p:nvSpPr>
        <p:spPr>
          <a:xfrm>
            <a:off x="571500" y="142875"/>
            <a:ext cx="8215313" cy="642938"/>
          </a:xfrm>
        </p:spPr>
        <p:txBody>
          <a:bodyPr/>
          <a:lstStyle/>
          <a:p>
            <a:r>
              <a:rPr lang="sr-Cyrl-CS" sz="3200" b="1" smtClean="0">
                <a:latin typeface="Cambria" pitchFamily="18" charset="0"/>
              </a:rPr>
              <a:t>НОРМАЛНА УТАКМИЦА</a:t>
            </a:r>
            <a:endParaRPr lang="en-US" sz="3200" b="1" smtClean="0">
              <a:latin typeface="Cambria" pitchFamily="18" charset="0"/>
            </a:endParaRPr>
          </a:p>
        </p:txBody>
      </p:sp>
      <p:sp>
        <p:nvSpPr>
          <p:cNvPr id="4" name="Title 6"/>
          <p:cNvSpPr txBox="1">
            <a:spLocks/>
          </p:cNvSpPr>
          <p:nvPr/>
        </p:nvSpPr>
        <p:spPr>
          <a:xfrm>
            <a:off x="571500" y="980728"/>
            <a:ext cx="8215313" cy="928688"/>
          </a:xfrm>
          <a:prstGeom prst="rect">
            <a:avLst/>
          </a:prstGeom>
        </p:spPr>
        <p:txBody>
          <a:bodyPr/>
          <a:lstStyle/>
          <a:p>
            <a:pPr fontAlgn="auto">
              <a:spcAft>
                <a:spcPts val="0"/>
              </a:spcAft>
              <a:defRPr/>
            </a:pPr>
            <a:r>
              <a:rPr lang="sr-Cyrl-CS" sz="2200" dirty="0">
                <a:latin typeface="Cambria" pitchFamily="18" charset="0"/>
                <a:ea typeface="+mj-ea"/>
                <a:cs typeface="+mj-cs"/>
              </a:rPr>
              <a:t>На нормалној утакмици може се дати, али </a:t>
            </a:r>
            <a:r>
              <a:rPr lang="sr-Cyrl-CS" sz="2200" b="1" dirty="0">
                <a:solidFill>
                  <a:srgbClr val="FF0000"/>
                </a:solidFill>
                <a:latin typeface="Cambria" pitchFamily="18" charset="0"/>
                <a:ea typeface="+mj-ea"/>
                <a:cs typeface="+mj-cs"/>
              </a:rPr>
              <a:t>не мора </a:t>
            </a:r>
            <a:r>
              <a:rPr lang="sr-Cyrl-CS" sz="2200" dirty="0">
                <a:latin typeface="Cambria" pitchFamily="18" charset="0"/>
                <a:ea typeface="+mj-ea"/>
                <a:cs typeface="+mj-cs"/>
              </a:rPr>
              <a:t>оцена </a:t>
            </a:r>
            <a:r>
              <a:rPr lang="sr-Cyrl-CS" sz="2200" b="1" dirty="0">
                <a:solidFill>
                  <a:srgbClr val="C00000"/>
                </a:solidFill>
                <a:latin typeface="Cambria" pitchFamily="18" charset="0"/>
                <a:ea typeface="+mj-ea"/>
                <a:cs typeface="+mj-cs"/>
              </a:rPr>
              <a:t>++ (врло добро)</a:t>
            </a:r>
            <a:r>
              <a:rPr lang="sr-Cyrl-CS" sz="2200" b="1" dirty="0">
                <a:latin typeface="Cambria" pitchFamily="18" charset="0"/>
                <a:ea typeface="+mj-ea"/>
                <a:cs typeface="+mj-cs"/>
              </a:rPr>
              <a:t> </a:t>
            </a:r>
            <a:r>
              <a:rPr lang="sr-Cyrl-CS" sz="2200" dirty="0">
                <a:latin typeface="Cambria" pitchFamily="18" charset="0"/>
                <a:ea typeface="+mj-ea"/>
                <a:cs typeface="+mj-cs"/>
              </a:rPr>
              <a:t>у следећим компонентама:</a:t>
            </a:r>
          </a:p>
          <a:p>
            <a:pPr fontAlgn="auto">
              <a:spcAft>
                <a:spcPts val="0"/>
              </a:spcAft>
              <a:defRPr/>
            </a:pPr>
            <a:endParaRPr lang="sr-Cyrl-CS" sz="1000" dirty="0">
              <a:latin typeface="Cambria" pitchFamily="18" charset="0"/>
              <a:cs typeface="+mn-cs"/>
            </a:endParaRPr>
          </a:p>
          <a:p>
            <a:pPr fontAlgn="auto">
              <a:spcAft>
                <a:spcPts val="0"/>
              </a:spcAft>
              <a:defRPr/>
            </a:pPr>
            <a:endParaRPr lang="sr-Cyrl-CS" sz="1000" dirty="0">
              <a:latin typeface="Cambria" pitchFamily="18" charset="0"/>
              <a:cs typeface="+mn-cs"/>
            </a:endParaRPr>
          </a:p>
          <a:p>
            <a:pPr fontAlgn="auto">
              <a:spcAft>
                <a:spcPts val="0"/>
              </a:spcAft>
              <a:defRPr/>
            </a:pPr>
            <a:endParaRPr lang="sr-Cyrl-CS" sz="1000" dirty="0">
              <a:latin typeface="Cambria" pitchFamily="18" charset="0"/>
              <a:cs typeface="+mn-cs"/>
            </a:endParaRPr>
          </a:p>
        </p:txBody>
      </p:sp>
      <p:graphicFrame>
        <p:nvGraphicFramePr>
          <p:cNvPr id="6" name="Table 5"/>
          <p:cNvGraphicFramePr>
            <a:graphicFrameLocks noGrp="1"/>
          </p:cNvGraphicFramePr>
          <p:nvPr/>
        </p:nvGraphicFramePr>
        <p:xfrm>
          <a:off x="642938" y="2204864"/>
          <a:ext cx="7929562" cy="1402080"/>
        </p:xfrm>
        <a:graphic>
          <a:graphicData uri="http://schemas.openxmlformats.org/drawingml/2006/table">
            <a:tbl>
              <a:tblPr/>
              <a:tblGrid>
                <a:gridCol w="3732212"/>
                <a:gridCol w="700088"/>
                <a:gridCol w="698500"/>
                <a:gridCol w="700087"/>
                <a:gridCol w="700088"/>
                <a:gridCol w="698500"/>
                <a:gridCol w="700087"/>
              </a:tblGrid>
              <a:tr h="26828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sr-Cyrl-CS" sz="2000" b="0" i="0" u="none" strike="noStrike" cap="none" normalizeH="0" baseline="0" dirty="0" smtClean="0">
                          <a:ln>
                            <a:noFill/>
                          </a:ln>
                          <a:solidFill>
                            <a:schemeClr val="tx1"/>
                          </a:solidFill>
                          <a:effectLst/>
                          <a:latin typeface="Calibri" pitchFamily="34" charset="0"/>
                          <a:ea typeface="Times New Roman" pitchFamily="18" charset="0"/>
                          <a:cs typeface="Tahoma" pitchFamily="34" charset="0"/>
                        </a:rPr>
                        <a:t>Елементи оцењивања:</a:t>
                      </a:r>
                      <a:endPar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ahoma" pitchFamily="34"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sr-Cyrl-CS" sz="2000" b="1" i="0" u="none" strike="noStrike" cap="none" normalizeH="0" baseline="0" smtClean="0">
                          <a:ln>
                            <a:noFill/>
                          </a:ln>
                          <a:solidFill>
                            <a:schemeClr val="tx1"/>
                          </a:solidFill>
                          <a:effectLst/>
                          <a:latin typeface="Calibri" pitchFamily="34" charset="0"/>
                          <a:ea typeface="Times New Roman" pitchFamily="18" charset="0"/>
                          <a:cs typeface="Tahoma" pitchFamily="34" charset="0"/>
                        </a:rPr>
                        <a:t>— —</a:t>
                      </a:r>
                      <a:endParaRPr kumimoji="0" lang="en-US" sz="2000" b="0" i="0" u="none" strike="noStrike" cap="none" normalizeH="0" baseline="0" smtClean="0">
                        <a:ln>
                          <a:noFill/>
                        </a:ln>
                        <a:solidFill>
                          <a:schemeClr val="tx1"/>
                        </a:solidFill>
                        <a:effectLst/>
                        <a:latin typeface="Times New Roman" pitchFamily="18" charset="0"/>
                        <a:ea typeface="Times New Roman" pitchFamily="18" charset="0"/>
                        <a:cs typeface="Tahoma" pitchFamily="34"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sr-Cyrl-CS" sz="2000" b="1" i="0" u="none" strike="noStrike" cap="none" normalizeH="0" baseline="0" smtClean="0">
                          <a:ln>
                            <a:noFill/>
                          </a:ln>
                          <a:solidFill>
                            <a:schemeClr val="tx1"/>
                          </a:solidFill>
                          <a:effectLst/>
                          <a:latin typeface="Calibri" pitchFamily="34" charset="0"/>
                          <a:ea typeface="Times New Roman" pitchFamily="18" charset="0"/>
                          <a:cs typeface="Tahoma" pitchFamily="34" charset="0"/>
                        </a:rPr>
                        <a:t>—</a:t>
                      </a:r>
                      <a:endParaRPr kumimoji="0" lang="en-US" sz="2000" b="0" i="0" u="none" strike="noStrike" cap="none" normalizeH="0" baseline="0" smtClean="0">
                        <a:ln>
                          <a:noFill/>
                        </a:ln>
                        <a:solidFill>
                          <a:schemeClr val="tx1"/>
                        </a:solidFill>
                        <a:effectLst/>
                        <a:latin typeface="Times New Roman" pitchFamily="18" charset="0"/>
                        <a:ea typeface="Times New Roman" pitchFamily="18" charset="0"/>
                        <a:cs typeface="Tahoma" pitchFamily="34"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sr-Cyrl-CS" sz="2000" b="1" i="0" u="none" strike="noStrike" cap="none" normalizeH="0" baseline="0" smtClean="0">
                          <a:ln>
                            <a:noFill/>
                          </a:ln>
                          <a:solidFill>
                            <a:schemeClr val="tx1"/>
                          </a:solidFill>
                          <a:effectLst/>
                          <a:latin typeface="Calibri" pitchFamily="34" charset="0"/>
                          <a:ea typeface="Times New Roman" pitchFamily="18" charset="0"/>
                          <a:cs typeface="Tahoma" pitchFamily="34" charset="0"/>
                        </a:rPr>
                        <a:t>0</a:t>
                      </a:r>
                      <a:endParaRPr kumimoji="0" lang="en-US" sz="2000" b="0" i="0" u="none" strike="noStrike" cap="none" normalizeH="0" baseline="0" smtClean="0">
                        <a:ln>
                          <a:noFill/>
                        </a:ln>
                        <a:solidFill>
                          <a:schemeClr val="tx1"/>
                        </a:solidFill>
                        <a:effectLst/>
                        <a:latin typeface="Times New Roman" pitchFamily="18" charset="0"/>
                        <a:ea typeface="Times New Roman" pitchFamily="18" charset="0"/>
                        <a:cs typeface="Tahoma" pitchFamily="34"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sr-Cyrl-CS" sz="2000" b="1" i="0" u="none" strike="noStrike" cap="none" normalizeH="0" baseline="0" smtClean="0">
                          <a:ln>
                            <a:noFill/>
                          </a:ln>
                          <a:solidFill>
                            <a:schemeClr val="tx1"/>
                          </a:solidFill>
                          <a:effectLst/>
                          <a:latin typeface="Calibri" pitchFamily="34" charset="0"/>
                          <a:ea typeface="Times New Roman" pitchFamily="18" charset="0"/>
                          <a:cs typeface="Tahoma" pitchFamily="34" charset="0"/>
                        </a:rPr>
                        <a:t>+</a:t>
                      </a:r>
                      <a:endParaRPr kumimoji="0" lang="en-US" sz="2000" b="0" i="0" u="none" strike="noStrike" cap="none" normalizeH="0" baseline="0" smtClean="0">
                        <a:ln>
                          <a:noFill/>
                        </a:ln>
                        <a:solidFill>
                          <a:schemeClr val="tx1"/>
                        </a:solidFill>
                        <a:effectLst/>
                        <a:latin typeface="Times New Roman" pitchFamily="18" charset="0"/>
                        <a:ea typeface="Times New Roman" pitchFamily="18" charset="0"/>
                        <a:cs typeface="Tahoma" pitchFamily="34"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sr-Cyrl-CS" sz="2000" b="1" i="0" u="none" strike="noStrike" cap="none" normalizeH="0" baseline="0" smtClean="0">
                          <a:ln>
                            <a:noFill/>
                          </a:ln>
                          <a:solidFill>
                            <a:schemeClr val="tx1"/>
                          </a:solidFill>
                          <a:effectLst/>
                          <a:latin typeface="Calibri" pitchFamily="34" charset="0"/>
                          <a:ea typeface="Times New Roman" pitchFamily="18" charset="0"/>
                          <a:cs typeface="Tahoma" pitchFamily="34" charset="0"/>
                        </a:rPr>
                        <a:t>+ +</a:t>
                      </a:r>
                      <a:endParaRPr kumimoji="0" lang="en-US" sz="2000" b="0" i="0" u="none" strike="noStrike" cap="none" normalizeH="0" baseline="0" smtClean="0">
                        <a:ln>
                          <a:noFill/>
                        </a:ln>
                        <a:solidFill>
                          <a:schemeClr val="tx1"/>
                        </a:solidFill>
                        <a:effectLst/>
                        <a:latin typeface="Times New Roman" pitchFamily="18" charset="0"/>
                        <a:ea typeface="Times New Roman" pitchFamily="18" charset="0"/>
                        <a:cs typeface="Tahoma" pitchFamily="34"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sr-Cyrl-CS" sz="2000" b="1" i="0" u="none" strike="noStrike" cap="none" normalizeH="0" baseline="0" smtClean="0">
                          <a:ln>
                            <a:noFill/>
                          </a:ln>
                          <a:solidFill>
                            <a:schemeClr val="tx1"/>
                          </a:solidFill>
                          <a:effectLst/>
                          <a:latin typeface="Calibri" pitchFamily="34" charset="0"/>
                          <a:ea typeface="Times New Roman" pitchFamily="18" charset="0"/>
                          <a:cs typeface="Tahoma" pitchFamily="34" charset="0"/>
                        </a:rPr>
                        <a:t>+ + +</a:t>
                      </a:r>
                      <a:endParaRPr kumimoji="0" lang="en-US" sz="2000" b="0" i="0" u="none" strike="noStrike" cap="none" normalizeH="0" baseline="0" smtClean="0">
                        <a:ln>
                          <a:noFill/>
                        </a:ln>
                        <a:solidFill>
                          <a:schemeClr val="tx1"/>
                        </a:solidFill>
                        <a:effectLst/>
                        <a:latin typeface="Times New Roman" pitchFamily="18" charset="0"/>
                        <a:ea typeface="Times New Roman" pitchFamily="18" charset="0"/>
                        <a:cs typeface="Tahoma" pitchFamily="34"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6828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sr-Cyrl-CS" sz="2200" b="0" i="0" u="none" strike="noStrike" cap="none" normalizeH="0" baseline="0" smtClean="0">
                          <a:ln>
                            <a:noFill/>
                          </a:ln>
                          <a:solidFill>
                            <a:schemeClr val="tx1"/>
                          </a:solidFill>
                          <a:effectLst/>
                          <a:latin typeface="Calibri" pitchFamily="34" charset="0"/>
                          <a:ea typeface="Times New Roman" pitchFamily="18" charset="0"/>
                          <a:cs typeface="Tahoma" pitchFamily="34" charset="0"/>
                        </a:rPr>
                        <a:t>Сарадња - сигнализација</a:t>
                      </a:r>
                      <a:endParaRPr kumimoji="0" lang="en-US" sz="2200" b="0" i="0" u="none" strike="noStrike" cap="none" normalizeH="0" baseline="0" smtClean="0">
                        <a:ln>
                          <a:noFill/>
                        </a:ln>
                        <a:solidFill>
                          <a:schemeClr val="tx1"/>
                        </a:solidFill>
                        <a:effectLst/>
                        <a:latin typeface="Times New Roman" pitchFamily="18" charset="0"/>
                        <a:ea typeface="Times New Roman" pitchFamily="18" charset="0"/>
                        <a:cs typeface="Tahoma" pitchFamily="34"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FFC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sr-Cyrl-CS" sz="1000" b="0" i="0" u="none" strike="noStrike" cap="none" normalizeH="0" baseline="0" smtClean="0">
                        <a:ln>
                          <a:noFill/>
                        </a:ln>
                        <a:solidFill>
                          <a:schemeClr val="tx1"/>
                        </a:solidFill>
                        <a:effectLst/>
                        <a:latin typeface="Calibri" pitchFamily="34"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AF1DD"/>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sr-Cyrl-CS" sz="1000" b="0" i="0" u="none" strike="noStrike" cap="none" normalizeH="0" baseline="0" smtClean="0">
                        <a:ln>
                          <a:noFill/>
                        </a:ln>
                        <a:solidFill>
                          <a:schemeClr val="tx1"/>
                        </a:solidFill>
                        <a:effectLst/>
                        <a:latin typeface="Calibri" pitchFamily="34"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AF1DD"/>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sr-Cyrl-CS" sz="1000" b="0" i="0" u="none" strike="noStrike" cap="none" normalizeH="0" baseline="0" smtClean="0">
                        <a:ln>
                          <a:noFill/>
                        </a:ln>
                        <a:solidFill>
                          <a:schemeClr val="tx1"/>
                        </a:solidFill>
                        <a:effectLst/>
                        <a:latin typeface="Calibri" pitchFamily="34"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AF1DD"/>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sr-Latn-CS" sz="1000" b="0" i="0" u="none" strike="noStrike" cap="none" normalizeH="0" baseline="0" smtClean="0">
                        <a:ln>
                          <a:noFill/>
                        </a:ln>
                        <a:solidFill>
                          <a:schemeClr val="tx1"/>
                        </a:solidFill>
                        <a:effectLst/>
                        <a:latin typeface="Calibri" pitchFamily="34"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AF1DD"/>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sr-Cyrl-CS" sz="2400" b="1" i="0" u="none" strike="noStrike" cap="none" normalizeH="0" baseline="0" smtClean="0">
                          <a:ln>
                            <a:noFill/>
                          </a:ln>
                          <a:solidFill>
                            <a:schemeClr val="tx1"/>
                          </a:solidFill>
                          <a:effectLst/>
                          <a:latin typeface="Calibri" pitchFamily="34" charset="0"/>
                          <a:cs typeface="Times New Roman" pitchFamily="18" charset="0"/>
                        </a:rPr>
                        <a:t>Х</a:t>
                      </a:r>
                      <a:endParaRPr kumimoji="0" lang="en-US" sz="2400" b="1"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AF1DD"/>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smtClean="0">
                        <a:ln>
                          <a:noFill/>
                        </a:ln>
                        <a:solidFill>
                          <a:schemeClr val="tx1"/>
                        </a:solidFill>
                        <a:effectLst/>
                        <a:latin typeface="Calibri" pitchFamily="34"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AF1DD"/>
                    </a:solidFill>
                  </a:tcPr>
                </a:tc>
              </a:tr>
              <a:tr h="26828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sr-Cyrl-CS" sz="2200" b="0" i="0" u="none" strike="noStrike" cap="none" normalizeH="0" baseline="0" smtClean="0">
                          <a:ln>
                            <a:noFill/>
                          </a:ln>
                          <a:solidFill>
                            <a:schemeClr val="tx1"/>
                          </a:solidFill>
                          <a:effectLst/>
                          <a:latin typeface="Calibri" pitchFamily="34" charset="0"/>
                          <a:ea typeface="Times New Roman" pitchFamily="18" charset="0"/>
                          <a:cs typeface="Tahoma" pitchFamily="34" charset="0"/>
                        </a:rPr>
                        <a:t>Кретање и постављање</a:t>
                      </a:r>
                      <a:endParaRPr kumimoji="0" lang="en-US" sz="2200" b="0" i="0" u="none" strike="noStrike" cap="none" normalizeH="0" baseline="0" smtClean="0">
                        <a:ln>
                          <a:noFill/>
                        </a:ln>
                        <a:solidFill>
                          <a:schemeClr val="tx1"/>
                        </a:solidFill>
                        <a:effectLst/>
                        <a:latin typeface="Times New Roman" pitchFamily="18" charset="0"/>
                        <a:ea typeface="Times New Roman" pitchFamily="18" charset="0"/>
                        <a:cs typeface="Tahoma" pitchFamily="34"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FFC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sr-Cyrl-CS" sz="1000" b="0" i="0" u="none" strike="noStrike" cap="none" normalizeH="0" baseline="0" smtClean="0">
                        <a:ln>
                          <a:noFill/>
                        </a:ln>
                        <a:solidFill>
                          <a:schemeClr val="tx1"/>
                        </a:solidFill>
                        <a:effectLst/>
                        <a:latin typeface="Calibri" pitchFamily="34" charset="0"/>
                        <a:ea typeface="Times New Roman" pitchFamily="18" charset="0"/>
                        <a:cs typeface="Tahoma" pitchFamily="34"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AF1DD"/>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sr-Cyrl-CS" sz="1000" b="0" i="0" u="none" strike="noStrike" cap="none" normalizeH="0" baseline="0" smtClean="0">
                        <a:ln>
                          <a:noFill/>
                        </a:ln>
                        <a:solidFill>
                          <a:schemeClr val="tx1"/>
                        </a:solidFill>
                        <a:effectLst/>
                        <a:latin typeface="Calibri" pitchFamily="34" charset="0"/>
                        <a:ea typeface="Times New Roman" pitchFamily="18" charset="0"/>
                        <a:cs typeface="Tahoma" pitchFamily="34"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AF1DD"/>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sr-Cyrl-CS" sz="1000" b="0" i="0" u="none" strike="noStrike" cap="none" normalizeH="0" baseline="0" smtClean="0">
                        <a:ln>
                          <a:noFill/>
                        </a:ln>
                        <a:solidFill>
                          <a:schemeClr val="tx1"/>
                        </a:solidFill>
                        <a:effectLst/>
                        <a:latin typeface="Calibri" pitchFamily="34" charset="0"/>
                        <a:ea typeface="Times New Roman" pitchFamily="18" charset="0"/>
                        <a:cs typeface="Tahoma" pitchFamily="34"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AF1DD"/>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sr-Cyrl-CS" sz="1000" b="0" i="0" u="none" strike="noStrike" cap="none" normalizeH="0" baseline="0" smtClean="0">
                        <a:ln>
                          <a:noFill/>
                        </a:ln>
                        <a:solidFill>
                          <a:schemeClr val="tx1"/>
                        </a:solidFill>
                        <a:effectLst/>
                        <a:latin typeface="Calibri" pitchFamily="34" charset="0"/>
                        <a:ea typeface="Times New Roman" pitchFamily="18" charset="0"/>
                        <a:cs typeface="Tahoma" pitchFamily="34"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AF1DD"/>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sr-Cyrl-CS" sz="2400" b="1" i="0" u="none" strike="noStrike" cap="none" normalizeH="0" baseline="0" smtClean="0">
                          <a:ln>
                            <a:noFill/>
                          </a:ln>
                          <a:solidFill>
                            <a:schemeClr val="tx1"/>
                          </a:solidFill>
                          <a:effectLst/>
                          <a:latin typeface="Calibri" pitchFamily="34" charset="0"/>
                          <a:ea typeface="Times New Roman" pitchFamily="18" charset="0"/>
                          <a:cs typeface="Tahoma" pitchFamily="34" charset="0"/>
                        </a:rPr>
                        <a:t>Х</a:t>
                      </a:r>
                      <a:endParaRPr kumimoji="0" lang="en-US" sz="2400" b="1" i="0" u="none" strike="noStrike" cap="none" normalizeH="0" baseline="0" smtClean="0">
                        <a:ln>
                          <a:noFill/>
                        </a:ln>
                        <a:solidFill>
                          <a:schemeClr val="tx1"/>
                        </a:solidFill>
                        <a:effectLst/>
                        <a:latin typeface="Times New Roman" pitchFamily="18" charset="0"/>
                        <a:ea typeface="Times New Roman" pitchFamily="18" charset="0"/>
                        <a:cs typeface="Tahoma" pitchFamily="34"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AF1DD"/>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smtClean="0">
                        <a:ln>
                          <a:noFill/>
                        </a:ln>
                        <a:solidFill>
                          <a:schemeClr val="tx1"/>
                        </a:solidFill>
                        <a:effectLst/>
                        <a:latin typeface="Calibri" pitchFamily="34" charset="0"/>
                        <a:ea typeface="Times New Roman" pitchFamily="18" charset="0"/>
                        <a:cs typeface="Tahoma" pitchFamily="34"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AF1DD"/>
                    </a:solidFill>
                  </a:tcPr>
                </a:tc>
              </a:tr>
              <a:tr h="26828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sr-Cyrl-CS" sz="2200" b="0" i="0" u="none" strike="noStrike" cap="none" normalizeH="0" baseline="0" dirty="0" smtClean="0">
                          <a:ln>
                            <a:noFill/>
                          </a:ln>
                          <a:solidFill>
                            <a:schemeClr val="tx1"/>
                          </a:solidFill>
                          <a:effectLst/>
                          <a:latin typeface="Calibri" pitchFamily="34" charset="0"/>
                          <a:ea typeface="Times New Roman" pitchFamily="18" charset="0"/>
                          <a:cs typeface="Tahoma" pitchFamily="34" charset="0"/>
                        </a:rPr>
                        <a:t>Личност / изглед</a:t>
                      </a:r>
                      <a:endParaRPr kumimoji="0" lang="en-US" sz="2200" b="0" i="0" u="none" strike="noStrike" cap="none" normalizeH="0" baseline="0" dirty="0" smtClean="0">
                        <a:ln>
                          <a:noFill/>
                        </a:ln>
                        <a:solidFill>
                          <a:schemeClr val="tx1"/>
                        </a:solidFill>
                        <a:effectLst/>
                        <a:latin typeface="Times New Roman" pitchFamily="18" charset="0"/>
                        <a:ea typeface="Times New Roman" pitchFamily="18" charset="0"/>
                        <a:cs typeface="Tahoma" pitchFamily="34"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FFC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sr-Cyrl-CS" sz="1000" b="0" i="0" u="none" strike="noStrike" cap="none" normalizeH="0" baseline="0" smtClean="0">
                        <a:ln>
                          <a:noFill/>
                        </a:ln>
                        <a:solidFill>
                          <a:schemeClr val="tx1"/>
                        </a:solidFill>
                        <a:effectLst/>
                        <a:latin typeface="Calibri" pitchFamily="34" charset="0"/>
                        <a:ea typeface="Times New Roman" pitchFamily="18" charset="0"/>
                        <a:cs typeface="Tahoma" pitchFamily="34"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AF1DD"/>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sr-Cyrl-CS" sz="1000" b="0" i="0" u="none" strike="noStrike" cap="none" normalizeH="0" baseline="0" smtClean="0">
                        <a:ln>
                          <a:noFill/>
                        </a:ln>
                        <a:solidFill>
                          <a:schemeClr val="tx1"/>
                        </a:solidFill>
                        <a:effectLst/>
                        <a:latin typeface="Calibri" pitchFamily="34" charset="0"/>
                        <a:ea typeface="Times New Roman" pitchFamily="18" charset="0"/>
                        <a:cs typeface="Tahoma" pitchFamily="34"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AF1DD"/>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sr-Cyrl-CS" sz="1000" b="0" i="0" u="none" strike="noStrike" cap="none" normalizeH="0" baseline="0" smtClean="0">
                        <a:ln>
                          <a:noFill/>
                        </a:ln>
                        <a:solidFill>
                          <a:schemeClr val="tx1"/>
                        </a:solidFill>
                        <a:effectLst/>
                        <a:latin typeface="Calibri" pitchFamily="34" charset="0"/>
                        <a:ea typeface="Times New Roman" pitchFamily="18" charset="0"/>
                        <a:cs typeface="Tahoma" pitchFamily="34"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AF1DD"/>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sr-Cyrl-CS" sz="1000" b="0" i="0" u="none" strike="noStrike" cap="none" normalizeH="0" baseline="0" smtClean="0">
                        <a:ln>
                          <a:noFill/>
                        </a:ln>
                        <a:solidFill>
                          <a:schemeClr val="tx1"/>
                        </a:solidFill>
                        <a:effectLst/>
                        <a:latin typeface="Calibri" pitchFamily="34" charset="0"/>
                        <a:ea typeface="Times New Roman" pitchFamily="18" charset="0"/>
                        <a:cs typeface="Tahoma" pitchFamily="34"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AF1DD"/>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sr-Cyrl-CS" sz="2400" b="1" i="0" u="none" strike="noStrike" cap="none" normalizeH="0" baseline="0" smtClean="0">
                          <a:ln>
                            <a:noFill/>
                          </a:ln>
                          <a:solidFill>
                            <a:schemeClr val="tx1"/>
                          </a:solidFill>
                          <a:effectLst/>
                          <a:latin typeface="Calibri" pitchFamily="34" charset="0"/>
                          <a:ea typeface="Times New Roman" pitchFamily="18" charset="0"/>
                          <a:cs typeface="Tahoma" pitchFamily="34" charset="0"/>
                        </a:rPr>
                        <a:t>Х</a:t>
                      </a:r>
                      <a:endParaRPr kumimoji="0" lang="en-US" sz="2400" b="1" i="0" u="none" strike="noStrike" cap="none" normalizeH="0" baseline="0" smtClean="0">
                        <a:ln>
                          <a:noFill/>
                        </a:ln>
                        <a:solidFill>
                          <a:schemeClr val="tx1"/>
                        </a:solidFill>
                        <a:effectLst/>
                        <a:latin typeface="Times New Roman" pitchFamily="18" charset="0"/>
                        <a:ea typeface="Times New Roman" pitchFamily="18" charset="0"/>
                        <a:cs typeface="Tahoma" pitchFamily="34"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AF1DD"/>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ru-RU" sz="1000" b="0" i="0" u="none" strike="noStrike" cap="none" normalizeH="0" baseline="0" dirty="0" smtClean="0">
                        <a:ln>
                          <a:noFill/>
                        </a:ln>
                        <a:solidFill>
                          <a:schemeClr val="tx1"/>
                        </a:solidFill>
                        <a:effectLst/>
                        <a:latin typeface="Calibri" pitchFamily="34" charset="0"/>
                        <a:ea typeface="Times New Roman" pitchFamily="18" charset="0"/>
                        <a:cs typeface="Tahoma" pitchFamily="34"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AF1DD"/>
                    </a:solidFill>
                  </a:tcPr>
                </a:tc>
              </a:tr>
            </a:tbl>
          </a:graphicData>
        </a:graphic>
      </p:graphicFrame>
      <p:graphicFrame>
        <p:nvGraphicFramePr>
          <p:cNvPr id="5" name="Table 4"/>
          <p:cNvGraphicFramePr>
            <a:graphicFrameLocks noGrp="1"/>
          </p:cNvGraphicFramePr>
          <p:nvPr/>
        </p:nvGraphicFramePr>
        <p:xfrm>
          <a:off x="642938" y="3987904"/>
          <a:ext cx="7929562" cy="1097280"/>
        </p:xfrm>
        <a:graphic>
          <a:graphicData uri="http://schemas.openxmlformats.org/drawingml/2006/table">
            <a:tbl>
              <a:tblPr/>
              <a:tblGrid>
                <a:gridCol w="3732212"/>
                <a:gridCol w="700088"/>
                <a:gridCol w="698500"/>
                <a:gridCol w="700087"/>
                <a:gridCol w="700088"/>
                <a:gridCol w="698500"/>
                <a:gridCol w="700087"/>
              </a:tblGrid>
              <a:tr h="26828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sr-Cyrl-CS" sz="2200" b="0" i="0" u="none" strike="noStrike" cap="none" normalizeH="0" baseline="0" dirty="0" smtClean="0">
                          <a:ln>
                            <a:noFill/>
                          </a:ln>
                          <a:solidFill>
                            <a:schemeClr val="tx1"/>
                          </a:solidFill>
                          <a:effectLst/>
                          <a:latin typeface="Calibri" pitchFamily="34" charset="0"/>
                          <a:ea typeface="Times New Roman" pitchFamily="18" charset="0"/>
                          <a:cs typeface="Tahoma" pitchFamily="34" charset="0"/>
                        </a:rPr>
                        <a:t>Прекршај у нападу</a:t>
                      </a:r>
                      <a:endParaRPr kumimoji="0" lang="en-US" sz="2200" b="0" i="0" u="none" strike="noStrike" cap="none" normalizeH="0" baseline="0" dirty="0" smtClean="0">
                        <a:ln>
                          <a:noFill/>
                        </a:ln>
                        <a:solidFill>
                          <a:schemeClr val="tx1"/>
                        </a:solidFill>
                        <a:effectLst/>
                        <a:latin typeface="Times New Roman" pitchFamily="18" charset="0"/>
                        <a:ea typeface="Times New Roman" pitchFamily="18" charset="0"/>
                        <a:cs typeface="Tahoma" pitchFamily="34"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6B9B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sr-Cyrl-CS" sz="1000" b="0" i="0" u="none" strike="noStrike" cap="none" normalizeH="0" baseline="0" smtClean="0">
                        <a:ln>
                          <a:noFill/>
                        </a:ln>
                        <a:solidFill>
                          <a:schemeClr val="tx1"/>
                        </a:solidFill>
                        <a:effectLst/>
                        <a:latin typeface="Calibri" pitchFamily="34"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AF1DD"/>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sr-Cyrl-CS" sz="1000" b="0" i="0" u="none" strike="noStrike" cap="none" normalizeH="0" baseline="0" smtClean="0">
                        <a:ln>
                          <a:noFill/>
                        </a:ln>
                        <a:solidFill>
                          <a:schemeClr val="tx1"/>
                        </a:solidFill>
                        <a:effectLst/>
                        <a:latin typeface="Calibri" pitchFamily="34"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AF1DD"/>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sr-Cyrl-CS" sz="1000" b="0" i="0" u="none" strike="noStrike" cap="none" normalizeH="0" baseline="0" smtClean="0">
                        <a:ln>
                          <a:noFill/>
                        </a:ln>
                        <a:solidFill>
                          <a:schemeClr val="tx1"/>
                        </a:solidFill>
                        <a:effectLst/>
                        <a:latin typeface="Calibri" pitchFamily="34"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AF1DD"/>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sr-Latn-CS" sz="1000" b="0" i="0" u="none" strike="noStrike" cap="none" normalizeH="0" baseline="0" smtClean="0">
                        <a:ln>
                          <a:noFill/>
                        </a:ln>
                        <a:solidFill>
                          <a:schemeClr val="tx1"/>
                        </a:solidFill>
                        <a:effectLst/>
                        <a:latin typeface="Calibri" pitchFamily="34"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AF1DD"/>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sr-Cyrl-CS" sz="2400" b="1" i="0" u="none" strike="noStrike" cap="none" normalizeH="0" baseline="0" smtClean="0">
                          <a:ln>
                            <a:noFill/>
                          </a:ln>
                          <a:solidFill>
                            <a:schemeClr val="tx1"/>
                          </a:solidFill>
                          <a:effectLst/>
                          <a:latin typeface="Calibri" pitchFamily="34" charset="0"/>
                          <a:cs typeface="Times New Roman" pitchFamily="18" charset="0"/>
                        </a:rPr>
                        <a:t>Х</a:t>
                      </a:r>
                      <a:endParaRPr kumimoji="0" lang="en-US" sz="2400" b="1"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AF1DD"/>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smtClean="0">
                        <a:ln>
                          <a:noFill/>
                        </a:ln>
                        <a:solidFill>
                          <a:schemeClr val="tx1"/>
                        </a:solidFill>
                        <a:effectLst/>
                        <a:latin typeface="Calibri" pitchFamily="34"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AF1DD"/>
                    </a:solidFill>
                  </a:tcPr>
                </a:tc>
              </a:tr>
              <a:tr h="26828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sr-Cyrl-CS" sz="2200" b="0" i="0" u="none" strike="noStrike" cap="none" normalizeH="0" baseline="0" smtClean="0">
                          <a:ln>
                            <a:noFill/>
                          </a:ln>
                          <a:solidFill>
                            <a:schemeClr val="tx1"/>
                          </a:solidFill>
                          <a:effectLst/>
                          <a:latin typeface="Calibri" pitchFamily="34" charset="0"/>
                          <a:ea typeface="Times New Roman" pitchFamily="18" charset="0"/>
                          <a:cs typeface="Tahoma" pitchFamily="34" charset="0"/>
                        </a:rPr>
                        <a:t>Одлуке о досуђивању бацања</a:t>
                      </a:r>
                      <a:endParaRPr kumimoji="0" lang="en-US" sz="2200" b="0" i="0" u="none" strike="noStrike" cap="none" normalizeH="0" baseline="0" smtClean="0">
                        <a:ln>
                          <a:noFill/>
                        </a:ln>
                        <a:solidFill>
                          <a:schemeClr val="tx1"/>
                        </a:solidFill>
                        <a:effectLst/>
                        <a:latin typeface="Times New Roman" pitchFamily="18" charset="0"/>
                        <a:ea typeface="Times New Roman" pitchFamily="18" charset="0"/>
                        <a:cs typeface="Tahoma" pitchFamily="34"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6B9B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sr-Cyrl-CS" sz="1000" b="0" i="0" u="none" strike="noStrike" cap="none" normalizeH="0" baseline="0" dirty="0" smtClean="0">
                        <a:ln>
                          <a:noFill/>
                        </a:ln>
                        <a:solidFill>
                          <a:schemeClr val="tx1"/>
                        </a:solidFill>
                        <a:effectLst/>
                        <a:latin typeface="Calibri" pitchFamily="34" charset="0"/>
                        <a:ea typeface="Times New Roman" pitchFamily="18" charset="0"/>
                        <a:cs typeface="Tahoma" pitchFamily="34"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AF1DD"/>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sr-Cyrl-CS" sz="1000" b="0" i="0" u="none" strike="noStrike" cap="none" normalizeH="0" baseline="0" smtClean="0">
                        <a:ln>
                          <a:noFill/>
                        </a:ln>
                        <a:solidFill>
                          <a:schemeClr val="tx1"/>
                        </a:solidFill>
                        <a:effectLst/>
                        <a:latin typeface="Calibri" pitchFamily="34" charset="0"/>
                        <a:ea typeface="Times New Roman" pitchFamily="18" charset="0"/>
                        <a:cs typeface="Tahoma" pitchFamily="34"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AF1DD"/>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sr-Cyrl-CS" sz="1000" b="0" i="0" u="none" strike="noStrike" cap="none" normalizeH="0" baseline="0" smtClean="0">
                        <a:ln>
                          <a:noFill/>
                        </a:ln>
                        <a:solidFill>
                          <a:schemeClr val="tx1"/>
                        </a:solidFill>
                        <a:effectLst/>
                        <a:latin typeface="Calibri" pitchFamily="34" charset="0"/>
                        <a:ea typeface="Times New Roman" pitchFamily="18" charset="0"/>
                        <a:cs typeface="Tahoma" pitchFamily="34"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AF1DD"/>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sr-Cyrl-CS" sz="1000" b="0" i="0" u="none" strike="noStrike" cap="none" normalizeH="0" baseline="0" smtClean="0">
                        <a:ln>
                          <a:noFill/>
                        </a:ln>
                        <a:solidFill>
                          <a:schemeClr val="tx1"/>
                        </a:solidFill>
                        <a:effectLst/>
                        <a:latin typeface="Calibri" pitchFamily="34" charset="0"/>
                        <a:ea typeface="Times New Roman" pitchFamily="18" charset="0"/>
                        <a:cs typeface="Tahoma" pitchFamily="34"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AF1DD"/>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sr-Cyrl-CS" sz="2400" b="1" i="0" u="none" strike="noStrike" cap="none" normalizeH="0" baseline="0" smtClean="0">
                          <a:ln>
                            <a:noFill/>
                          </a:ln>
                          <a:solidFill>
                            <a:schemeClr val="tx1"/>
                          </a:solidFill>
                          <a:effectLst/>
                          <a:latin typeface="Calibri" pitchFamily="34" charset="0"/>
                          <a:ea typeface="Times New Roman" pitchFamily="18" charset="0"/>
                          <a:cs typeface="Tahoma" pitchFamily="34" charset="0"/>
                        </a:rPr>
                        <a:t>Х</a:t>
                      </a:r>
                      <a:endParaRPr kumimoji="0" lang="en-US" sz="2400" b="1" i="0" u="none" strike="noStrike" cap="none" normalizeH="0" baseline="0" smtClean="0">
                        <a:ln>
                          <a:noFill/>
                        </a:ln>
                        <a:solidFill>
                          <a:schemeClr val="tx1"/>
                        </a:solidFill>
                        <a:effectLst/>
                        <a:latin typeface="Times New Roman" pitchFamily="18" charset="0"/>
                        <a:ea typeface="Times New Roman" pitchFamily="18" charset="0"/>
                        <a:cs typeface="Tahoma" pitchFamily="34"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AF1DD"/>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smtClean="0">
                        <a:ln>
                          <a:noFill/>
                        </a:ln>
                        <a:solidFill>
                          <a:schemeClr val="tx1"/>
                        </a:solidFill>
                        <a:effectLst/>
                        <a:latin typeface="Calibri" pitchFamily="34" charset="0"/>
                        <a:ea typeface="Times New Roman" pitchFamily="18" charset="0"/>
                        <a:cs typeface="Tahoma" pitchFamily="34"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AF1DD"/>
                    </a:solidFill>
                  </a:tcPr>
                </a:tc>
              </a:tr>
              <a:tr h="26828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sr-Cyrl-CS" sz="2200" b="0" i="0" u="none" strike="noStrike" cap="none" normalizeH="0" baseline="0" dirty="0" smtClean="0">
                          <a:ln>
                            <a:noFill/>
                          </a:ln>
                          <a:solidFill>
                            <a:schemeClr val="tx1"/>
                          </a:solidFill>
                          <a:effectLst/>
                          <a:latin typeface="Calibri" pitchFamily="34" charset="0"/>
                          <a:ea typeface="Times New Roman" pitchFamily="18" charset="0"/>
                          <a:cs typeface="Tahoma" pitchFamily="34" charset="0"/>
                        </a:rPr>
                        <a:t>Пасивна игра</a:t>
                      </a:r>
                      <a:endParaRPr kumimoji="0" lang="en-US" sz="2200" b="0" i="0" u="none" strike="noStrike" cap="none" normalizeH="0" baseline="0" dirty="0" smtClean="0">
                        <a:ln>
                          <a:noFill/>
                        </a:ln>
                        <a:solidFill>
                          <a:schemeClr val="tx1"/>
                        </a:solidFill>
                        <a:effectLst/>
                        <a:latin typeface="Times New Roman" pitchFamily="18" charset="0"/>
                        <a:ea typeface="Times New Roman" pitchFamily="18" charset="0"/>
                        <a:cs typeface="Tahoma" pitchFamily="34"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6B9B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sr-Cyrl-CS" sz="1000" b="0" i="0" u="none" strike="noStrike" cap="none" normalizeH="0" baseline="0" smtClean="0">
                        <a:ln>
                          <a:noFill/>
                        </a:ln>
                        <a:solidFill>
                          <a:schemeClr val="tx1"/>
                        </a:solidFill>
                        <a:effectLst/>
                        <a:latin typeface="Calibri" pitchFamily="34" charset="0"/>
                        <a:ea typeface="Times New Roman" pitchFamily="18" charset="0"/>
                        <a:cs typeface="Tahoma" pitchFamily="34"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AF1DD"/>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sr-Cyrl-CS" sz="1000" b="0" i="0" u="none" strike="noStrike" cap="none" normalizeH="0" baseline="0" smtClean="0">
                        <a:ln>
                          <a:noFill/>
                        </a:ln>
                        <a:solidFill>
                          <a:schemeClr val="tx1"/>
                        </a:solidFill>
                        <a:effectLst/>
                        <a:latin typeface="Calibri" pitchFamily="34" charset="0"/>
                        <a:ea typeface="Times New Roman" pitchFamily="18" charset="0"/>
                        <a:cs typeface="Tahoma" pitchFamily="34"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AF1DD"/>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sr-Cyrl-CS" sz="1000" b="0" i="0" u="none" strike="noStrike" cap="none" normalizeH="0" baseline="0" smtClean="0">
                        <a:ln>
                          <a:noFill/>
                        </a:ln>
                        <a:solidFill>
                          <a:schemeClr val="tx1"/>
                        </a:solidFill>
                        <a:effectLst/>
                        <a:latin typeface="Calibri" pitchFamily="34" charset="0"/>
                        <a:ea typeface="Times New Roman" pitchFamily="18" charset="0"/>
                        <a:cs typeface="Tahoma" pitchFamily="34"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AF1DD"/>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sr-Cyrl-CS" sz="1000" b="0" i="0" u="none" strike="noStrike" cap="none" normalizeH="0" baseline="0" smtClean="0">
                        <a:ln>
                          <a:noFill/>
                        </a:ln>
                        <a:solidFill>
                          <a:schemeClr val="tx1"/>
                        </a:solidFill>
                        <a:effectLst/>
                        <a:latin typeface="Calibri" pitchFamily="34" charset="0"/>
                        <a:ea typeface="Times New Roman" pitchFamily="18" charset="0"/>
                        <a:cs typeface="Tahoma" pitchFamily="34"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AF1DD"/>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sr-Cyrl-CS" sz="2400" b="1" i="0" u="none" strike="noStrike" cap="none" normalizeH="0" baseline="0" smtClean="0">
                          <a:ln>
                            <a:noFill/>
                          </a:ln>
                          <a:solidFill>
                            <a:schemeClr val="tx1"/>
                          </a:solidFill>
                          <a:effectLst/>
                          <a:latin typeface="Calibri" pitchFamily="34" charset="0"/>
                          <a:ea typeface="Times New Roman" pitchFamily="18" charset="0"/>
                          <a:cs typeface="Tahoma" pitchFamily="34" charset="0"/>
                        </a:rPr>
                        <a:t>Х</a:t>
                      </a:r>
                      <a:endParaRPr kumimoji="0" lang="en-US" sz="2400" b="1" i="0" u="none" strike="noStrike" cap="none" normalizeH="0" baseline="0" smtClean="0">
                        <a:ln>
                          <a:noFill/>
                        </a:ln>
                        <a:solidFill>
                          <a:schemeClr val="tx1"/>
                        </a:solidFill>
                        <a:effectLst/>
                        <a:latin typeface="Times New Roman" pitchFamily="18" charset="0"/>
                        <a:ea typeface="Times New Roman" pitchFamily="18" charset="0"/>
                        <a:cs typeface="Tahoma" pitchFamily="34"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AF1DD"/>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ru-RU" sz="1000" b="0" i="0" u="none" strike="noStrike" cap="none" normalizeH="0" baseline="0" dirty="0" smtClean="0">
                        <a:ln>
                          <a:noFill/>
                        </a:ln>
                        <a:solidFill>
                          <a:schemeClr val="tx1"/>
                        </a:solidFill>
                        <a:effectLst/>
                        <a:latin typeface="Calibri" pitchFamily="34" charset="0"/>
                        <a:ea typeface="Times New Roman" pitchFamily="18" charset="0"/>
                        <a:cs typeface="Tahoma" pitchFamily="34"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AF1DD"/>
                    </a:solidFill>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wipe(left)">
                                      <p:cBhvr>
                                        <p:cTn id="7" dur="2000"/>
                                        <p:tgtEl>
                                          <p:spTgt spid="4">
                                            <p:txEl>
                                              <p:pRg st="0" end="0"/>
                                            </p:txEl>
                                          </p:spTgt>
                                        </p:tgtEl>
                                      </p:cBhvr>
                                    </p:animEffect>
                                  </p:childTnLst>
                                </p:cTn>
                              </p:par>
                              <p:par>
                                <p:cTn id="8" presetID="22" presetClass="entr" presetSubtype="4" fill="hold"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wipe(down)">
                                      <p:cBhvr>
                                        <p:cTn id="10" dur="5000"/>
                                        <p:tgtEl>
                                          <p:spTgt spid="6"/>
                                        </p:tgtEl>
                                      </p:cBhvr>
                                    </p:animEffect>
                                  </p:childTnLst>
                                </p:cTn>
                              </p:par>
                              <p:par>
                                <p:cTn id="11" presetID="22" presetClass="entr" presetSubtype="4" fill="hold" nodeType="with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wipe(down)">
                                      <p:cBhvr>
                                        <p:cTn id="13" dur="5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939</TotalTime>
  <Words>3037</Words>
  <Application>Microsoft Office PowerPoint</Application>
  <PresentationFormat>On-screen Show (4:3)</PresentationFormat>
  <Paragraphs>561</Paragraphs>
  <Slides>35</Slides>
  <Notes>34</Notes>
  <HiddenSlides>0</HiddenSlides>
  <MMClips>0</MMClips>
  <ScaleCrop>false</ScaleCrop>
  <HeadingPairs>
    <vt:vector size="4" baseType="variant">
      <vt:variant>
        <vt:lpstr>Theme</vt:lpstr>
      </vt:variant>
      <vt:variant>
        <vt:i4>1</vt:i4>
      </vt:variant>
      <vt:variant>
        <vt:lpstr>Slide Titles</vt:lpstr>
      </vt:variant>
      <vt:variant>
        <vt:i4>35</vt:i4>
      </vt:variant>
    </vt:vector>
  </HeadingPairs>
  <TitlesOfParts>
    <vt:vector size="36" baseType="lpstr">
      <vt:lpstr>Office Theme</vt:lpstr>
      <vt:lpstr>ЗАЈЕДНИЦА СУДИЈА И КОНТРОЛОРА РУКОМЕТНОГ САВЕЗА СРБИЈЕ</vt:lpstr>
      <vt:lpstr>ДОСТАВА КОНТРОЛЕ ПОСЛЕ УТАКМИЦЕ</vt:lpstr>
      <vt:lpstr>ПОПУЊАВАЊЕ ЗАГЛАВЉА КОНТРОЛЕ</vt:lpstr>
      <vt:lpstr>ПРОЦЕНА ТЕЖИНЕ УТАКМИЦЕ, ОПШТИ УТИСАК О СУЂЕЊУ</vt:lpstr>
      <vt:lpstr>КАКО ПРОЦЕНИТИ ТЕЖИНУ УТАКМИЦЕ</vt:lpstr>
      <vt:lpstr>ОЦЕЊИВАЊЕ СУЂЕЊА ПО КОМПОНЕНТАМА</vt:lpstr>
      <vt:lpstr>ОПШТА ПРАВИЛА ЗА ОЦЕЊИВАЊЕ</vt:lpstr>
      <vt:lpstr>ЛАКА УТАКМИЦА</vt:lpstr>
      <vt:lpstr>НОРМАЛНА УТАКМИЦА</vt:lpstr>
      <vt:lpstr>НОРМАЛНА УТАКМИЦА</vt:lpstr>
      <vt:lpstr>ПОВЕЗИВАЊЕ СЕГМЕНАТА</vt:lpstr>
      <vt:lpstr>ПОВЕЗИВАЊЕ СЕГМЕНАТА</vt:lpstr>
      <vt:lpstr>ПОВЕЗИВАЊЕ СЕГМЕНАТА</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vector>
  </TitlesOfParts>
  <Company>Mika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ЗАЈЕДНИЦА СУДИЈА И КОНТРОЛОРА РУКОМЕТНОГ САВЕЗА СРБИЈЕ</dc:title>
  <dc:creator>Mika</dc:creator>
  <cp:lastModifiedBy>slobodan</cp:lastModifiedBy>
  <cp:revision>108</cp:revision>
  <dcterms:created xsi:type="dcterms:W3CDTF">2012-12-28T00:57:48Z</dcterms:created>
  <dcterms:modified xsi:type="dcterms:W3CDTF">2013-08-06T11:12:28Z</dcterms:modified>
</cp:coreProperties>
</file>