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81" r:id="rId3"/>
    <p:sldId id="257" r:id="rId4"/>
    <p:sldId id="258" r:id="rId5"/>
    <p:sldId id="259" r:id="rId6"/>
    <p:sldId id="260" r:id="rId7"/>
    <p:sldId id="261" r:id="rId8"/>
    <p:sldId id="262" r:id="rId9"/>
    <p:sldId id="263" r:id="rId10"/>
    <p:sldId id="282" r:id="rId11"/>
    <p:sldId id="264" r:id="rId12"/>
    <p:sldId id="283" r:id="rId13"/>
    <p:sldId id="284" r:id="rId14"/>
    <p:sldId id="265" r:id="rId15"/>
    <p:sldId id="266" r:id="rId16"/>
    <p:sldId id="267" r:id="rId17"/>
    <p:sldId id="285" r:id="rId18"/>
    <p:sldId id="268" r:id="rId19"/>
    <p:sldId id="269" r:id="rId20"/>
    <p:sldId id="270" r:id="rId21"/>
    <p:sldId id="271" r:id="rId22"/>
    <p:sldId id="280" r:id="rId23"/>
    <p:sldId id="272" r:id="rId24"/>
    <p:sldId id="279" r:id="rId25"/>
    <p:sldId id="273" r:id="rId26"/>
    <p:sldId id="286" r:id="rId27"/>
    <p:sldId id="287" r:id="rId28"/>
    <p:sldId id="288" r:id="rId29"/>
    <p:sldId id="274" r:id="rId30"/>
    <p:sldId id="275" r:id="rId31"/>
    <p:sldId id="276" r:id="rId32"/>
    <p:sldId id="289" r:id="rId33"/>
    <p:sldId id="277" r:id="rId34"/>
    <p:sldId id="278" r:id="rId35"/>
    <p:sldId id="290"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a:srgbClr val="FFFFCC"/>
    <a:srgbClr val="FF00FF"/>
    <a:srgbClr val="CC00CC"/>
    <a:srgbClr val="00FF00"/>
    <a:srgbClr val="00FFFF"/>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64FB0C-9821-48DE-86F2-EDE42E5B4B46}" type="doc">
      <dgm:prSet loTypeId="urn:microsoft.com/office/officeart/2005/8/layout/vList5" loCatId="list" qsTypeId="urn:microsoft.com/office/officeart/2005/8/quickstyle/3d3" qsCatId="3D" csTypeId="urn:microsoft.com/office/officeart/2005/8/colors/colorful5" csCatId="colorful" phldr="1"/>
      <dgm:spPr/>
      <dgm:t>
        <a:bodyPr/>
        <a:lstStyle/>
        <a:p>
          <a:endParaRPr lang="en-US"/>
        </a:p>
      </dgm:t>
    </dgm:pt>
    <dgm:pt modelId="{D8E703AF-F853-47B4-94AF-EBE69DD40929}">
      <dgm:prSet phldrT="[Text]" custT="1"/>
      <dgm:spPr>
        <a:solidFill>
          <a:srgbClr val="00FF00"/>
        </a:solidFill>
      </dgm:spPr>
      <dgm:t>
        <a:bodyPr/>
        <a:lstStyle/>
        <a:p>
          <a:r>
            <a:rPr lang="sr-Cyrl-CS" sz="2000" b="1" dirty="0" smtClean="0">
              <a:solidFill>
                <a:schemeClr val="tx1"/>
              </a:solidFill>
            </a:rPr>
            <a:t>ЛАКА УТАКМИЦА</a:t>
          </a:r>
        </a:p>
      </dgm:t>
    </dgm:pt>
    <dgm:pt modelId="{2CB4480E-A1D3-4275-983F-02BC72227D49}" type="parTrans" cxnId="{F1F3606A-D96E-4CFE-BDD9-EAC9FC364420}">
      <dgm:prSet/>
      <dgm:spPr/>
      <dgm:t>
        <a:bodyPr/>
        <a:lstStyle/>
        <a:p>
          <a:endParaRPr lang="en-US"/>
        </a:p>
      </dgm:t>
    </dgm:pt>
    <dgm:pt modelId="{CB8BE938-4D83-41E2-AE34-BB04FFAE02EE}" type="sibTrans" cxnId="{F1F3606A-D96E-4CFE-BDD9-EAC9FC364420}">
      <dgm:prSet/>
      <dgm:spPr/>
      <dgm:t>
        <a:bodyPr/>
        <a:lstStyle/>
        <a:p>
          <a:endParaRPr lang="en-US"/>
        </a:p>
      </dgm:t>
    </dgm:pt>
    <dgm:pt modelId="{2EF2E1A2-8A6D-4E28-A78A-4E0B049FF2F3}">
      <dgm:prSet phldrT="[Text]" custT="1"/>
      <dgm:spPr>
        <a:ln>
          <a:solidFill>
            <a:srgbClr val="00FF00"/>
          </a:solidFill>
        </a:ln>
        <a:effectLst>
          <a:glow rad="101600">
            <a:srgbClr val="00FF00">
              <a:alpha val="60000"/>
            </a:srgbClr>
          </a:glow>
        </a:effectLst>
      </dgm:spPr>
      <dgm:t>
        <a:bodyPr/>
        <a:lstStyle/>
        <a:p>
          <a:pPr algn="l"/>
          <a:r>
            <a:rPr lang="sr-Cyrl-CS" sz="1400" dirty="0" smtClean="0">
              <a:latin typeface="Cambria" pitchFamily="18" charset="0"/>
            </a:rPr>
            <a:t>Обично су то утакмице са великом гол разликом, и видљивом диспропорцијом у квалитету екипа, на којој се ангажман судија сводио углавном на ‘’евидентирање резултата’’, без доношења већег броја одлука које су последица саме примене Правила игре, где судије немају прилике да искажу своје квалитете.</a:t>
          </a:r>
          <a:endParaRPr lang="en-US" sz="1400" dirty="0">
            <a:latin typeface="Cambria" pitchFamily="18" charset="0"/>
          </a:endParaRPr>
        </a:p>
      </dgm:t>
    </dgm:pt>
    <dgm:pt modelId="{61F6C060-3A6B-4353-8152-31D95BB1A27A}" type="parTrans" cxnId="{929E15E3-0C83-42C6-B9FB-4E7EB7A9962B}">
      <dgm:prSet/>
      <dgm:spPr/>
      <dgm:t>
        <a:bodyPr/>
        <a:lstStyle/>
        <a:p>
          <a:endParaRPr lang="en-US"/>
        </a:p>
      </dgm:t>
    </dgm:pt>
    <dgm:pt modelId="{9594DC4E-25E0-4329-9B3B-C4A4736D480F}" type="sibTrans" cxnId="{929E15E3-0C83-42C6-B9FB-4E7EB7A9962B}">
      <dgm:prSet/>
      <dgm:spPr/>
      <dgm:t>
        <a:bodyPr/>
        <a:lstStyle/>
        <a:p>
          <a:endParaRPr lang="en-US"/>
        </a:p>
      </dgm:t>
    </dgm:pt>
    <dgm:pt modelId="{AA2BDCDE-CF89-4ADA-B67E-5CDF87DF4AF3}">
      <dgm:prSet phldrT="[Text]" custT="1"/>
      <dgm:spPr>
        <a:solidFill>
          <a:srgbClr val="00B0F0"/>
        </a:solidFill>
      </dgm:spPr>
      <dgm:t>
        <a:bodyPr/>
        <a:lstStyle/>
        <a:p>
          <a:r>
            <a:rPr lang="sr-Cyrl-CS" sz="2000" b="1" dirty="0" smtClean="0">
              <a:solidFill>
                <a:schemeClr val="bg1"/>
              </a:solidFill>
            </a:rPr>
            <a:t>ТЕШКА УТАКМИЦА</a:t>
          </a:r>
          <a:endParaRPr lang="en-US" sz="2000" b="1" dirty="0">
            <a:solidFill>
              <a:schemeClr val="bg1"/>
            </a:solidFill>
          </a:endParaRPr>
        </a:p>
      </dgm:t>
    </dgm:pt>
    <dgm:pt modelId="{63586E15-22CB-4457-9FDA-544DFDCF1700}" type="parTrans" cxnId="{1E09C833-8EFC-463C-A720-2D3D6B7EA9D8}">
      <dgm:prSet/>
      <dgm:spPr/>
      <dgm:t>
        <a:bodyPr/>
        <a:lstStyle/>
        <a:p>
          <a:endParaRPr lang="en-US"/>
        </a:p>
      </dgm:t>
    </dgm:pt>
    <dgm:pt modelId="{A943ACFE-1A13-4C4B-B324-A226E43DF572}" type="sibTrans" cxnId="{1E09C833-8EFC-463C-A720-2D3D6B7EA9D8}">
      <dgm:prSet/>
      <dgm:spPr/>
      <dgm:t>
        <a:bodyPr/>
        <a:lstStyle/>
        <a:p>
          <a:endParaRPr lang="en-US"/>
        </a:p>
      </dgm:t>
    </dgm:pt>
    <dgm:pt modelId="{7ECE3583-1DFC-4B03-B1AF-55E7FACA91AD}">
      <dgm:prSet phldrT="[Text]" custT="1"/>
      <dgm:spPr>
        <a:ln>
          <a:solidFill>
            <a:srgbClr val="00B0F0"/>
          </a:solidFill>
        </a:ln>
        <a:effectLst>
          <a:glow rad="101600">
            <a:srgbClr val="00B0F0">
              <a:alpha val="40000"/>
            </a:srgbClr>
          </a:glow>
        </a:effectLst>
      </dgm:spPr>
      <dgm:t>
        <a:bodyPr/>
        <a:lstStyle/>
        <a:p>
          <a:r>
            <a:rPr lang="sr-Cyrl-CS" sz="1400" dirty="0" smtClean="0">
              <a:latin typeface="Cambria" pitchFamily="18" charset="0"/>
            </a:rPr>
            <a:t>Овде се сврставају углавном оне утакмице које су целим својим током неизвесне, где се игра ‘’гол за гол’’, у којој судије морају да донесу ‘’значајнији’’ број одлука када је у питању сама примена Правила игре, где се утакмица завршава малом гол разликом (или нерешено). Посебно треба водити рачуна о броју донетих  (и пропуштених) одлука  када су у питању ‘’ЗАТАМЊЕНИ СЕГМЕНТИ’’, односно тзв. ‘’рукометни елементи.’’</a:t>
          </a:r>
          <a:endParaRPr lang="en-US" sz="1400" dirty="0">
            <a:latin typeface="Cambria" pitchFamily="18" charset="0"/>
          </a:endParaRPr>
        </a:p>
      </dgm:t>
    </dgm:pt>
    <dgm:pt modelId="{77A70A39-4BBF-4CF8-9EDA-BA662885E286}" type="parTrans" cxnId="{FAEC2926-BCF1-4E8C-94C9-198C5BE8024B}">
      <dgm:prSet/>
      <dgm:spPr/>
      <dgm:t>
        <a:bodyPr/>
        <a:lstStyle/>
        <a:p>
          <a:endParaRPr lang="en-US"/>
        </a:p>
      </dgm:t>
    </dgm:pt>
    <dgm:pt modelId="{DDD5A89E-CAD0-42F8-B4C4-E35121E9779C}" type="sibTrans" cxnId="{FAEC2926-BCF1-4E8C-94C9-198C5BE8024B}">
      <dgm:prSet/>
      <dgm:spPr/>
      <dgm:t>
        <a:bodyPr/>
        <a:lstStyle/>
        <a:p>
          <a:endParaRPr lang="en-US"/>
        </a:p>
      </dgm:t>
    </dgm:pt>
    <dgm:pt modelId="{13858EC7-19DC-462A-91CB-C873ECAB764A}">
      <dgm:prSet phldrT="[Text]" custT="1"/>
      <dgm:spPr>
        <a:solidFill>
          <a:srgbClr val="FF0000"/>
        </a:solidFill>
      </dgm:spPr>
      <dgm:t>
        <a:bodyPr/>
        <a:lstStyle/>
        <a:p>
          <a:r>
            <a:rPr lang="sr-Cyrl-CS" sz="2000" b="1" dirty="0" smtClean="0">
              <a:solidFill>
                <a:schemeClr val="bg1"/>
              </a:solidFill>
            </a:rPr>
            <a:t>ВЕОМА ТЕШКА УТАКМИЦА</a:t>
          </a:r>
          <a:endParaRPr lang="en-US" sz="2000" b="1" dirty="0">
            <a:solidFill>
              <a:schemeClr val="bg1"/>
            </a:solidFill>
          </a:endParaRPr>
        </a:p>
      </dgm:t>
    </dgm:pt>
    <dgm:pt modelId="{5B2F9CEA-10A3-40BC-BC3F-9BA892E3E352}" type="parTrans" cxnId="{DE5E2186-F753-4A7F-A45A-2ECE915135E7}">
      <dgm:prSet/>
      <dgm:spPr/>
      <dgm:t>
        <a:bodyPr/>
        <a:lstStyle/>
        <a:p>
          <a:endParaRPr lang="en-US"/>
        </a:p>
      </dgm:t>
    </dgm:pt>
    <dgm:pt modelId="{4475C2A9-549B-46AE-84A3-DC9F33EE6127}" type="sibTrans" cxnId="{DE5E2186-F753-4A7F-A45A-2ECE915135E7}">
      <dgm:prSet/>
      <dgm:spPr/>
      <dgm:t>
        <a:bodyPr/>
        <a:lstStyle/>
        <a:p>
          <a:endParaRPr lang="en-US"/>
        </a:p>
      </dgm:t>
    </dgm:pt>
    <dgm:pt modelId="{AEC44ABE-8E97-4638-B87F-EC14AA14D1E1}">
      <dgm:prSet phldrT="[Text]" custT="1"/>
      <dgm:spPr>
        <a:ln>
          <a:solidFill>
            <a:srgbClr val="FF0000"/>
          </a:solidFill>
        </a:ln>
        <a:effectLst>
          <a:glow rad="101600">
            <a:srgbClr val="FF0000">
              <a:alpha val="40000"/>
            </a:srgbClr>
          </a:glow>
        </a:effectLst>
      </dgm:spPr>
      <dgm:t>
        <a:bodyPr/>
        <a:lstStyle/>
        <a:p>
          <a:r>
            <a:rPr lang="sr-Cyrl-CS" sz="1400" dirty="0" smtClean="0">
              <a:latin typeface="Cambria" pitchFamily="18" charset="0"/>
            </a:rPr>
            <a:t>У пракси су ове утакмице најређе, и поред елемената који карактеришу тешку утакмицу, потребно је узети у обзир значај утакмице у погледу резултата (да ли решава првака лиге, испадање, ако се игра куп системом – елиминација из даљег такмичења), укупну атмосферу на утакмици (понашање играча, званичника, публике). Такође је битна учесталост ‘’компликованих’’ ситуација у игри, где судије могу на недвосмислен начин да искажу све своје квалитете и сналажљивост у доношењу ‘’тешких’’ и непопуларних одлука ‘’под притиском’’.</a:t>
          </a:r>
          <a:endParaRPr lang="en-US" sz="1400" dirty="0">
            <a:latin typeface="Cambria" pitchFamily="18" charset="0"/>
          </a:endParaRPr>
        </a:p>
      </dgm:t>
    </dgm:pt>
    <dgm:pt modelId="{ADCF6D22-C83D-4390-8680-ADAC3CAE08EF}" type="parTrans" cxnId="{CBB3D567-11FE-4713-B94C-290F225A9BA0}">
      <dgm:prSet/>
      <dgm:spPr/>
      <dgm:t>
        <a:bodyPr/>
        <a:lstStyle/>
        <a:p>
          <a:endParaRPr lang="en-US"/>
        </a:p>
      </dgm:t>
    </dgm:pt>
    <dgm:pt modelId="{9A0E6228-0B25-4262-BA83-CEFA263D66E6}" type="sibTrans" cxnId="{CBB3D567-11FE-4713-B94C-290F225A9BA0}">
      <dgm:prSet/>
      <dgm:spPr/>
      <dgm:t>
        <a:bodyPr/>
        <a:lstStyle/>
        <a:p>
          <a:endParaRPr lang="en-US"/>
        </a:p>
      </dgm:t>
    </dgm:pt>
    <dgm:pt modelId="{6029A5DC-06A9-43EE-B4C8-BB722BA10EE6}">
      <dgm:prSet custT="1"/>
      <dgm:spPr>
        <a:solidFill>
          <a:srgbClr val="FFFF00"/>
        </a:solidFill>
      </dgm:spPr>
      <dgm:t>
        <a:bodyPr/>
        <a:lstStyle/>
        <a:p>
          <a:r>
            <a:rPr lang="sr-Cyrl-CS" sz="2000" b="1" dirty="0" smtClean="0">
              <a:solidFill>
                <a:schemeClr val="tx1"/>
              </a:solidFill>
            </a:rPr>
            <a:t>НОРМАЛНА УТАКМИЦА</a:t>
          </a:r>
          <a:endParaRPr lang="en-US" sz="2000" b="1" dirty="0">
            <a:solidFill>
              <a:schemeClr val="tx1"/>
            </a:solidFill>
          </a:endParaRPr>
        </a:p>
      </dgm:t>
    </dgm:pt>
    <dgm:pt modelId="{649F765A-F960-4FCE-AA26-BEEF4EB77C1E}" type="parTrans" cxnId="{6585C33E-4FDC-42BB-BE9B-0F9A377B1454}">
      <dgm:prSet/>
      <dgm:spPr/>
      <dgm:t>
        <a:bodyPr/>
        <a:lstStyle/>
        <a:p>
          <a:endParaRPr lang="en-US"/>
        </a:p>
      </dgm:t>
    </dgm:pt>
    <dgm:pt modelId="{0C25B12A-C3C4-4180-83ED-2BE339BFA503}" type="sibTrans" cxnId="{6585C33E-4FDC-42BB-BE9B-0F9A377B1454}">
      <dgm:prSet/>
      <dgm:spPr/>
      <dgm:t>
        <a:bodyPr/>
        <a:lstStyle/>
        <a:p>
          <a:endParaRPr lang="en-US"/>
        </a:p>
      </dgm:t>
    </dgm:pt>
    <dgm:pt modelId="{AA868833-7100-4218-B289-D95B6F6D1308}">
      <dgm:prSet custT="1"/>
      <dgm:spPr>
        <a:ln>
          <a:solidFill>
            <a:srgbClr val="FFFF00"/>
          </a:solidFill>
        </a:ln>
        <a:effectLst>
          <a:glow rad="101600">
            <a:srgbClr val="FFFF00">
              <a:alpha val="60000"/>
            </a:srgbClr>
          </a:glow>
        </a:effectLst>
      </dgm:spPr>
      <dgm:t>
        <a:bodyPr/>
        <a:lstStyle/>
        <a:p>
          <a:r>
            <a:rPr lang="sr-Cyrl-CS" sz="1400" dirty="0" smtClean="0">
              <a:latin typeface="Cambria" pitchFamily="18" charset="0"/>
            </a:rPr>
            <a:t>Обично су то жаргонски речено ‘’праве првенствене утакмице’’, са одређеном дозом неизвесности током утакмице, али где у завршници једна екипа  квалитетом или борбеношћу надвлада другу, у којој судије имају могућности да искажу своје квалитете у погледу примене Правила игре. Крајњи резултат, у начелу, може бити од нерешеног до неколико, па чак и до више голова разлике.</a:t>
          </a:r>
          <a:endParaRPr lang="en-US" sz="1400" dirty="0">
            <a:latin typeface="Cambria" pitchFamily="18" charset="0"/>
          </a:endParaRPr>
        </a:p>
      </dgm:t>
    </dgm:pt>
    <dgm:pt modelId="{E6009F54-CDF9-4EB0-AA06-BF7326DBAA5A}" type="parTrans" cxnId="{78EFA9D5-5BBC-4C33-A2F3-2F378A40AF9F}">
      <dgm:prSet/>
      <dgm:spPr/>
      <dgm:t>
        <a:bodyPr/>
        <a:lstStyle/>
        <a:p>
          <a:endParaRPr lang="en-US"/>
        </a:p>
      </dgm:t>
    </dgm:pt>
    <dgm:pt modelId="{63360F45-0090-4387-975B-0F31667F3CD5}" type="sibTrans" cxnId="{78EFA9D5-5BBC-4C33-A2F3-2F378A40AF9F}">
      <dgm:prSet/>
      <dgm:spPr/>
      <dgm:t>
        <a:bodyPr/>
        <a:lstStyle/>
        <a:p>
          <a:endParaRPr lang="en-US"/>
        </a:p>
      </dgm:t>
    </dgm:pt>
    <dgm:pt modelId="{79536D95-F599-4406-8BFE-C0D5154C5CBE}" type="pres">
      <dgm:prSet presAssocID="{3B64FB0C-9821-48DE-86F2-EDE42E5B4B46}" presName="Name0" presStyleCnt="0">
        <dgm:presLayoutVars>
          <dgm:dir/>
          <dgm:animLvl val="lvl"/>
          <dgm:resizeHandles val="exact"/>
        </dgm:presLayoutVars>
      </dgm:prSet>
      <dgm:spPr/>
      <dgm:t>
        <a:bodyPr/>
        <a:lstStyle/>
        <a:p>
          <a:endParaRPr lang="en-US"/>
        </a:p>
      </dgm:t>
    </dgm:pt>
    <dgm:pt modelId="{EE7B3D97-96CF-4118-98FB-1284C5BEDC5A}" type="pres">
      <dgm:prSet presAssocID="{D8E703AF-F853-47B4-94AF-EBE69DD40929}" presName="linNode" presStyleCnt="0"/>
      <dgm:spPr/>
    </dgm:pt>
    <dgm:pt modelId="{8FDBD874-9D69-4FA9-8D82-AB3A8D5EA57B}" type="pres">
      <dgm:prSet presAssocID="{D8E703AF-F853-47B4-94AF-EBE69DD40929}" presName="parentText" presStyleLbl="node1" presStyleIdx="0" presStyleCnt="4" custScaleX="92342" custScaleY="49564" custLinFactNeighborY="941">
        <dgm:presLayoutVars>
          <dgm:chMax val="1"/>
          <dgm:bulletEnabled val="1"/>
        </dgm:presLayoutVars>
      </dgm:prSet>
      <dgm:spPr/>
      <dgm:t>
        <a:bodyPr/>
        <a:lstStyle/>
        <a:p>
          <a:endParaRPr lang="en-US"/>
        </a:p>
      </dgm:t>
    </dgm:pt>
    <dgm:pt modelId="{3B61DA1C-2FC8-422E-8847-B0DC2FA30A70}" type="pres">
      <dgm:prSet presAssocID="{D8E703AF-F853-47B4-94AF-EBE69DD40929}" presName="descendantText" presStyleLbl="alignAccFollowNode1" presStyleIdx="0" presStyleCnt="4" custScaleX="162794" custScaleY="76806">
        <dgm:presLayoutVars>
          <dgm:bulletEnabled val="1"/>
        </dgm:presLayoutVars>
      </dgm:prSet>
      <dgm:spPr/>
      <dgm:t>
        <a:bodyPr/>
        <a:lstStyle/>
        <a:p>
          <a:endParaRPr lang="en-US"/>
        </a:p>
      </dgm:t>
    </dgm:pt>
    <dgm:pt modelId="{69EDAB04-25B1-4D12-A0C9-8BF041569518}" type="pres">
      <dgm:prSet presAssocID="{CB8BE938-4D83-41E2-AE34-BB04FFAE02EE}" presName="sp" presStyleCnt="0"/>
      <dgm:spPr/>
    </dgm:pt>
    <dgm:pt modelId="{461B29B1-039B-4BDB-9689-9842C957B038}" type="pres">
      <dgm:prSet presAssocID="{6029A5DC-06A9-43EE-B4C8-BB722BA10EE6}" presName="linNode" presStyleCnt="0"/>
      <dgm:spPr/>
    </dgm:pt>
    <dgm:pt modelId="{B681408F-7554-4935-8DBD-2CEBF8906D62}" type="pres">
      <dgm:prSet presAssocID="{6029A5DC-06A9-43EE-B4C8-BB722BA10EE6}" presName="parentText" presStyleLbl="node1" presStyleIdx="1" presStyleCnt="4" custScaleX="88111" custScaleY="54899" custLinFactNeighborX="-44" custLinFactNeighborY="-3067">
        <dgm:presLayoutVars>
          <dgm:chMax val="1"/>
          <dgm:bulletEnabled val="1"/>
        </dgm:presLayoutVars>
      </dgm:prSet>
      <dgm:spPr/>
      <dgm:t>
        <a:bodyPr/>
        <a:lstStyle/>
        <a:p>
          <a:endParaRPr lang="en-US"/>
        </a:p>
      </dgm:t>
    </dgm:pt>
    <dgm:pt modelId="{D7F0D415-68DB-4DB1-9285-E7CA4BFAC98D}" type="pres">
      <dgm:prSet presAssocID="{6029A5DC-06A9-43EE-B4C8-BB722BA10EE6}" presName="descendantText" presStyleLbl="alignAccFollowNode1" presStyleIdx="1" presStyleCnt="4" custScaleX="147350">
        <dgm:presLayoutVars>
          <dgm:bulletEnabled val="1"/>
        </dgm:presLayoutVars>
      </dgm:prSet>
      <dgm:spPr/>
      <dgm:t>
        <a:bodyPr/>
        <a:lstStyle/>
        <a:p>
          <a:endParaRPr lang="en-US"/>
        </a:p>
      </dgm:t>
    </dgm:pt>
    <dgm:pt modelId="{2383AF67-8601-43D5-9079-C91C6FA2D2B3}" type="pres">
      <dgm:prSet presAssocID="{0C25B12A-C3C4-4180-83ED-2BE339BFA503}" presName="sp" presStyleCnt="0"/>
      <dgm:spPr/>
    </dgm:pt>
    <dgm:pt modelId="{8D5125C4-6042-4543-8F0E-7D97183A377F}" type="pres">
      <dgm:prSet presAssocID="{AA2BDCDE-CF89-4ADA-B67E-5CDF87DF4AF3}" presName="linNode" presStyleCnt="0"/>
      <dgm:spPr/>
    </dgm:pt>
    <dgm:pt modelId="{889941F4-46D8-46F2-BB14-02EC32158166}" type="pres">
      <dgm:prSet presAssocID="{AA2BDCDE-CF89-4ADA-B67E-5CDF87DF4AF3}" presName="parentText" presStyleLbl="node1" presStyleIdx="2" presStyleCnt="4" custScaleX="100001" custScaleY="52859">
        <dgm:presLayoutVars>
          <dgm:chMax val="1"/>
          <dgm:bulletEnabled val="1"/>
        </dgm:presLayoutVars>
      </dgm:prSet>
      <dgm:spPr/>
      <dgm:t>
        <a:bodyPr/>
        <a:lstStyle/>
        <a:p>
          <a:endParaRPr lang="en-US"/>
        </a:p>
      </dgm:t>
    </dgm:pt>
    <dgm:pt modelId="{0258CDDB-945D-46DD-9D2D-B3B0D609E640}" type="pres">
      <dgm:prSet presAssocID="{AA2BDCDE-CF89-4ADA-B67E-5CDF87DF4AF3}" presName="descendantText" presStyleLbl="alignAccFollowNode1" presStyleIdx="2" presStyleCnt="4" custScaleX="170455">
        <dgm:presLayoutVars>
          <dgm:bulletEnabled val="1"/>
        </dgm:presLayoutVars>
      </dgm:prSet>
      <dgm:spPr/>
      <dgm:t>
        <a:bodyPr/>
        <a:lstStyle/>
        <a:p>
          <a:endParaRPr lang="en-US"/>
        </a:p>
      </dgm:t>
    </dgm:pt>
    <dgm:pt modelId="{A7574FC5-59B6-4FDC-8C5D-F1B2FBBD845D}" type="pres">
      <dgm:prSet presAssocID="{A943ACFE-1A13-4C4B-B324-A226E43DF572}" presName="sp" presStyleCnt="0"/>
      <dgm:spPr/>
    </dgm:pt>
    <dgm:pt modelId="{A26835CC-E5BD-419D-A440-4DD94C173596}" type="pres">
      <dgm:prSet presAssocID="{13858EC7-19DC-462A-91CB-C873ECAB764A}" presName="linNode" presStyleCnt="0"/>
      <dgm:spPr/>
    </dgm:pt>
    <dgm:pt modelId="{0FE366BF-6B11-4D7A-9A44-05F0B5CC4966}" type="pres">
      <dgm:prSet presAssocID="{13858EC7-19DC-462A-91CB-C873ECAB764A}" presName="parentText" presStyleLbl="node1" presStyleIdx="3" presStyleCnt="4" custScaleX="110001" custScaleY="57560">
        <dgm:presLayoutVars>
          <dgm:chMax val="1"/>
          <dgm:bulletEnabled val="1"/>
        </dgm:presLayoutVars>
      </dgm:prSet>
      <dgm:spPr/>
      <dgm:t>
        <a:bodyPr/>
        <a:lstStyle/>
        <a:p>
          <a:endParaRPr lang="en-US"/>
        </a:p>
      </dgm:t>
    </dgm:pt>
    <dgm:pt modelId="{DC0E8C2F-6D01-4335-B9AB-AD34C1EF87CF}" type="pres">
      <dgm:prSet presAssocID="{13858EC7-19DC-462A-91CB-C873ECAB764A}" presName="descendantText" presStyleLbl="alignAccFollowNode1" presStyleIdx="3" presStyleCnt="4" custScaleX="191758" custScaleY="128484">
        <dgm:presLayoutVars>
          <dgm:bulletEnabled val="1"/>
        </dgm:presLayoutVars>
      </dgm:prSet>
      <dgm:spPr/>
      <dgm:t>
        <a:bodyPr/>
        <a:lstStyle/>
        <a:p>
          <a:endParaRPr lang="en-US"/>
        </a:p>
      </dgm:t>
    </dgm:pt>
  </dgm:ptLst>
  <dgm:cxnLst>
    <dgm:cxn modelId="{929E15E3-0C83-42C6-B9FB-4E7EB7A9962B}" srcId="{D8E703AF-F853-47B4-94AF-EBE69DD40929}" destId="{2EF2E1A2-8A6D-4E28-A78A-4E0B049FF2F3}" srcOrd="0" destOrd="0" parTransId="{61F6C060-3A6B-4353-8152-31D95BB1A27A}" sibTransId="{9594DC4E-25E0-4329-9B3B-C4A4736D480F}"/>
    <dgm:cxn modelId="{EB22A64D-605B-4665-83E9-844BEFDE5A9B}" type="presOf" srcId="{7ECE3583-1DFC-4B03-B1AF-55E7FACA91AD}" destId="{0258CDDB-945D-46DD-9D2D-B3B0D609E640}" srcOrd="0" destOrd="0" presId="urn:microsoft.com/office/officeart/2005/8/layout/vList5"/>
    <dgm:cxn modelId="{FAEC2926-BCF1-4E8C-94C9-198C5BE8024B}" srcId="{AA2BDCDE-CF89-4ADA-B67E-5CDF87DF4AF3}" destId="{7ECE3583-1DFC-4B03-B1AF-55E7FACA91AD}" srcOrd="0" destOrd="0" parTransId="{77A70A39-4BBF-4CF8-9EDA-BA662885E286}" sibTransId="{DDD5A89E-CAD0-42F8-B4C4-E35121E9779C}"/>
    <dgm:cxn modelId="{CDC968BB-1E8C-44FB-B90D-902469813768}" type="presOf" srcId="{AA2BDCDE-CF89-4ADA-B67E-5CDF87DF4AF3}" destId="{889941F4-46D8-46F2-BB14-02EC32158166}" srcOrd="0" destOrd="0" presId="urn:microsoft.com/office/officeart/2005/8/layout/vList5"/>
    <dgm:cxn modelId="{78EFA9D5-5BBC-4C33-A2F3-2F378A40AF9F}" srcId="{6029A5DC-06A9-43EE-B4C8-BB722BA10EE6}" destId="{AA868833-7100-4218-B289-D95B6F6D1308}" srcOrd="0" destOrd="0" parTransId="{E6009F54-CDF9-4EB0-AA06-BF7326DBAA5A}" sibTransId="{63360F45-0090-4387-975B-0F31667F3CD5}"/>
    <dgm:cxn modelId="{DE5E2186-F753-4A7F-A45A-2ECE915135E7}" srcId="{3B64FB0C-9821-48DE-86F2-EDE42E5B4B46}" destId="{13858EC7-19DC-462A-91CB-C873ECAB764A}" srcOrd="3" destOrd="0" parTransId="{5B2F9CEA-10A3-40BC-BC3F-9BA892E3E352}" sibTransId="{4475C2A9-549B-46AE-84A3-DC9F33EE6127}"/>
    <dgm:cxn modelId="{CBB3D567-11FE-4713-B94C-290F225A9BA0}" srcId="{13858EC7-19DC-462A-91CB-C873ECAB764A}" destId="{AEC44ABE-8E97-4638-B87F-EC14AA14D1E1}" srcOrd="0" destOrd="0" parTransId="{ADCF6D22-C83D-4390-8680-ADAC3CAE08EF}" sibTransId="{9A0E6228-0B25-4262-BA83-CEFA263D66E6}"/>
    <dgm:cxn modelId="{8B86B05F-51B3-430A-8142-33D6742D0577}" type="presOf" srcId="{D8E703AF-F853-47B4-94AF-EBE69DD40929}" destId="{8FDBD874-9D69-4FA9-8D82-AB3A8D5EA57B}" srcOrd="0" destOrd="0" presId="urn:microsoft.com/office/officeart/2005/8/layout/vList5"/>
    <dgm:cxn modelId="{D303B5BF-4CB9-4867-92B8-877ABBDE92E3}" type="presOf" srcId="{AA868833-7100-4218-B289-D95B6F6D1308}" destId="{D7F0D415-68DB-4DB1-9285-E7CA4BFAC98D}" srcOrd="0" destOrd="0" presId="urn:microsoft.com/office/officeart/2005/8/layout/vList5"/>
    <dgm:cxn modelId="{B4CD01A4-8E77-4A4B-8931-CE3FA43D9831}" type="presOf" srcId="{13858EC7-19DC-462A-91CB-C873ECAB764A}" destId="{0FE366BF-6B11-4D7A-9A44-05F0B5CC4966}" srcOrd="0" destOrd="0" presId="urn:microsoft.com/office/officeart/2005/8/layout/vList5"/>
    <dgm:cxn modelId="{1E09C833-8EFC-463C-A720-2D3D6B7EA9D8}" srcId="{3B64FB0C-9821-48DE-86F2-EDE42E5B4B46}" destId="{AA2BDCDE-CF89-4ADA-B67E-5CDF87DF4AF3}" srcOrd="2" destOrd="0" parTransId="{63586E15-22CB-4457-9FDA-544DFDCF1700}" sibTransId="{A943ACFE-1A13-4C4B-B324-A226E43DF572}"/>
    <dgm:cxn modelId="{4EC59E09-A158-403F-A4AE-1002504325A8}" type="presOf" srcId="{6029A5DC-06A9-43EE-B4C8-BB722BA10EE6}" destId="{B681408F-7554-4935-8DBD-2CEBF8906D62}" srcOrd="0" destOrd="0" presId="urn:microsoft.com/office/officeart/2005/8/layout/vList5"/>
    <dgm:cxn modelId="{0ADD9D14-8622-4411-B54D-C84CC54DACBF}" type="presOf" srcId="{AEC44ABE-8E97-4638-B87F-EC14AA14D1E1}" destId="{DC0E8C2F-6D01-4335-B9AB-AD34C1EF87CF}" srcOrd="0" destOrd="0" presId="urn:microsoft.com/office/officeart/2005/8/layout/vList5"/>
    <dgm:cxn modelId="{F1F3606A-D96E-4CFE-BDD9-EAC9FC364420}" srcId="{3B64FB0C-9821-48DE-86F2-EDE42E5B4B46}" destId="{D8E703AF-F853-47B4-94AF-EBE69DD40929}" srcOrd="0" destOrd="0" parTransId="{2CB4480E-A1D3-4275-983F-02BC72227D49}" sibTransId="{CB8BE938-4D83-41E2-AE34-BB04FFAE02EE}"/>
    <dgm:cxn modelId="{087C9B0F-552C-434D-A3CF-F8851915755F}" type="presOf" srcId="{3B64FB0C-9821-48DE-86F2-EDE42E5B4B46}" destId="{79536D95-F599-4406-8BFE-C0D5154C5CBE}" srcOrd="0" destOrd="0" presId="urn:microsoft.com/office/officeart/2005/8/layout/vList5"/>
    <dgm:cxn modelId="{F584A3B9-7D45-400E-AFAE-608E25B76BC8}" type="presOf" srcId="{2EF2E1A2-8A6D-4E28-A78A-4E0B049FF2F3}" destId="{3B61DA1C-2FC8-422E-8847-B0DC2FA30A70}" srcOrd="0" destOrd="0" presId="urn:microsoft.com/office/officeart/2005/8/layout/vList5"/>
    <dgm:cxn modelId="{6585C33E-4FDC-42BB-BE9B-0F9A377B1454}" srcId="{3B64FB0C-9821-48DE-86F2-EDE42E5B4B46}" destId="{6029A5DC-06A9-43EE-B4C8-BB722BA10EE6}" srcOrd="1" destOrd="0" parTransId="{649F765A-F960-4FCE-AA26-BEEF4EB77C1E}" sibTransId="{0C25B12A-C3C4-4180-83ED-2BE339BFA503}"/>
    <dgm:cxn modelId="{D7C097E7-EFAB-4522-8D77-52A8F30C5C9A}" type="presParOf" srcId="{79536D95-F599-4406-8BFE-C0D5154C5CBE}" destId="{EE7B3D97-96CF-4118-98FB-1284C5BEDC5A}" srcOrd="0" destOrd="0" presId="urn:microsoft.com/office/officeart/2005/8/layout/vList5"/>
    <dgm:cxn modelId="{32B5AEF7-F38D-44E9-8188-9FC3DB78B01C}" type="presParOf" srcId="{EE7B3D97-96CF-4118-98FB-1284C5BEDC5A}" destId="{8FDBD874-9D69-4FA9-8D82-AB3A8D5EA57B}" srcOrd="0" destOrd="0" presId="urn:microsoft.com/office/officeart/2005/8/layout/vList5"/>
    <dgm:cxn modelId="{8DCB97A1-EDA7-4582-8B44-DA1FF2B19C8D}" type="presParOf" srcId="{EE7B3D97-96CF-4118-98FB-1284C5BEDC5A}" destId="{3B61DA1C-2FC8-422E-8847-B0DC2FA30A70}" srcOrd="1" destOrd="0" presId="urn:microsoft.com/office/officeart/2005/8/layout/vList5"/>
    <dgm:cxn modelId="{E26FE1BB-C12D-4019-BE43-E0DD5FDBB464}" type="presParOf" srcId="{79536D95-F599-4406-8BFE-C0D5154C5CBE}" destId="{69EDAB04-25B1-4D12-A0C9-8BF041569518}" srcOrd="1" destOrd="0" presId="urn:microsoft.com/office/officeart/2005/8/layout/vList5"/>
    <dgm:cxn modelId="{8FEA7FFE-9C6D-44BB-9F2E-F09EDC383F46}" type="presParOf" srcId="{79536D95-F599-4406-8BFE-C0D5154C5CBE}" destId="{461B29B1-039B-4BDB-9689-9842C957B038}" srcOrd="2" destOrd="0" presId="urn:microsoft.com/office/officeart/2005/8/layout/vList5"/>
    <dgm:cxn modelId="{C68E9186-69D1-4345-A128-37795349CC13}" type="presParOf" srcId="{461B29B1-039B-4BDB-9689-9842C957B038}" destId="{B681408F-7554-4935-8DBD-2CEBF8906D62}" srcOrd="0" destOrd="0" presId="urn:microsoft.com/office/officeart/2005/8/layout/vList5"/>
    <dgm:cxn modelId="{49728E4B-414A-44F2-9469-0A653B08FFA4}" type="presParOf" srcId="{461B29B1-039B-4BDB-9689-9842C957B038}" destId="{D7F0D415-68DB-4DB1-9285-E7CA4BFAC98D}" srcOrd="1" destOrd="0" presId="urn:microsoft.com/office/officeart/2005/8/layout/vList5"/>
    <dgm:cxn modelId="{2E274BB2-CF6B-40F4-95EF-92B674FE9DBA}" type="presParOf" srcId="{79536D95-F599-4406-8BFE-C0D5154C5CBE}" destId="{2383AF67-8601-43D5-9079-C91C6FA2D2B3}" srcOrd="3" destOrd="0" presId="urn:microsoft.com/office/officeart/2005/8/layout/vList5"/>
    <dgm:cxn modelId="{B05D55BC-3709-4C9F-8AEE-3D0F8D32BCE9}" type="presParOf" srcId="{79536D95-F599-4406-8BFE-C0D5154C5CBE}" destId="{8D5125C4-6042-4543-8F0E-7D97183A377F}" srcOrd="4" destOrd="0" presId="urn:microsoft.com/office/officeart/2005/8/layout/vList5"/>
    <dgm:cxn modelId="{DB4FA462-CF83-4103-80C6-A83C6691A223}" type="presParOf" srcId="{8D5125C4-6042-4543-8F0E-7D97183A377F}" destId="{889941F4-46D8-46F2-BB14-02EC32158166}" srcOrd="0" destOrd="0" presId="urn:microsoft.com/office/officeart/2005/8/layout/vList5"/>
    <dgm:cxn modelId="{CD48379E-EA44-4AA1-8E96-FB5609D113AA}" type="presParOf" srcId="{8D5125C4-6042-4543-8F0E-7D97183A377F}" destId="{0258CDDB-945D-46DD-9D2D-B3B0D609E640}" srcOrd="1" destOrd="0" presId="urn:microsoft.com/office/officeart/2005/8/layout/vList5"/>
    <dgm:cxn modelId="{66D51329-A7B8-4EC8-B247-0175A652956F}" type="presParOf" srcId="{79536D95-F599-4406-8BFE-C0D5154C5CBE}" destId="{A7574FC5-59B6-4FDC-8C5D-F1B2FBBD845D}" srcOrd="5" destOrd="0" presId="urn:microsoft.com/office/officeart/2005/8/layout/vList5"/>
    <dgm:cxn modelId="{354E5E4B-C05F-4F97-A6DE-96FA70871B12}" type="presParOf" srcId="{79536D95-F599-4406-8BFE-C0D5154C5CBE}" destId="{A26835CC-E5BD-419D-A440-4DD94C173596}" srcOrd="6" destOrd="0" presId="urn:microsoft.com/office/officeart/2005/8/layout/vList5"/>
    <dgm:cxn modelId="{5C513110-2828-4C58-AC7B-FC57E5DD6856}" type="presParOf" srcId="{A26835CC-E5BD-419D-A440-4DD94C173596}" destId="{0FE366BF-6B11-4D7A-9A44-05F0B5CC4966}" srcOrd="0" destOrd="0" presId="urn:microsoft.com/office/officeart/2005/8/layout/vList5"/>
    <dgm:cxn modelId="{F419B199-B053-44B3-A03C-FB3A643AA888}" type="presParOf" srcId="{A26835CC-E5BD-419D-A440-4DD94C173596}" destId="{DC0E8C2F-6D01-4335-B9AB-AD34C1EF87CF}"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64FB0C-9821-48DE-86F2-EDE42E5B4B46}" type="doc">
      <dgm:prSet loTypeId="urn:microsoft.com/office/officeart/2005/8/layout/vList5" loCatId="list" qsTypeId="urn:microsoft.com/office/officeart/2005/8/quickstyle/3d3" qsCatId="3D" csTypeId="urn:microsoft.com/office/officeart/2005/8/colors/colorful5" csCatId="colorful" phldr="1"/>
      <dgm:spPr/>
      <dgm:t>
        <a:bodyPr/>
        <a:lstStyle/>
        <a:p>
          <a:endParaRPr lang="en-US"/>
        </a:p>
      </dgm:t>
    </dgm:pt>
    <dgm:pt modelId="{D8E703AF-F853-47B4-94AF-EBE69DD40929}">
      <dgm:prSet phldrT="[Text]" custT="1"/>
      <dgm:spPr>
        <a:solidFill>
          <a:schemeClr val="tx1">
            <a:lumMod val="65000"/>
            <a:lumOff val="35000"/>
          </a:schemeClr>
        </a:solidFill>
      </dgm:spPr>
      <dgm:t>
        <a:bodyPr/>
        <a:lstStyle/>
        <a:p>
          <a:r>
            <a:rPr lang="sr-Cyrl-CS" sz="2000" b="1" dirty="0" smtClean="0">
              <a:solidFill>
                <a:schemeClr val="bg1"/>
              </a:solidFill>
            </a:rPr>
            <a:t>СЛАБО (−−)</a:t>
          </a:r>
        </a:p>
      </dgm:t>
    </dgm:pt>
    <dgm:pt modelId="{2CB4480E-A1D3-4275-983F-02BC72227D49}" type="parTrans" cxnId="{F1F3606A-D96E-4CFE-BDD9-EAC9FC364420}">
      <dgm:prSet/>
      <dgm:spPr/>
      <dgm:t>
        <a:bodyPr/>
        <a:lstStyle/>
        <a:p>
          <a:endParaRPr lang="en-US"/>
        </a:p>
      </dgm:t>
    </dgm:pt>
    <dgm:pt modelId="{CB8BE938-4D83-41E2-AE34-BB04FFAE02EE}" type="sibTrans" cxnId="{F1F3606A-D96E-4CFE-BDD9-EAC9FC364420}">
      <dgm:prSet/>
      <dgm:spPr/>
      <dgm:t>
        <a:bodyPr/>
        <a:lstStyle/>
        <a:p>
          <a:endParaRPr lang="en-US"/>
        </a:p>
      </dgm:t>
    </dgm:pt>
    <dgm:pt modelId="{2EF2E1A2-8A6D-4E28-A78A-4E0B049FF2F3}">
      <dgm:prSet phldrT="[Text]" custT="1"/>
      <dgm:spPr>
        <a:solidFill>
          <a:schemeClr val="accent2">
            <a:lumMod val="20000"/>
            <a:lumOff val="80000"/>
            <a:alpha val="90000"/>
          </a:schemeClr>
        </a:solidFill>
        <a:ln>
          <a:solidFill>
            <a:schemeClr val="tx1"/>
          </a:solidFill>
        </a:ln>
        <a:effectLst>
          <a:glow rad="101600">
            <a:srgbClr val="002060">
              <a:alpha val="60000"/>
            </a:srgbClr>
          </a:glow>
        </a:effectLst>
      </dgm:spPr>
      <dgm:t>
        <a:bodyPr/>
        <a:lstStyle/>
        <a:p>
          <a:pPr algn="l"/>
          <a:r>
            <a:rPr lang="sr-Cyrl-CS" sz="1400" b="1" dirty="0" smtClean="0">
              <a:solidFill>
                <a:srgbClr val="C00000"/>
              </a:solidFill>
              <a:latin typeface="+mj-lt"/>
            </a:rPr>
            <a:t>Једна или више грешака</a:t>
          </a:r>
          <a:r>
            <a:rPr lang="sr-Cyrl-CS" sz="1400" b="1" dirty="0" smtClean="0">
              <a:solidFill>
                <a:srgbClr val="C00000"/>
              </a:solidFill>
            </a:rPr>
            <a:t> које су утицале на бодовни исход утакмице. </a:t>
          </a:r>
          <a:r>
            <a:rPr lang="sr-Cyrl-CS" sz="1400" b="1" dirty="0" smtClean="0"/>
            <a:t>Судије су имале 6 (шест) и више грешака у незатамњеној, или 5 (пет) и више грешака у затамњеној компоненти</a:t>
          </a:r>
          <a:r>
            <a:rPr lang="sr-Cyrl-CS" sz="1400" dirty="0" smtClean="0"/>
            <a:t>. Недостатак контроле утакмице.</a:t>
          </a:r>
          <a:endParaRPr lang="en-US" sz="1400" dirty="0"/>
        </a:p>
      </dgm:t>
    </dgm:pt>
    <dgm:pt modelId="{61F6C060-3A6B-4353-8152-31D95BB1A27A}" type="parTrans" cxnId="{929E15E3-0C83-42C6-B9FB-4E7EB7A9962B}">
      <dgm:prSet/>
      <dgm:spPr/>
      <dgm:t>
        <a:bodyPr/>
        <a:lstStyle/>
        <a:p>
          <a:endParaRPr lang="en-US"/>
        </a:p>
      </dgm:t>
    </dgm:pt>
    <dgm:pt modelId="{9594DC4E-25E0-4329-9B3B-C4A4736D480F}" type="sibTrans" cxnId="{929E15E3-0C83-42C6-B9FB-4E7EB7A9962B}">
      <dgm:prSet/>
      <dgm:spPr/>
      <dgm:t>
        <a:bodyPr/>
        <a:lstStyle/>
        <a:p>
          <a:endParaRPr lang="en-US"/>
        </a:p>
      </dgm:t>
    </dgm:pt>
    <dgm:pt modelId="{AA2BDCDE-CF89-4ADA-B67E-5CDF87DF4AF3}">
      <dgm:prSet phldrT="[Text]" custT="1"/>
      <dgm:spPr>
        <a:solidFill>
          <a:srgbClr val="FFFF00"/>
        </a:solidFill>
      </dgm:spPr>
      <dgm:t>
        <a:bodyPr/>
        <a:lstStyle/>
        <a:p>
          <a:r>
            <a:rPr lang="sr-Cyrl-CS" sz="2000" b="1" dirty="0" smtClean="0">
              <a:solidFill>
                <a:schemeClr val="tx1"/>
              </a:solidFill>
            </a:rPr>
            <a:t>ПРОСЕЧНО (0)</a:t>
          </a:r>
          <a:endParaRPr lang="en-US" sz="2000" b="1" dirty="0">
            <a:solidFill>
              <a:schemeClr val="tx1"/>
            </a:solidFill>
          </a:endParaRPr>
        </a:p>
      </dgm:t>
    </dgm:pt>
    <dgm:pt modelId="{63586E15-22CB-4457-9FDA-544DFDCF1700}" type="parTrans" cxnId="{1E09C833-8EFC-463C-A720-2D3D6B7EA9D8}">
      <dgm:prSet/>
      <dgm:spPr/>
      <dgm:t>
        <a:bodyPr/>
        <a:lstStyle/>
        <a:p>
          <a:endParaRPr lang="en-US"/>
        </a:p>
      </dgm:t>
    </dgm:pt>
    <dgm:pt modelId="{A943ACFE-1A13-4C4B-B324-A226E43DF572}" type="sibTrans" cxnId="{1E09C833-8EFC-463C-A720-2D3D6B7EA9D8}">
      <dgm:prSet/>
      <dgm:spPr/>
      <dgm:t>
        <a:bodyPr/>
        <a:lstStyle/>
        <a:p>
          <a:endParaRPr lang="en-US"/>
        </a:p>
      </dgm:t>
    </dgm:pt>
    <dgm:pt modelId="{7ECE3583-1DFC-4B03-B1AF-55E7FACA91AD}">
      <dgm:prSet phldrT="[Text]" custT="1"/>
      <dgm:spPr>
        <a:solidFill>
          <a:srgbClr val="FFFFCC">
            <a:alpha val="89804"/>
          </a:srgbClr>
        </a:solidFill>
        <a:ln>
          <a:solidFill>
            <a:srgbClr val="FFFF00"/>
          </a:solidFill>
        </a:ln>
        <a:effectLst>
          <a:glow rad="101600">
            <a:srgbClr val="FFFF00">
              <a:alpha val="40000"/>
            </a:srgbClr>
          </a:glow>
        </a:effectLst>
      </dgm:spPr>
      <dgm:t>
        <a:bodyPr/>
        <a:lstStyle/>
        <a:p>
          <a:r>
            <a:rPr lang="sr-Cyrl-CS" sz="1400" dirty="0" smtClean="0"/>
            <a:t>Судије су имале (2 – 3) грешке које нису утицале на исход утакмице или </a:t>
          </a:r>
          <a:r>
            <a:rPr lang="sr-Cyrl-CS" sz="1400" b="1" dirty="0" smtClean="0"/>
            <a:t>ако у неком сегменту нема елемената за оцењивање (види 3.2 став 2). </a:t>
          </a:r>
          <a:endParaRPr lang="en-US" sz="1400" dirty="0"/>
        </a:p>
      </dgm:t>
    </dgm:pt>
    <dgm:pt modelId="{77A70A39-4BBF-4CF8-9EDA-BA662885E286}" type="parTrans" cxnId="{FAEC2926-BCF1-4E8C-94C9-198C5BE8024B}">
      <dgm:prSet/>
      <dgm:spPr/>
      <dgm:t>
        <a:bodyPr/>
        <a:lstStyle/>
        <a:p>
          <a:endParaRPr lang="en-US"/>
        </a:p>
      </dgm:t>
    </dgm:pt>
    <dgm:pt modelId="{DDD5A89E-CAD0-42F8-B4C4-E35121E9779C}" type="sibTrans" cxnId="{FAEC2926-BCF1-4E8C-94C9-198C5BE8024B}">
      <dgm:prSet/>
      <dgm:spPr/>
      <dgm:t>
        <a:bodyPr/>
        <a:lstStyle/>
        <a:p>
          <a:endParaRPr lang="en-US"/>
        </a:p>
      </dgm:t>
    </dgm:pt>
    <dgm:pt modelId="{13858EC7-19DC-462A-91CB-C873ECAB764A}">
      <dgm:prSet phldrT="[Text]" custT="1"/>
      <dgm:spPr>
        <a:solidFill>
          <a:srgbClr val="00B0F0"/>
        </a:solidFill>
      </dgm:spPr>
      <dgm:t>
        <a:bodyPr/>
        <a:lstStyle/>
        <a:p>
          <a:r>
            <a:rPr lang="sr-Cyrl-CS" sz="2000" b="1" dirty="0" smtClean="0">
              <a:solidFill>
                <a:schemeClr val="tx1"/>
              </a:solidFill>
            </a:rPr>
            <a:t>ДОБРО (+)</a:t>
          </a:r>
          <a:endParaRPr lang="en-US" sz="2000" b="1" dirty="0">
            <a:solidFill>
              <a:schemeClr val="tx1"/>
            </a:solidFill>
          </a:endParaRPr>
        </a:p>
      </dgm:t>
    </dgm:pt>
    <dgm:pt modelId="{5B2F9CEA-10A3-40BC-BC3F-9BA892E3E352}" type="parTrans" cxnId="{DE5E2186-F753-4A7F-A45A-2ECE915135E7}">
      <dgm:prSet/>
      <dgm:spPr/>
      <dgm:t>
        <a:bodyPr/>
        <a:lstStyle/>
        <a:p>
          <a:endParaRPr lang="en-US"/>
        </a:p>
      </dgm:t>
    </dgm:pt>
    <dgm:pt modelId="{4475C2A9-549B-46AE-84A3-DC9F33EE6127}" type="sibTrans" cxnId="{DE5E2186-F753-4A7F-A45A-2ECE915135E7}">
      <dgm:prSet/>
      <dgm:spPr/>
      <dgm:t>
        <a:bodyPr/>
        <a:lstStyle/>
        <a:p>
          <a:endParaRPr lang="en-US"/>
        </a:p>
      </dgm:t>
    </dgm:pt>
    <dgm:pt modelId="{AEC44ABE-8E97-4638-B87F-EC14AA14D1E1}">
      <dgm:prSet phldrT="[Text]" custT="1"/>
      <dgm:spPr>
        <a:solidFill>
          <a:schemeClr val="accent3">
            <a:lumMod val="20000"/>
            <a:lumOff val="80000"/>
            <a:alpha val="90000"/>
          </a:schemeClr>
        </a:solidFill>
        <a:ln>
          <a:solidFill>
            <a:srgbClr val="0000FF"/>
          </a:solidFill>
        </a:ln>
        <a:effectLst>
          <a:glow rad="101600">
            <a:schemeClr val="accent1">
              <a:satMod val="175000"/>
              <a:alpha val="40000"/>
            </a:schemeClr>
          </a:glow>
        </a:effectLst>
      </dgm:spPr>
      <dgm:t>
        <a:bodyPr/>
        <a:lstStyle/>
        <a:p>
          <a:r>
            <a:rPr lang="sr-Cyrl-CS" sz="1400" dirty="0" smtClean="0"/>
            <a:t> Практично перфектно, оцена је више теоретска и у пракси је треба избегавати.</a:t>
          </a:r>
          <a:endParaRPr lang="en-US" sz="1400" dirty="0"/>
        </a:p>
      </dgm:t>
    </dgm:pt>
    <dgm:pt modelId="{ADCF6D22-C83D-4390-8680-ADAC3CAE08EF}" type="parTrans" cxnId="{CBB3D567-11FE-4713-B94C-290F225A9BA0}">
      <dgm:prSet/>
      <dgm:spPr/>
      <dgm:t>
        <a:bodyPr/>
        <a:lstStyle/>
        <a:p>
          <a:endParaRPr lang="en-US"/>
        </a:p>
      </dgm:t>
    </dgm:pt>
    <dgm:pt modelId="{9A0E6228-0B25-4262-BA83-CEFA263D66E6}" type="sibTrans" cxnId="{CBB3D567-11FE-4713-B94C-290F225A9BA0}">
      <dgm:prSet/>
      <dgm:spPr/>
      <dgm:t>
        <a:bodyPr/>
        <a:lstStyle/>
        <a:p>
          <a:endParaRPr lang="en-US"/>
        </a:p>
      </dgm:t>
    </dgm:pt>
    <dgm:pt modelId="{AA868833-7100-4218-B289-D95B6F6D1308}">
      <dgm:prSet custT="1"/>
      <dgm:spPr>
        <a:solidFill>
          <a:schemeClr val="accent4">
            <a:lumMod val="20000"/>
            <a:lumOff val="80000"/>
            <a:alpha val="90000"/>
          </a:schemeClr>
        </a:solidFill>
        <a:ln>
          <a:solidFill>
            <a:srgbClr val="FF0000"/>
          </a:solidFill>
        </a:ln>
        <a:effectLst>
          <a:glow rad="101600">
            <a:schemeClr val="accent2">
              <a:satMod val="175000"/>
              <a:alpha val="40000"/>
            </a:schemeClr>
          </a:glow>
        </a:effectLst>
      </dgm:spPr>
      <dgm:t>
        <a:bodyPr/>
        <a:lstStyle/>
        <a:p>
          <a:r>
            <a:rPr lang="sr-Cyrl-CS" sz="1400" b="0" dirty="0" smtClean="0"/>
            <a:t>Судије су имале више грешака (4 - 5) које нису утицале на исход утакмице. Када су у питању затамњене компоненте, дозвољене су 3 - 4 грешке (које нису утицале на исход утакмице) за ову оцену.</a:t>
          </a:r>
          <a:r>
            <a:rPr lang="sr-Cyrl-CS" sz="1400" b="0" dirty="0" smtClean="0">
              <a:solidFill>
                <a:srgbClr val="C00000"/>
              </a:solidFill>
            </a:rPr>
            <a:t> </a:t>
          </a:r>
          <a:r>
            <a:rPr lang="sr-Cyrl-CS" sz="1400" b="0" dirty="0" smtClean="0">
              <a:solidFill>
                <a:schemeClr val="tx1"/>
              </a:solidFill>
            </a:rPr>
            <a:t>Слаба контрола утакмице.  </a:t>
          </a:r>
          <a:r>
            <a:rPr lang="sr-Cyrl-CS" sz="1400" b="1" dirty="0" smtClean="0">
              <a:solidFill>
                <a:srgbClr val="C00000"/>
              </a:solidFill>
            </a:rPr>
            <a:t>Ова оцена се може дати и за мањи број грешака, ако те грешке (једна или више) директно нарушавају ток утакмице</a:t>
          </a:r>
          <a:endParaRPr lang="en-US" sz="1400" b="1" dirty="0">
            <a:solidFill>
              <a:srgbClr val="C00000"/>
            </a:solidFill>
          </a:endParaRPr>
        </a:p>
      </dgm:t>
    </dgm:pt>
    <dgm:pt modelId="{E6009F54-CDF9-4EB0-AA06-BF7326DBAA5A}" type="parTrans" cxnId="{78EFA9D5-5BBC-4C33-A2F3-2F378A40AF9F}">
      <dgm:prSet/>
      <dgm:spPr/>
      <dgm:t>
        <a:bodyPr/>
        <a:lstStyle/>
        <a:p>
          <a:endParaRPr lang="en-US"/>
        </a:p>
      </dgm:t>
    </dgm:pt>
    <dgm:pt modelId="{63360F45-0090-4387-975B-0F31667F3CD5}" type="sibTrans" cxnId="{78EFA9D5-5BBC-4C33-A2F3-2F378A40AF9F}">
      <dgm:prSet/>
      <dgm:spPr/>
      <dgm:t>
        <a:bodyPr/>
        <a:lstStyle/>
        <a:p>
          <a:endParaRPr lang="en-US"/>
        </a:p>
      </dgm:t>
    </dgm:pt>
    <dgm:pt modelId="{608F93B2-8AF6-41D8-9717-1CF1B9E3991E}">
      <dgm:prSet phldrT="[Text]" custT="1"/>
      <dgm:spPr>
        <a:solidFill>
          <a:srgbClr val="0000FF"/>
        </a:solidFill>
      </dgm:spPr>
      <dgm:t>
        <a:bodyPr/>
        <a:lstStyle/>
        <a:p>
          <a:r>
            <a:rPr lang="sr-Cyrl-CS" sz="2000" b="1" dirty="0" smtClean="0">
              <a:solidFill>
                <a:schemeClr val="bg1"/>
              </a:solidFill>
            </a:rPr>
            <a:t>ОДЛИЧНО (+++)</a:t>
          </a:r>
          <a:endParaRPr lang="en-US" sz="2000" b="1" dirty="0">
            <a:solidFill>
              <a:schemeClr val="bg1"/>
            </a:solidFill>
          </a:endParaRPr>
        </a:p>
      </dgm:t>
    </dgm:pt>
    <dgm:pt modelId="{80E343DC-050B-4A0B-B520-DEFCFB3A3300}" type="parTrans" cxnId="{8E103408-6303-404D-ACEE-B76CC728E820}">
      <dgm:prSet/>
      <dgm:spPr/>
      <dgm:t>
        <a:bodyPr/>
        <a:lstStyle/>
        <a:p>
          <a:endParaRPr lang="en-US"/>
        </a:p>
      </dgm:t>
    </dgm:pt>
    <dgm:pt modelId="{A9C29D5D-0407-47D6-AA36-D73C63E26C75}" type="sibTrans" cxnId="{8E103408-6303-404D-ACEE-B76CC728E820}">
      <dgm:prSet/>
      <dgm:spPr/>
      <dgm:t>
        <a:bodyPr/>
        <a:lstStyle/>
        <a:p>
          <a:endParaRPr lang="en-US"/>
        </a:p>
      </dgm:t>
    </dgm:pt>
    <dgm:pt modelId="{0CC182F7-424E-4C68-AE69-5573B0DEA835}">
      <dgm:prSet phldrT="[Text]" custT="1"/>
      <dgm:spPr>
        <a:solidFill>
          <a:srgbClr val="00FF00"/>
        </a:solidFill>
      </dgm:spPr>
      <dgm:t>
        <a:bodyPr/>
        <a:lstStyle/>
        <a:p>
          <a:r>
            <a:rPr lang="sr-Cyrl-CS" sz="2000" b="1" dirty="0" smtClean="0">
              <a:solidFill>
                <a:schemeClr val="tx1"/>
              </a:solidFill>
            </a:rPr>
            <a:t>ВРЛО ДОБРО (++)</a:t>
          </a:r>
          <a:endParaRPr lang="en-US" sz="2000" b="1" dirty="0">
            <a:solidFill>
              <a:schemeClr val="tx1"/>
            </a:solidFill>
          </a:endParaRPr>
        </a:p>
      </dgm:t>
    </dgm:pt>
    <dgm:pt modelId="{AC7E7BAE-ED77-4EBC-89C1-A184B947551D}" type="parTrans" cxnId="{47DEDAC1-0085-4713-B8B7-F8F722ABC31E}">
      <dgm:prSet/>
      <dgm:spPr/>
      <dgm:t>
        <a:bodyPr/>
        <a:lstStyle/>
        <a:p>
          <a:endParaRPr lang="en-US"/>
        </a:p>
      </dgm:t>
    </dgm:pt>
    <dgm:pt modelId="{C0B4F3E2-6264-4201-A54F-20315AE599A2}" type="sibTrans" cxnId="{47DEDAC1-0085-4713-B8B7-F8F722ABC31E}">
      <dgm:prSet/>
      <dgm:spPr/>
      <dgm:t>
        <a:bodyPr/>
        <a:lstStyle/>
        <a:p>
          <a:endParaRPr lang="en-US"/>
        </a:p>
      </dgm:t>
    </dgm:pt>
    <dgm:pt modelId="{4EBF500B-9CBA-4C40-A7A2-759574C40775}">
      <dgm:prSet custT="1"/>
      <dgm:spPr>
        <a:solidFill>
          <a:schemeClr val="accent1">
            <a:lumMod val="20000"/>
            <a:lumOff val="80000"/>
            <a:alpha val="90000"/>
          </a:schemeClr>
        </a:solidFill>
        <a:ln>
          <a:solidFill>
            <a:srgbClr val="00FF00"/>
          </a:solidFill>
        </a:ln>
        <a:effectLst>
          <a:glow rad="101600">
            <a:schemeClr val="accent3">
              <a:satMod val="175000"/>
              <a:alpha val="40000"/>
            </a:schemeClr>
          </a:glow>
        </a:effectLst>
      </dgm:spPr>
      <dgm:t>
        <a:bodyPr/>
        <a:lstStyle/>
        <a:p>
          <a:r>
            <a:rPr lang="sr-Cyrl-CS" sz="1400" b="1" dirty="0" smtClean="0"/>
            <a:t>Судије су доносиле </a:t>
          </a:r>
          <a:r>
            <a:rPr lang="sr-Cyrl-CS" sz="1400" b="1" dirty="0" smtClean="0">
              <a:solidFill>
                <a:srgbClr val="C00000"/>
              </a:solidFill>
            </a:rPr>
            <a:t>исправне одлуке током целе утакмице без и једне грешке. Врло добра контрола утакмице</a:t>
          </a:r>
          <a:r>
            <a:rPr lang="sr-Cyrl-CS" sz="1400" b="1" dirty="0" smtClean="0"/>
            <a:t>.</a:t>
          </a:r>
          <a:endParaRPr lang="en-US" sz="1400" dirty="0"/>
        </a:p>
      </dgm:t>
    </dgm:pt>
    <dgm:pt modelId="{EB3775FC-9BCF-4C4A-B0FD-5B682A3A2E1A}" type="parTrans" cxnId="{42D6C262-7ED4-45FD-B221-1BB8F005721A}">
      <dgm:prSet/>
      <dgm:spPr/>
      <dgm:t>
        <a:bodyPr/>
        <a:lstStyle/>
        <a:p>
          <a:endParaRPr lang="en-US"/>
        </a:p>
      </dgm:t>
    </dgm:pt>
    <dgm:pt modelId="{1B917D3C-45B4-4644-A965-507F401E2924}" type="sibTrans" cxnId="{42D6C262-7ED4-45FD-B221-1BB8F005721A}">
      <dgm:prSet/>
      <dgm:spPr/>
      <dgm:t>
        <a:bodyPr/>
        <a:lstStyle/>
        <a:p>
          <a:endParaRPr lang="en-US"/>
        </a:p>
      </dgm:t>
    </dgm:pt>
    <dgm:pt modelId="{9B37BF44-59C3-4104-8332-0B53AA857746}">
      <dgm:prSet custT="1"/>
      <dgm:spPr>
        <a:solidFill>
          <a:schemeClr val="accent5">
            <a:lumMod val="20000"/>
            <a:lumOff val="80000"/>
            <a:alpha val="90000"/>
          </a:schemeClr>
        </a:solidFill>
        <a:ln>
          <a:solidFill>
            <a:srgbClr val="00B0F0"/>
          </a:solidFill>
        </a:ln>
        <a:effectLst>
          <a:glow rad="101600">
            <a:schemeClr val="accent5">
              <a:satMod val="175000"/>
              <a:alpha val="40000"/>
            </a:schemeClr>
          </a:glow>
        </a:effectLst>
      </dgm:spPr>
      <dgm:t>
        <a:bodyPr/>
        <a:lstStyle/>
        <a:p>
          <a:r>
            <a:rPr lang="sr-Cyrl-CS" sz="1400" b="1" dirty="0" smtClean="0"/>
            <a:t>Судије су доносиле </a:t>
          </a:r>
          <a:r>
            <a:rPr lang="sr-Cyrl-CS" sz="1400" b="1" dirty="0" smtClean="0">
              <a:solidFill>
                <a:srgbClr val="C00000"/>
              </a:solidFill>
            </a:rPr>
            <a:t>исправне одлуке током целе утакмице. Добра контрола утакмице.</a:t>
          </a:r>
          <a:endParaRPr lang="en-US" sz="1400" dirty="0">
            <a:solidFill>
              <a:srgbClr val="C00000"/>
            </a:solidFill>
          </a:endParaRPr>
        </a:p>
      </dgm:t>
    </dgm:pt>
    <dgm:pt modelId="{081E31BC-35D4-4036-B217-292758ECF990}" type="parTrans" cxnId="{0788E3C9-5C87-4C6D-8EB9-E053F7FA894B}">
      <dgm:prSet/>
      <dgm:spPr/>
      <dgm:t>
        <a:bodyPr/>
        <a:lstStyle/>
        <a:p>
          <a:endParaRPr lang="en-US"/>
        </a:p>
      </dgm:t>
    </dgm:pt>
    <dgm:pt modelId="{484A7E15-C169-40D6-849B-0193F39AE6F0}" type="sibTrans" cxnId="{0788E3C9-5C87-4C6D-8EB9-E053F7FA894B}">
      <dgm:prSet/>
      <dgm:spPr/>
      <dgm:t>
        <a:bodyPr/>
        <a:lstStyle/>
        <a:p>
          <a:endParaRPr lang="en-US"/>
        </a:p>
      </dgm:t>
    </dgm:pt>
    <dgm:pt modelId="{6029A5DC-06A9-43EE-B4C8-BB722BA10EE6}">
      <dgm:prSet custT="1"/>
      <dgm:spPr>
        <a:solidFill>
          <a:srgbClr val="FF0000"/>
        </a:solidFill>
      </dgm:spPr>
      <dgm:t>
        <a:bodyPr/>
        <a:lstStyle/>
        <a:p>
          <a:r>
            <a:rPr lang="sr-Cyrl-CS" sz="2000" b="1" dirty="0" smtClean="0">
              <a:solidFill>
                <a:schemeClr val="bg1"/>
              </a:solidFill>
            </a:rPr>
            <a:t>ПРИХВАТЉИВО (−)</a:t>
          </a:r>
          <a:endParaRPr lang="en-US" sz="2000" b="1" dirty="0">
            <a:solidFill>
              <a:schemeClr val="bg1"/>
            </a:solidFill>
          </a:endParaRPr>
        </a:p>
      </dgm:t>
    </dgm:pt>
    <dgm:pt modelId="{0C25B12A-C3C4-4180-83ED-2BE339BFA503}" type="sibTrans" cxnId="{6585C33E-4FDC-42BB-BE9B-0F9A377B1454}">
      <dgm:prSet/>
      <dgm:spPr/>
      <dgm:t>
        <a:bodyPr/>
        <a:lstStyle/>
        <a:p>
          <a:endParaRPr lang="en-US"/>
        </a:p>
      </dgm:t>
    </dgm:pt>
    <dgm:pt modelId="{649F765A-F960-4FCE-AA26-BEEF4EB77C1E}" type="parTrans" cxnId="{6585C33E-4FDC-42BB-BE9B-0F9A377B1454}">
      <dgm:prSet/>
      <dgm:spPr/>
      <dgm:t>
        <a:bodyPr/>
        <a:lstStyle/>
        <a:p>
          <a:endParaRPr lang="en-US"/>
        </a:p>
      </dgm:t>
    </dgm:pt>
    <dgm:pt modelId="{3C490A72-5B16-4812-8625-9F6BD86DDDEF}">
      <dgm:prSet custT="1"/>
      <dgm:spPr>
        <a:ln>
          <a:solidFill>
            <a:srgbClr val="FFFF00"/>
          </a:solidFill>
        </a:ln>
        <a:effectLst>
          <a:glow rad="101600">
            <a:srgbClr val="FFFF00">
              <a:alpha val="40000"/>
            </a:srgbClr>
          </a:glow>
        </a:effectLst>
      </dgm:spPr>
      <dgm:t>
        <a:bodyPr/>
        <a:lstStyle/>
        <a:p>
          <a:r>
            <a:rPr lang="sr-Cyrl-CS" sz="1400" dirty="0" smtClean="0"/>
            <a:t>Када су у питању затамњене компоненте дозвољени број грешака је 1 - 2 (а да нису утицале на исход утакмице). Нормална контрола утакмице. </a:t>
          </a:r>
          <a:endParaRPr lang="en-US" sz="1400" dirty="0"/>
        </a:p>
      </dgm:t>
    </dgm:pt>
    <dgm:pt modelId="{D107671F-4009-4849-B725-4D5858886C8F}" type="parTrans" cxnId="{A4CA5D6B-411F-47AA-8B03-BCBAB816A084}">
      <dgm:prSet/>
      <dgm:spPr/>
      <dgm:t>
        <a:bodyPr/>
        <a:lstStyle/>
        <a:p>
          <a:endParaRPr lang="en-US"/>
        </a:p>
      </dgm:t>
    </dgm:pt>
    <dgm:pt modelId="{E9F96E46-043F-451E-8D6A-80BF59907508}" type="sibTrans" cxnId="{A4CA5D6B-411F-47AA-8B03-BCBAB816A084}">
      <dgm:prSet/>
      <dgm:spPr/>
      <dgm:t>
        <a:bodyPr/>
        <a:lstStyle/>
        <a:p>
          <a:endParaRPr lang="en-US"/>
        </a:p>
      </dgm:t>
    </dgm:pt>
    <dgm:pt modelId="{79536D95-F599-4406-8BFE-C0D5154C5CBE}" type="pres">
      <dgm:prSet presAssocID="{3B64FB0C-9821-48DE-86F2-EDE42E5B4B46}" presName="Name0" presStyleCnt="0">
        <dgm:presLayoutVars>
          <dgm:dir/>
          <dgm:animLvl val="lvl"/>
          <dgm:resizeHandles val="exact"/>
        </dgm:presLayoutVars>
      </dgm:prSet>
      <dgm:spPr/>
      <dgm:t>
        <a:bodyPr/>
        <a:lstStyle/>
        <a:p>
          <a:endParaRPr lang="en-US"/>
        </a:p>
      </dgm:t>
    </dgm:pt>
    <dgm:pt modelId="{EE7B3D97-96CF-4118-98FB-1284C5BEDC5A}" type="pres">
      <dgm:prSet presAssocID="{D8E703AF-F853-47B4-94AF-EBE69DD40929}" presName="linNode" presStyleCnt="0"/>
      <dgm:spPr/>
    </dgm:pt>
    <dgm:pt modelId="{8FDBD874-9D69-4FA9-8D82-AB3A8D5EA57B}" type="pres">
      <dgm:prSet presAssocID="{D8E703AF-F853-47B4-94AF-EBE69DD40929}" presName="parentText" presStyleLbl="node1" presStyleIdx="0" presStyleCnt="6" custScaleX="92342" custScaleY="49564" custLinFactNeighborY="941">
        <dgm:presLayoutVars>
          <dgm:chMax val="1"/>
          <dgm:bulletEnabled val="1"/>
        </dgm:presLayoutVars>
      </dgm:prSet>
      <dgm:spPr/>
      <dgm:t>
        <a:bodyPr/>
        <a:lstStyle/>
        <a:p>
          <a:endParaRPr lang="en-US"/>
        </a:p>
      </dgm:t>
    </dgm:pt>
    <dgm:pt modelId="{3B61DA1C-2FC8-422E-8847-B0DC2FA30A70}" type="pres">
      <dgm:prSet presAssocID="{D8E703AF-F853-47B4-94AF-EBE69DD40929}" presName="descendantText" presStyleLbl="alignAccFollowNode1" presStyleIdx="0" presStyleCnt="6" custScaleX="162794">
        <dgm:presLayoutVars>
          <dgm:bulletEnabled val="1"/>
        </dgm:presLayoutVars>
      </dgm:prSet>
      <dgm:spPr/>
      <dgm:t>
        <a:bodyPr/>
        <a:lstStyle/>
        <a:p>
          <a:endParaRPr lang="en-US"/>
        </a:p>
      </dgm:t>
    </dgm:pt>
    <dgm:pt modelId="{69EDAB04-25B1-4D12-A0C9-8BF041569518}" type="pres">
      <dgm:prSet presAssocID="{CB8BE938-4D83-41E2-AE34-BB04FFAE02EE}" presName="sp" presStyleCnt="0"/>
      <dgm:spPr/>
    </dgm:pt>
    <dgm:pt modelId="{461B29B1-039B-4BDB-9689-9842C957B038}" type="pres">
      <dgm:prSet presAssocID="{6029A5DC-06A9-43EE-B4C8-BB722BA10EE6}" presName="linNode" presStyleCnt="0"/>
      <dgm:spPr/>
    </dgm:pt>
    <dgm:pt modelId="{B681408F-7554-4935-8DBD-2CEBF8906D62}" type="pres">
      <dgm:prSet presAssocID="{6029A5DC-06A9-43EE-B4C8-BB722BA10EE6}" presName="parentText" presStyleLbl="node1" presStyleIdx="1" presStyleCnt="6" custScaleX="88111" custScaleY="54899" custLinFactNeighborX="-44" custLinFactNeighborY="-3067">
        <dgm:presLayoutVars>
          <dgm:chMax val="1"/>
          <dgm:bulletEnabled val="1"/>
        </dgm:presLayoutVars>
      </dgm:prSet>
      <dgm:spPr/>
      <dgm:t>
        <a:bodyPr/>
        <a:lstStyle/>
        <a:p>
          <a:endParaRPr lang="en-US"/>
        </a:p>
      </dgm:t>
    </dgm:pt>
    <dgm:pt modelId="{D7F0D415-68DB-4DB1-9285-E7CA4BFAC98D}" type="pres">
      <dgm:prSet presAssocID="{6029A5DC-06A9-43EE-B4C8-BB722BA10EE6}" presName="descendantText" presStyleLbl="alignAccFollowNode1" presStyleIdx="1" presStyleCnt="6" custScaleX="148947">
        <dgm:presLayoutVars>
          <dgm:bulletEnabled val="1"/>
        </dgm:presLayoutVars>
      </dgm:prSet>
      <dgm:spPr/>
      <dgm:t>
        <a:bodyPr/>
        <a:lstStyle/>
        <a:p>
          <a:endParaRPr lang="en-US"/>
        </a:p>
      </dgm:t>
    </dgm:pt>
    <dgm:pt modelId="{2383AF67-8601-43D5-9079-C91C6FA2D2B3}" type="pres">
      <dgm:prSet presAssocID="{0C25B12A-C3C4-4180-83ED-2BE339BFA503}" presName="sp" presStyleCnt="0"/>
      <dgm:spPr/>
    </dgm:pt>
    <dgm:pt modelId="{8D5125C4-6042-4543-8F0E-7D97183A377F}" type="pres">
      <dgm:prSet presAssocID="{AA2BDCDE-CF89-4ADA-B67E-5CDF87DF4AF3}" presName="linNode" presStyleCnt="0"/>
      <dgm:spPr/>
    </dgm:pt>
    <dgm:pt modelId="{889941F4-46D8-46F2-BB14-02EC32158166}" type="pres">
      <dgm:prSet presAssocID="{AA2BDCDE-CF89-4ADA-B67E-5CDF87DF4AF3}" presName="parentText" presStyleLbl="node1" presStyleIdx="2" presStyleCnt="6" custScaleX="100001" custScaleY="52859">
        <dgm:presLayoutVars>
          <dgm:chMax val="1"/>
          <dgm:bulletEnabled val="1"/>
        </dgm:presLayoutVars>
      </dgm:prSet>
      <dgm:spPr/>
      <dgm:t>
        <a:bodyPr/>
        <a:lstStyle/>
        <a:p>
          <a:endParaRPr lang="en-US"/>
        </a:p>
      </dgm:t>
    </dgm:pt>
    <dgm:pt modelId="{0258CDDB-945D-46DD-9D2D-B3B0D609E640}" type="pres">
      <dgm:prSet presAssocID="{AA2BDCDE-CF89-4ADA-B67E-5CDF87DF4AF3}" presName="descendantText" presStyleLbl="alignAccFollowNode1" presStyleIdx="2" presStyleCnt="6" custScaleX="170455">
        <dgm:presLayoutVars>
          <dgm:bulletEnabled val="1"/>
        </dgm:presLayoutVars>
      </dgm:prSet>
      <dgm:spPr/>
      <dgm:t>
        <a:bodyPr/>
        <a:lstStyle/>
        <a:p>
          <a:endParaRPr lang="en-US"/>
        </a:p>
      </dgm:t>
    </dgm:pt>
    <dgm:pt modelId="{A7574FC5-59B6-4FDC-8C5D-F1B2FBBD845D}" type="pres">
      <dgm:prSet presAssocID="{A943ACFE-1A13-4C4B-B324-A226E43DF572}" presName="sp" presStyleCnt="0"/>
      <dgm:spPr/>
    </dgm:pt>
    <dgm:pt modelId="{A26835CC-E5BD-419D-A440-4DD94C173596}" type="pres">
      <dgm:prSet presAssocID="{13858EC7-19DC-462A-91CB-C873ECAB764A}" presName="linNode" presStyleCnt="0"/>
      <dgm:spPr/>
    </dgm:pt>
    <dgm:pt modelId="{0FE366BF-6B11-4D7A-9A44-05F0B5CC4966}" type="pres">
      <dgm:prSet presAssocID="{13858EC7-19DC-462A-91CB-C873ECAB764A}" presName="parentText" presStyleLbl="node1" presStyleIdx="3" presStyleCnt="6" custScaleX="110001" custScaleY="52924">
        <dgm:presLayoutVars>
          <dgm:chMax val="1"/>
          <dgm:bulletEnabled val="1"/>
        </dgm:presLayoutVars>
      </dgm:prSet>
      <dgm:spPr/>
      <dgm:t>
        <a:bodyPr/>
        <a:lstStyle/>
        <a:p>
          <a:endParaRPr lang="en-US"/>
        </a:p>
      </dgm:t>
    </dgm:pt>
    <dgm:pt modelId="{DC0E8C2F-6D01-4335-B9AB-AD34C1EF87CF}" type="pres">
      <dgm:prSet presAssocID="{13858EC7-19DC-462A-91CB-C873ECAB764A}" presName="descendantText" presStyleLbl="alignAccFollowNode1" presStyleIdx="3" presStyleCnt="6" custScaleX="191758" custScaleY="87381">
        <dgm:presLayoutVars>
          <dgm:bulletEnabled val="1"/>
        </dgm:presLayoutVars>
      </dgm:prSet>
      <dgm:spPr/>
      <dgm:t>
        <a:bodyPr/>
        <a:lstStyle/>
        <a:p>
          <a:endParaRPr lang="en-US"/>
        </a:p>
      </dgm:t>
    </dgm:pt>
    <dgm:pt modelId="{0B5D9DD2-D375-4888-8B36-F45152B5A6BE}" type="pres">
      <dgm:prSet presAssocID="{4475C2A9-549B-46AE-84A3-DC9F33EE6127}" presName="sp" presStyleCnt="0"/>
      <dgm:spPr/>
    </dgm:pt>
    <dgm:pt modelId="{A95F9342-5C07-4C9D-AC8D-A84BCFB3BF56}" type="pres">
      <dgm:prSet presAssocID="{0CC182F7-424E-4C68-AE69-5573B0DEA835}" presName="linNode" presStyleCnt="0"/>
      <dgm:spPr/>
    </dgm:pt>
    <dgm:pt modelId="{4A0F3DDC-0371-4869-BD9B-8224D6FE6133}" type="pres">
      <dgm:prSet presAssocID="{0CC182F7-424E-4C68-AE69-5573B0DEA835}" presName="parentText" presStyleLbl="node1" presStyleIdx="4" presStyleCnt="6" custScaleX="69215" custScaleY="50340">
        <dgm:presLayoutVars>
          <dgm:chMax val="1"/>
          <dgm:bulletEnabled val="1"/>
        </dgm:presLayoutVars>
      </dgm:prSet>
      <dgm:spPr/>
      <dgm:t>
        <a:bodyPr/>
        <a:lstStyle/>
        <a:p>
          <a:endParaRPr lang="en-US"/>
        </a:p>
      </dgm:t>
    </dgm:pt>
    <dgm:pt modelId="{CDFF63F2-1081-424B-AC4E-5F2CE03143BF}" type="pres">
      <dgm:prSet presAssocID="{0CC182F7-424E-4C68-AE69-5573B0DEA835}" presName="descendantText" presStyleLbl="alignAccFollowNode1" presStyleIdx="4" presStyleCnt="6" custScaleX="121000" custScaleY="80831">
        <dgm:presLayoutVars>
          <dgm:bulletEnabled val="1"/>
        </dgm:presLayoutVars>
      </dgm:prSet>
      <dgm:spPr/>
      <dgm:t>
        <a:bodyPr/>
        <a:lstStyle/>
        <a:p>
          <a:endParaRPr lang="en-US"/>
        </a:p>
      </dgm:t>
    </dgm:pt>
    <dgm:pt modelId="{4BE8CDE8-EE27-4E42-B459-C3E79139846E}" type="pres">
      <dgm:prSet presAssocID="{C0B4F3E2-6264-4201-A54F-20315AE599A2}" presName="sp" presStyleCnt="0"/>
      <dgm:spPr/>
    </dgm:pt>
    <dgm:pt modelId="{3CDBCBF4-0C4E-48C1-8D0D-1FAC87841A46}" type="pres">
      <dgm:prSet presAssocID="{608F93B2-8AF6-41D8-9717-1CF1B9E3991E}" presName="linNode" presStyleCnt="0"/>
      <dgm:spPr/>
    </dgm:pt>
    <dgm:pt modelId="{E570F120-C705-4ED9-8E3F-F9A05E8CDB18}" type="pres">
      <dgm:prSet presAssocID="{608F93B2-8AF6-41D8-9717-1CF1B9E3991E}" presName="parentText" presStyleLbl="node1" presStyleIdx="5" presStyleCnt="6" custScaleY="43950">
        <dgm:presLayoutVars>
          <dgm:chMax val="1"/>
          <dgm:bulletEnabled val="1"/>
        </dgm:presLayoutVars>
      </dgm:prSet>
      <dgm:spPr/>
      <dgm:t>
        <a:bodyPr/>
        <a:lstStyle/>
        <a:p>
          <a:endParaRPr lang="en-US"/>
        </a:p>
      </dgm:t>
    </dgm:pt>
    <dgm:pt modelId="{56F01C68-C8D6-4F1D-80B8-E354EE90C74D}" type="pres">
      <dgm:prSet presAssocID="{608F93B2-8AF6-41D8-9717-1CF1B9E3991E}" presName="descendantText" presStyleLbl="alignAccFollowNode1" presStyleIdx="5" presStyleCnt="6" custScaleX="179716" custScaleY="82622">
        <dgm:presLayoutVars>
          <dgm:bulletEnabled val="1"/>
        </dgm:presLayoutVars>
      </dgm:prSet>
      <dgm:spPr/>
      <dgm:t>
        <a:bodyPr/>
        <a:lstStyle/>
        <a:p>
          <a:endParaRPr lang="en-US"/>
        </a:p>
      </dgm:t>
    </dgm:pt>
  </dgm:ptLst>
  <dgm:cxnLst>
    <dgm:cxn modelId="{C3E71A5A-0128-43F0-B3B1-A88379D4647B}" type="presOf" srcId="{13858EC7-19DC-462A-91CB-C873ECAB764A}" destId="{0FE366BF-6B11-4D7A-9A44-05F0B5CC4966}" srcOrd="0" destOrd="0" presId="urn:microsoft.com/office/officeart/2005/8/layout/vList5"/>
    <dgm:cxn modelId="{A4CA5D6B-411F-47AA-8B03-BCBAB816A084}" srcId="{AA2BDCDE-CF89-4ADA-B67E-5CDF87DF4AF3}" destId="{3C490A72-5B16-4812-8625-9F6BD86DDDEF}" srcOrd="1" destOrd="0" parTransId="{D107671F-4009-4849-B725-4D5858886C8F}" sibTransId="{E9F96E46-043F-451E-8D6A-80BF59907508}"/>
    <dgm:cxn modelId="{79B3787D-4322-45CB-B25C-8B52204AF6A3}" type="presOf" srcId="{AA2BDCDE-CF89-4ADA-B67E-5CDF87DF4AF3}" destId="{889941F4-46D8-46F2-BB14-02EC32158166}" srcOrd="0" destOrd="0" presId="urn:microsoft.com/office/officeart/2005/8/layout/vList5"/>
    <dgm:cxn modelId="{B27A3E1D-5ECE-4492-8549-9AB4C1116C15}" type="presOf" srcId="{3C490A72-5B16-4812-8625-9F6BD86DDDEF}" destId="{0258CDDB-945D-46DD-9D2D-B3B0D609E640}" srcOrd="0" destOrd="1" presId="urn:microsoft.com/office/officeart/2005/8/layout/vList5"/>
    <dgm:cxn modelId="{FFDD6F05-F3A8-42D8-AF46-397A6A555003}" type="presOf" srcId="{4EBF500B-9CBA-4C40-A7A2-759574C40775}" destId="{CDFF63F2-1081-424B-AC4E-5F2CE03143BF}" srcOrd="0" destOrd="0" presId="urn:microsoft.com/office/officeart/2005/8/layout/vList5"/>
    <dgm:cxn modelId="{1B1D2CDE-5C4D-46F6-940F-E6F0B3BE4BBD}" type="presOf" srcId="{7ECE3583-1DFC-4B03-B1AF-55E7FACA91AD}" destId="{0258CDDB-945D-46DD-9D2D-B3B0D609E640}" srcOrd="0" destOrd="0" presId="urn:microsoft.com/office/officeart/2005/8/layout/vList5"/>
    <dgm:cxn modelId="{47DEDAC1-0085-4713-B8B7-F8F722ABC31E}" srcId="{3B64FB0C-9821-48DE-86F2-EDE42E5B4B46}" destId="{0CC182F7-424E-4C68-AE69-5573B0DEA835}" srcOrd="4" destOrd="0" parTransId="{AC7E7BAE-ED77-4EBC-89C1-A184B947551D}" sibTransId="{C0B4F3E2-6264-4201-A54F-20315AE599A2}"/>
    <dgm:cxn modelId="{78EFA9D5-5BBC-4C33-A2F3-2F378A40AF9F}" srcId="{6029A5DC-06A9-43EE-B4C8-BB722BA10EE6}" destId="{AA868833-7100-4218-B289-D95B6F6D1308}" srcOrd="0" destOrd="0" parTransId="{E6009F54-CDF9-4EB0-AA06-BF7326DBAA5A}" sibTransId="{63360F45-0090-4387-975B-0F31667F3CD5}"/>
    <dgm:cxn modelId="{42D6C262-7ED4-45FD-B221-1BB8F005721A}" srcId="{0CC182F7-424E-4C68-AE69-5573B0DEA835}" destId="{4EBF500B-9CBA-4C40-A7A2-759574C40775}" srcOrd="0" destOrd="0" parTransId="{EB3775FC-9BCF-4C4A-B0FD-5B682A3A2E1A}" sibTransId="{1B917D3C-45B4-4644-A965-507F401E2924}"/>
    <dgm:cxn modelId="{DE5E2186-F753-4A7F-A45A-2ECE915135E7}" srcId="{3B64FB0C-9821-48DE-86F2-EDE42E5B4B46}" destId="{13858EC7-19DC-462A-91CB-C873ECAB764A}" srcOrd="3" destOrd="0" parTransId="{5B2F9CEA-10A3-40BC-BC3F-9BA892E3E352}" sibTransId="{4475C2A9-549B-46AE-84A3-DC9F33EE6127}"/>
    <dgm:cxn modelId="{3139D1F2-E29B-4F07-80AC-CDA00183CA48}" type="presOf" srcId="{6029A5DC-06A9-43EE-B4C8-BB722BA10EE6}" destId="{B681408F-7554-4935-8DBD-2CEBF8906D62}" srcOrd="0" destOrd="0" presId="urn:microsoft.com/office/officeart/2005/8/layout/vList5"/>
    <dgm:cxn modelId="{8E103408-6303-404D-ACEE-B76CC728E820}" srcId="{3B64FB0C-9821-48DE-86F2-EDE42E5B4B46}" destId="{608F93B2-8AF6-41D8-9717-1CF1B9E3991E}" srcOrd="5" destOrd="0" parTransId="{80E343DC-050B-4A0B-B520-DEFCFB3A3300}" sibTransId="{A9C29D5D-0407-47D6-AA36-D73C63E26C75}"/>
    <dgm:cxn modelId="{1E09C833-8EFC-463C-A720-2D3D6B7EA9D8}" srcId="{3B64FB0C-9821-48DE-86F2-EDE42E5B4B46}" destId="{AA2BDCDE-CF89-4ADA-B67E-5CDF87DF4AF3}" srcOrd="2" destOrd="0" parTransId="{63586E15-22CB-4457-9FDA-544DFDCF1700}" sibTransId="{A943ACFE-1A13-4C4B-B324-A226E43DF572}"/>
    <dgm:cxn modelId="{1B495C52-93AD-4B0C-A8D4-6FAE876873ED}" type="presOf" srcId="{AA868833-7100-4218-B289-D95B6F6D1308}" destId="{D7F0D415-68DB-4DB1-9285-E7CA4BFAC98D}" srcOrd="0" destOrd="0" presId="urn:microsoft.com/office/officeart/2005/8/layout/vList5"/>
    <dgm:cxn modelId="{C381C2CE-5F21-422D-9CB4-20137C834A45}" type="presOf" srcId="{608F93B2-8AF6-41D8-9717-1CF1B9E3991E}" destId="{E570F120-C705-4ED9-8E3F-F9A05E8CDB18}" srcOrd="0" destOrd="0" presId="urn:microsoft.com/office/officeart/2005/8/layout/vList5"/>
    <dgm:cxn modelId="{0EB49CB1-5423-4FD7-BD6C-D3DEE117F8A2}" type="presOf" srcId="{3B64FB0C-9821-48DE-86F2-EDE42E5B4B46}" destId="{79536D95-F599-4406-8BFE-C0D5154C5CBE}" srcOrd="0" destOrd="0" presId="urn:microsoft.com/office/officeart/2005/8/layout/vList5"/>
    <dgm:cxn modelId="{AFBD2394-8B93-4257-A2CA-BA6A26894AD2}" type="presOf" srcId="{AEC44ABE-8E97-4638-B87F-EC14AA14D1E1}" destId="{56F01C68-C8D6-4F1D-80B8-E354EE90C74D}" srcOrd="0" destOrd="0" presId="urn:microsoft.com/office/officeart/2005/8/layout/vList5"/>
    <dgm:cxn modelId="{0788E3C9-5C87-4C6D-8EB9-E053F7FA894B}" srcId="{13858EC7-19DC-462A-91CB-C873ECAB764A}" destId="{9B37BF44-59C3-4104-8332-0B53AA857746}" srcOrd="0" destOrd="0" parTransId="{081E31BC-35D4-4036-B217-292758ECF990}" sibTransId="{484A7E15-C169-40D6-849B-0193F39AE6F0}"/>
    <dgm:cxn modelId="{0338FC9F-E358-4A7F-9095-421F80337AF7}" type="presOf" srcId="{2EF2E1A2-8A6D-4E28-A78A-4E0B049FF2F3}" destId="{3B61DA1C-2FC8-422E-8847-B0DC2FA30A70}" srcOrd="0" destOrd="0" presId="urn:microsoft.com/office/officeart/2005/8/layout/vList5"/>
    <dgm:cxn modelId="{A4633883-5948-4EA0-AB3D-EA69DA512C7A}" type="presOf" srcId="{9B37BF44-59C3-4104-8332-0B53AA857746}" destId="{DC0E8C2F-6D01-4335-B9AB-AD34C1EF87CF}" srcOrd="0" destOrd="0" presId="urn:microsoft.com/office/officeart/2005/8/layout/vList5"/>
    <dgm:cxn modelId="{B109C4C1-3A55-4D0C-95FF-D6E9841ED136}" type="presOf" srcId="{D8E703AF-F853-47B4-94AF-EBE69DD40929}" destId="{8FDBD874-9D69-4FA9-8D82-AB3A8D5EA57B}" srcOrd="0" destOrd="0" presId="urn:microsoft.com/office/officeart/2005/8/layout/vList5"/>
    <dgm:cxn modelId="{929E15E3-0C83-42C6-B9FB-4E7EB7A9962B}" srcId="{D8E703AF-F853-47B4-94AF-EBE69DD40929}" destId="{2EF2E1A2-8A6D-4E28-A78A-4E0B049FF2F3}" srcOrd="0" destOrd="0" parTransId="{61F6C060-3A6B-4353-8152-31D95BB1A27A}" sibTransId="{9594DC4E-25E0-4329-9B3B-C4A4736D480F}"/>
    <dgm:cxn modelId="{6585C33E-4FDC-42BB-BE9B-0F9A377B1454}" srcId="{3B64FB0C-9821-48DE-86F2-EDE42E5B4B46}" destId="{6029A5DC-06A9-43EE-B4C8-BB722BA10EE6}" srcOrd="1" destOrd="0" parTransId="{649F765A-F960-4FCE-AA26-BEEF4EB77C1E}" sibTransId="{0C25B12A-C3C4-4180-83ED-2BE339BFA503}"/>
    <dgm:cxn modelId="{B4F9B558-695B-46AD-914F-8EBB8E23DC11}" type="presOf" srcId="{0CC182F7-424E-4C68-AE69-5573B0DEA835}" destId="{4A0F3DDC-0371-4869-BD9B-8224D6FE6133}" srcOrd="0" destOrd="0" presId="urn:microsoft.com/office/officeart/2005/8/layout/vList5"/>
    <dgm:cxn modelId="{F1F3606A-D96E-4CFE-BDD9-EAC9FC364420}" srcId="{3B64FB0C-9821-48DE-86F2-EDE42E5B4B46}" destId="{D8E703AF-F853-47B4-94AF-EBE69DD40929}" srcOrd="0" destOrd="0" parTransId="{2CB4480E-A1D3-4275-983F-02BC72227D49}" sibTransId="{CB8BE938-4D83-41E2-AE34-BB04FFAE02EE}"/>
    <dgm:cxn modelId="{FAEC2926-BCF1-4E8C-94C9-198C5BE8024B}" srcId="{AA2BDCDE-CF89-4ADA-B67E-5CDF87DF4AF3}" destId="{7ECE3583-1DFC-4B03-B1AF-55E7FACA91AD}" srcOrd="0" destOrd="0" parTransId="{77A70A39-4BBF-4CF8-9EDA-BA662885E286}" sibTransId="{DDD5A89E-CAD0-42F8-B4C4-E35121E9779C}"/>
    <dgm:cxn modelId="{CBB3D567-11FE-4713-B94C-290F225A9BA0}" srcId="{608F93B2-8AF6-41D8-9717-1CF1B9E3991E}" destId="{AEC44ABE-8E97-4638-B87F-EC14AA14D1E1}" srcOrd="0" destOrd="0" parTransId="{ADCF6D22-C83D-4390-8680-ADAC3CAE08EF}" sibTransId="{9A0E6228-0B25-4262-BA83-CEFA263D66E6}"/>
    <dgm:cxn modelId="{A4EFCC02-8117-4513-9391-4454288269FD}" type="presParOf" srcId="{79536D95-F599-4406-8BFE-C0D5154C5CBE}" destId="{EE7B3D97-96CF-4118-98FB-1284C5BEDC5A}" srcOrd="0" destOrd="0" presId="urn:microsoft.com/office/officeart/2005/8/layout/vList5"/>
    <dgm:cxn modelId="{2DBD5DBC-0608-43FA-A666-9FF69B57AE3D}" type="presParOf" srcId="{EE7B3D97-96CF-4118-98FB-1284C5BEDC5A}" destId="{8FDBD874-9D69-4FA9-8D82-AB3A8D5EA57B}" srcOrd="0" destOrd="0" presId="urn:microsoft.com/office/officeart/2005/8/layout/vList5"/>
    <dgm:cxn modelId="{85F6E172-FCE5-4041-B1EA-7F6E5D66F90B}" type="presParOf" srcId="{EE7B3D97-96CF-4118-98FB-1284C5BEDC5A}" destId="{3B61DA1C-2FC8-422E-8847-B0DC2FA30A70}" srcOrd="1" destOrd="0" presId="urn:microsoft.com/office/officeart/2005/8/layout/vList5"/>
    <dgm:cxn modelId="{96A86523-7C0E-4F61-81F6-BC63404BEDC9}" type="presParOf" srcId="{79536D95-F599-4406-8BFE-C0D5154C5CBE}" destId="{69EDAB04-25B1-4D12-A0C9-8BF041569518}" srcOrd="1" destOrd="0" presId="urn:microsoft.com/office/officeart/2005/8/layout/vList5"/>
    <dgm:cxn modelId="{2D56C0CB-B19A-47B5-8953-6A816EAF657B}" type="presParOf" srcId="{79536D95-F599-4406-8BFE-C0D5154C5CBE}" destId="{461B29B1-039B-4BDB-9689-9842C957B038}" srcOrd="2" destOrd="0" presId="urn:microsoft.com/office/officeart/2005/8/layout/vList5"/>
    <dgm:cxn modelId="{42489C4C-2373-4131-8D38-37D6ED72C8D6}" type="presParOf" srcId="{461B29B1-039B-4BDB-9689-9842C957B038}" destId="{B681408F-7554-4935-8DBD-2CEBF8906D62}" srcOrd="0" destOrd="0" presId="urn:microsoft.com/office/officeart/2005/8/layout/vList5"/>
    <dgm:cxn modelId="{418EAD4F-DD32-478F-AE9B-E87F7F3AF5DD}" type="presParOf" srcId="{461B29B1-039B-4BDB-9689-9842C957B038}" destId="{D7F0D415-68DB-4DB1-9285-E7CA4BFAC98D}" srcOrd="1" destOrd="0" presId="urn:microsoft.com/office/officeart/2005/8/layout/vList5"/>
    <dgm:cxn modelId="{14460998-2E87-4090-B561-FB67DEA8456D}" type="presParOf" srcId="{79536D95-F599-4406-8BFE-C0D5154C5CBE}" destId="{2383AF67-8601-43D5-9079-C91C6FA2D2B3}" srcOrd="3" destOrd="0" presId="urn:microsoft.com/office/officeart/2005/8/layout/vList5"/>
    <dgm:cxn modelId="{50856A1A-25B8-4482-920A-BCF2C95DE4B9}" type="presParOf" srcId="{79536D95-F599-4406-8BFE-C0D5154C5CBE}" destId="{8D5125C4-6042-4543-8F0E-7D97183A377F}" srcOrd="4" destOrd="0" presId="urn:microsoft.com/office/officeart/2005/8/layout/vList5"/>
    <dgm:cxn modelId="{2CB585E3-0F5B-46F8-97B5-A266085B4342}" type="presParOf" srcId="{8D5125C4-6042-4543-8F0E-7D97183A377F}" destId="{889941F4-46D8-46F2-BB14-02EC32158166}" srcOrd="0" destOrd="0" presId="urn:microsoft.com/office/officeart/2005/8/layout/vList5"/>
    <dgm:cxn modelId="{8D60F6EB-4086-4721-B381-F736DD55E74A}" type="presParOf" srcId="{8D5125C4-6042-4543-8F0E-7D97183A377F}" destId="{0258CDDB-945D-46DD-9D2D-B3B0D609E640}" srcOrd="1" destOrd="0" presId="urn:microsoft.com/office/officeart/2005/8/layout/vList5"/>
    <dgm:cxn modelId="{1723F10C-BA98-41B9-A580-955DF4748430}" type="presParOf" srcId="{79536D95-F599-4406-8BFE-C0D5154C5CBE}" destId="{A7574FC5-59B6-4FDC-8C5D-F1B2FBBD845D}" srcOrd="5" destOrd="0" presId="urn:microsoft.com/office/officeart/2005/8/layout/vList5"/>
    <dgm:cxn modelId="{483DD9CC-6DD7-4AB6-9242-63E97532AC2D}" type="presParOf" srcId="{79536D95-F599-4406-8BFE-C0D5154C5CBE}" destId="{A26835CC-E5BD-419D-A440-4DD94C173596}" srcOrd="6" destOrd="0" presId="urn:microsoft.com/office/officeart/2005/8/layout/vList5"/>
    <dgm:cxn modelId="{B6F9A700-80B1-4151-96C8-640661F96E8E}" type="presParOf" srcId="{A26835CC-E5BD-419D-A440-4DD94C173596}" destId="{0FE366BF-6B11-4D7A-9A44-05F0B5CC4966}" srcOrd="0" destOrd="0" presId="urn:microsoft.com/office/officeart/2005/8/layout/vList5"/>
    <dgm:cxn modelId="{1A230E3F-B64C-40C5-8600-7D12F93A6920}" type="presParOf" srcId="{A26835CC-E5BD-419D-A440-4DD94C173596}" destId="{DC0E8C2F-6D01-4335-B9AB-AD34C1EF87CF}" srcOrd="1" destOrd="0" presId="urn:microsoft.com/office/officeart/2005/8/layout/vList5"/>
    <dgm:cxn modelId="{1A792594-DEAE-4B54-AEB6-A5C90247E2BF}" type="presParOf" srcId="{79536D95-F599-4406-8BFE-C0D5154C5CBE}" destId="{0B5D9DD2-D375-4888-8B36-F45152B5A6BE}" srcOrd="7" destOrd="0" presId="urn:microsoft.com/office/officeart/2005/8/layout/vList5"/>
    <dgm:cxn modelId="{75BEA94E-2A8B-439F-B80C-A166A814EEAF}" type="presParOf" srcId="{79536D95-F599-4406-8BFE-C0D5154C5CBE}" destId="{A95F9342-5C07-4C9D-AC8D-A84BCFB3BF56}" srcOrd="8" destOrd="0" presId="urn:microsoft.com/office/officeart/2005/8/layout/vList5"/>
    <dgm:cxn modelId="{E71AC317-0152-4C1A-8A13-D69295A58E20}" type="presParOf" srcId="{A95F9342-5C07-4C9D-AC8D-A84BCFB3BF56}" destId="{4A0F3DDC-0371-4869-BD9B-8224D6FE6133}" srcOrd="0" destOrd="0" presId="urn:microsoft.com/office/officeart/2005/8/layout/vList5"/>
    <dgm:cxn modelId="{ABF487AA-7A71-4BA0-94DB-31C5739DD362}" type="presParOf" srcId="{A95F9342-5C07-4C9D-AC8D-A84BCFB3BF56}" destId="{CDFF63F2-1081-424B-AC4E-5F2CE03143BF}" srcOrd="1" destOrd="0" presId="urn:microsoft.com/office/officeart/2005/8/layout/vList5"/>
    <dgm:cxn modelId="{5BDBC9C2-BE63-4663-85AC-905AA85F7857}" type="presParOf" srcId="{79536D95-F599-4406-8BFE-C0D5154C5CBE}" destId="{4BE8CDE8-EE27-4E42-B459-C3E79139846E}" srcOrd="9" destOrd="0" presId="urn:microsoft.com/office/officeart/2005/8/layout/vList5"/>
    <dgm:cxn modelId="{D8B1C07C-54A6-4A15-923B-1B05F5E9ABDE}" type="presParOf" srcId="{79536D95-F599-4406-8BFE-C0D5154C5CBE}" destId="{3CDBCBF4-0C4E-48C1-8D0D-1FAC87841A46}" srcOrd="10" destOrd="0" presId="urn:microsoft.com/office/officeart/2005/8/layout/vList5"/>
    <dgm:cxn modelId="{22D4A89E-813C-47B8-97FC-1FAEA51E79CF}" type="presParOf" srcId="{3CDBCBF4-0C4E-48C1-8D0D-1FAC87841A46}" destId="{E570F120-C705-4ED9-8E3F-F9A05E8CDB18}" srcOrd="0" destOrd="0" presId="urn:microsoft.com/office/officeart/2005/8/layout/vList5"/>
    <dgm:cxn modelId="{CA739AC7-8C45-44BF-968E-5158EEC59BA9}" type="presParOf" srcId="{3CDBCBF4-0C4E-48C1-8D0D-1FAC87841A46}" destId="{56F01C68-C8D6-4F1D-80B8-E354EE90C74D}" srcOrd="1" destOrd="0" presId="urn:microsoft.com/office/officeart/2005/8/layout/vList5"/>
  </dgm:cxnLst>
  <dgm:bg>
    <a:effectLst>
      <a:glow rad="101600">
        <a:schemeClr val="accent4">
          <a:satMod val="175000"/>
          <a:alpha val="40000"/>
        </a:schemeClr>
      </a:glow>
    </a:effect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61DA1C-2FC8-422E-8847-B0DC2FA30A70}">
      <dsp:nvSpPr>
        <dsp:cNvPr id="0" name=""/>
        <dsp:cNvSpPr/>
      </dsp:nvSpPr>
      <dsp:spPr>
        <a:xfrm rot="5400000">
          <a:off x="4856779" y="-2762251"/>
          <a:ext cx="1021007" cy="6552208"/>
        </a:xfrm>
        <a:prstGeom prst="round2SameRect">
          <a:avLst/>
        </a:prstGeom>
        <a:solidFill>
          <a:schemeClr val="accent5">
            <a:tint val="40000"/>
            <a:alpha val="90000"/>
            <a:hueOff val="0"/>
            <a:satOff val="0"/>
            <a:lumOff val="0"/>
            <a:alphaOff val="0"/>
          </a:schemeClr>
        </a:solidFill>
        <a:ln>
          <a:solidFill>
            <a:srgbClr val="00FF00"/>
          </a:solidFill>
        </a:ln>
        <a:effectLst>
          <a:glow rad="101600">
            <a:srgbClr val="00FF00">
              <a:alpha val="6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kern="1200" dirty="0" smtClean="0">
              <a:latin typeface="Cambria" pitchFamily="18" charset="0"/>
            </a:rPr>
            <a:t>Обично су то утакмице са великом гол разликом, и видљивом диспропорцијом у квалитету екипа, на којој се ангажман судија сводио углавном на ‘’евидентирање резултата’’, без доношења већег броја одлука које су последица саме примене Правила игре, где судије немају прилике да искажу своје квалитете.</a:t>
          </a:r>
          <a:endParaRPr lang="en-US" sz="1400" kern="1200" dirty="0">
            <a:latin typeface="Cambria" pitchFamily="18" charset="0"/>
          </a:endParaRPr>
        </a:p>
      </dsp:txBody>
      <dsp:txXfrm rot="5400000">
        <a:off x="4856779" y="-2762251"/>
        <a:ext cx="1021007" cy="6552208"/>
      </dsp:txXfrm>
    </dsp:sp>
    <dsp:sp modelId="{8FDBD874-9D69-4FA9-8D82-AB3A8D5EA57B}">
      <dsp:nvSpPr>
        <dsp:cNvPr id="0" name=""/>
        <dsp:cNvSpPr/>
      </dsp:nvSpPr>
      <dsp:spPr>
        <a:xfrm>
          <a:off x="578" y="117695"/>
          <a:ext cx="2090600" cy="823588"/>
        </a:xfrm>
        <a:prstGeom prst="roundRect">
          <a:avLst/>
        </a:prstGeom>
        <a:solidFill>
          <a:srgbClr val="00FF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tx1"/>
              </a:solidFill>
            </a:rPr>
            <a:t>ЛАКА УТАКМИЦА</a:t>
          </a:r>
        </a:p>
      </dsp:txBody>
      <dsp:txXfrm>
        <a:off x="578" y="117695"/>
        <a:ext cx="2090600" cy="823588"/>
      </dsp:txXfrm>
    </dsp:sp>
    <dsp:sp modelId="{D7F0D415-68DB-4DB1-9285-E7CA4BFAC98D}">
      <dsp:nvSpPr>
        <dsp:cNvPr id="0" name=""/>
        <dsp:cNvSpPr/>
      </dsp:nvSpPr>
      <dsp:spPr>
        <a:xfrm rot="5400000">
          <a:off x="4742107" y="-1459877"/>
          <a:ext cx="1329332" cy="6463968"/>
        </a:xfrm>
        <a:prstGeom prst="round2SameRect">
          <a:avLst/>
        </a:prstGeom>
        <a:solidFill>
          <a:schemeClr val="accent5">
            <a:tint val="40000"/>
            <a:alpha val="90000"/>
            <a:hueOff val="-3580161"/>
            <a:satOff val="16084"/>
            <a:lumOff val="1106"/>
            <a:alphaOff val="0"/>
          </a:schemeClr>
        </a:solidFill>
        <a:ln>
          <a:solidFill>
            <a:srgbClr val="FFFF00"/>
          </a:solidFill>
        </a:ln>
        <a:effectLst>
          <a:glow rad="101600">
            <a:srgbClr val="FFFF00">
              <a:alpha val="6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kern="1200" dirty="0" smtClean="0">
              <a:latin typeface="Cambria" pitchFamily="18" charset="0"/>
            </a:rPr>
            <a:t>Обично су то жаргонски речено ‘’праве првенствене утакмице’’, са одређеном дозом неизвесности током утакмице, али где у завршници једна екипа  квалитетом или борбеношћу надвлада другу, у којој судије имају могућности да искажу своје квалитете у погледу примене Правила игре. Крајњи резултат, у начелу, може бити од нерешеног до неколико, па чак и до више голова разлике.</a:t>
          </a:r>
          <a:endParaRPr lang="en-US" sz="1400" kern="1200" dirty="0">
            <a:latin typeface="Cambria" pitchFamily="18" charset="0"/>
          </a:endParaRPr>
        </a:p>
      </dsp:txBody>
      <dsp:txXfrm rot="5400000">
        <a:off x="4742107" y="-1459877"/>
        <a:ext cx="1329332" cy="6463968"/>
      </dsp:txXfrm>
    </dsp:sp>
    <dsp:sp modelId="{B681408F-7554-4935-8DBD-2CEBF8906D62}">
      <dsp:nvSpPr>
        <dsp:cNvPr id="0" name=""/>
        <dsp:cNvSpPr/>
      </dsp:nvSpPr>
      <dsp:spPr>
        <a:xfrm>
          <a:off x="0" y="1265024"/>
          <a:ext cx="2174211" cy="912238"/>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tx1"/>
              </a:solidFill>
            </a:rPr>
            <a:t>НОРМАЛНА УТАКМИЦА</a:t>
          </a:r>
          <a:endParaRPr lang="en-US" sz="2000" b="1" kern="1200" dirty="0">
            <a:solidFill>
              <a:schemeClr val="tx1"/>
            </a:solidFill>
          </a:endParaRPr>
        </a:p>
      </dsp:txBody>
      <dsp:txXfrm>
        <a:off x="0" y="1265024"/>
        <a:ext cx="2174211" cy="912238"/>
      </dsp:txXfrm>
    </dsp:sp>
    <dsp:sp modelId="{0258CDDB-945D-46DD-9D2D-B3B0D609E640}">
      <dsp:nvSpPr>
        <dsp:cNvPr id="0" name=""/>
        <dsp:cNvSpPr/>
      </dsp:nvSpPr>
      <dsp:spPr>
        <a:xfrm rot="5400000">
          <a:off x="4724453" y="-61577"/>
          <a:ext cx="1329332" cy="6492200"/>
        </a:xfrm>
        <a:prstGeom prst="round2SameRect">
          <a:avLst/>
        </a:prstGeom>
        <a:solidFill>
          <a:schemeClr val="accent5">
            <a:tint val="40000"/>
            <a:alpha val="90000"/>
            <a:hueOff val="-7160321"/>
            <a:satOff val="32169"/>
            <a:lumOff val="2211"/>
            <a:alphaOff val="0"/>
          </a:schemeClr>
        </a:solidFill>
        <a:ln>
          <a:solidFill>
            <a:srgbClr val="00B0F0"/>
          </a:solidFill>
        </a:ln>
        <a:effectLst>
          <a:glow rad="101600">
            <a:srgbClr val="00B0F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kern="1200" dirty="0" smtClean="0">
              <a:latin typeface="Cambria" pitchFamily="18" charset="0"/>
            </a:rPr>
            <a:t>Овде се сврставају углавном оне утакмице које су целим својим током неизвесне, где се игра ‘’гол за гол’’, у којој судије морају да донесу ‘’значајнији’’ број одлука када је у питању сама примена Правила игре, где се утакмица завршава малом гол разликом (или нерешено). Посебно треба водити рачуна о броју донетих  (и пропуштених) одлука  када су у питању ‘’ЗАТАМЊЕНИ СЕГМЕНТИ’’, односно тзв. ‘’рукометни елементи.’’</a:t>
          </a:r>
          <a:endParaRPr lang="en-US" sz="1400" kern="1200" dirty="0">
            <a:latin typeface="Cambria" pitchFamily="18" charset="0"/>
          </a:endParaRPr>
        </a:p>
      </dsp:txBody>
      <dsp:txXfrm rot="5400000">
        <a:off x="4724453" y="-61577"/>
        <a:ext cx="1329332" cy="6492200"/>
      </dsp:txXfrm>
    </dsp:sp>
    <dsp:sp modelId="{889941F4-46D8-46F2-BB14-02EC32158166}">
      <dsp:nvSpPr>
        <dsp:cNvPr id="0" name=""/>
        <dsp:cNvSpPr/>
      </dsp:nvSpPr>
      <dsp:spPr>
        <a:xfrm>
          <a:off x="578" y="2745352"/>
          <a:ext cx="2142441" cy="878340"/>
        </a:xfrm>
        <a:prstGeom prst="roundRect">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bg1"/>
              </a:solidFill>
            </a:rPr>
            <a:t>ТЕШКА УТАКМИЦА</a:t>
          </a:r>
          <a:endParaRPr lang="en-US" sz="2000" b="1" kern="1200" dirty="0">
            <a:solidFill>
              <a:schemeClr val="bg1"/>
            </a:solidFill>
          </a:endParaRPr>
        </a:p>
      </dsp:txBody>
      <dsp:txXfrm>
        <a:off x="578" y="2745352"/>
        <a:ext cx="2142441" cy="878340"/>
      </dsp:txXfrm>
    </dsp:sp>
    <dsp:sp modelId="{DC0E8C2F-6D01-4335-B9AB-AD34C1EF87CF}">
      <dsp:nvSpPr>
        <dsp:cNvPr id="0" name=""/>
        <dsp:cNvSpPr/>
      </dsp:nvSpPr>
      <dsp:spPr>
        <a:xfrm rot="5400000">
          <a:off x="4515861" y="1522961"/>
          <a:ext cx="1707979" cy="6526601"/>
        </a:xfrm>
        <a:prstGeom prst="round2SameRect">
          <a:avLst/>
        </a:prstGeom>
        <a:solidFill>
          <a:schemeClr val="accent5">
            <a:tint val="40000"/>
            <a:alpha val="90000"/>
            <a:hueOff val="-10740482"/>
            <a:satOff val="48253"/>
            <a:lumOff val="3317"/>
            <a:alphaOff val="0"/>
          </a:schemeClr>
        </a:solidFill>
        <a:ln>
          <a:solidFill>
            <a:srgbClr val="FF0000"/>
          </a:solidFill>
        </a:ln>
        <a:effectLst>
          <a:glow rad="101600">
            <a:srgbClr val="FF000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kern="1200" dirty="0" smtClean="0">
              <a:latin typeface="Cambria" pitchFamily="18" charset="0"/>
            </a:rPr>
            <a:t>У пракси су ове утакмице најређе, и поред елемената који карактеришу тешку утакмицу, потребно је узети у обзир значај утакмице у погледу резултата (да ли решава првака лиге, испадање, ако се игра куп системом – елиминација из даљег такмичења), укупну атмосферу на утакмици (понашање играча, званичника, публике). Такође је битна учесталост ‘’компликованих’’ ситуација у игри, где судије могу на недвосмислен начин да искажу све своје квалитете и сналажљивост у доношењу ‘’тешких’’ и непопуларних одлука ‘’под притиском’’.</a:t>
          </a:r>
          <a:endParaRPr lang="en-US" sz="1400" kern="1200" dirty="0">
            <a:latin typeface="Cambria" pitchFamily="18" charset="0"/>
          </a:endParaRPr>
        </a:p>
      </dsp:txBody>
      <dsp:txXfrm rot="5400000">
        <a:off x="4515861" y="1522961"/>
        <a:ext cx="1707979" cy="6526601"/>
      </dsp:txXfrm>
    </dsp:sp>
    <dsp:sp modelId="{0FE366BF-6B11-4D7A-9A44-05F0B5CC4966}">
      <dsp:nvSpPr>
        <dsp:cNvPr id="0" name=""/>
        <dsp:cNvSpPr/>
      </dsp:nvSpPr>
      <dsp:spPr>
        <a:xfrm>
          <a:off x="578" y="4308034"/>
          <a:ext cx="2105972" cy="956454"/>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bg1"/>
              </a:solidFill>
            </a:rPr>
            <a:t>ВЕОМА ТЕШКА УТАКМИЦА</a:t>
          </a:r>
          <a:endParaRPr lang="en-US" sz="2000" b="1" kern="1200" dirty="0">
            <a:solidFill>
              <a:schemeClr val="bg1"/>
            </a:solidFill>
          </a:endParaRPr>
        </a:p>
      </dsp:txBody>
      <dsp:txXfrm>
        <a:off x="578" y="4308034"/>
        <a:ext cx="2105972" cy="95645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B61DA1C-2FC8-422E-8847-B0DC2FA30A70}">
      <dsp:nvSpPr>
        <dsp:cNvPr id="0" name=""/>
        <dsp:cNvSpPr/>
      </dsp:nvSpPr>
      <dsp:spPr>
        <a:xfrm rot="5400000">
          <a:off x="4634593" y="-2645769"/>
          <a:ext cx="932098" cy="6227329"/>
        </a:xfrm>
        <a:prstGeom prst="round2SameRect">
          <a:avLst/>
        </a:prstGeom>
        <a:solidFill>
          <a:schemeClr val="accent2">
            <a:lumMod val="20000"/>
            <a:lumOff val="80000"/>
            <a:alpha val="90000"/>
          </a:schemeClr>
        </a:solidFill>
        <a:ln>
          <a:solidFill>
            <a:schemeClr val="tx1"/>
          </a:solidFill>
        </a:ln>
        <a:effectLst>
          <a:glow rad="101600">
            <a:srgbClr val="002060">
              <a:alpha val="6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b="1" kern="1200" dirty="0" smtClean="0">
              <a:solidFill>
                <a:srgbClr val="C00000"/>
              </a:solidFill>
              <a:latin typeface="+mj-lt"/>
            </a:rPr>
            <a:t>Једна или више грешака</a:t>
          </a:r>
          <a:r>
            <a:rPr lang="sr-Cyrl-CS" sz="1400" b="1" kern="1200" dirty="0" smtClean="0">
              <a:solidFill>
                <a:srgbClr val="C00000"/>
              </a:solidFill>
            </a:rPr>
            <a:t> које су утицале на бодовни исход утакмице. </a:t>
          </a:r>
          <a:r>
            <a:rPr lang="sr-Cyrl-CS" sz="1400" b="1" kern="1200" dirty="0" smtClean="0"/>
            <a:t>Судије су имале 6 (шест) и више грешака у незатамњеној, или 5 (пет) и више грешака у затамњеној компоненти</a:t>
          </a:r>
          <a:r>
            <a:rPr lang="sr-Cyrl-CS" sz="1400" kern="1200" dirty="0" smtClean="0"/>
            <a:t>. Недостатак контроле утакмице.</a:t>
          </a:r>
          <a:endParaRPr lang="en-US" sz="1400" kern="1200" dirty="0"/>
        </a:p>
      </dsp:txBody>
      <dsp:txXfrm rot="5400000">
        <a:off x="4634593" y="-2645769"/>
        <a:ext cx="932098" cy="6227329"/>
      </dsp:txXfrm>
    </dsp:sp>
    <dsp:sp modelId="{8FDBD874-9D69-4FA9-8D82-AB3A8D5EA57B}">
      <dsp:nvSpPr>
        <dsp:cNvPr id="0" name=""/>
        <dsp:cNvSpPr/>
      </dsp:nvSpPr>
      <dsp:spPr>
        <a:xfrm>
          <a:off x="35" y="190118"/>
          <a:ext cx="1986942" cy="577481"/>
        </a:xfrm>
        <a:prstGeom prst="roundRect">
          <a:avLst/>
        </a:prstGeom>
        <a:solidFill>
          <a:schemeClr val="tx1">
            <a:lumMod val="65000"/>
            <a:lumOff val="3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bg1"/>
              </a:solidFill>
            </a:rPr>
            <a:t>СЛАБО (−−)</a:t>
          </a:r>
        </a:p>
      </dsp:txBody>
      <dsp:txXfrm>
        <a:off x="35" y="190118"/>
        <a:ext cx="1986942" cy="577481"/>
      </dsp:txXfrm>
    </dsp:sp>
    <dsp:sp modelId="{D7F0D415-68DB-4DB1-9285-E7CA4BFAC98D}">
      <dsp:nvSpPr>
        <dsp:cNvPr id="0" name=""/>
        <dsp:cNvSpPr/>
      </dsp:nvSpPr>
      <dsp:spPr>
        <a:xfrm rot="5400000">
          <a:off x="4667204" y="-1623830"/>
          <a:ext cx="932098" cy="6164160"/>
        </a:xfrm>
        <a:prstGeom prst="round2SameRect">
          <a:avLst/>
        </a:prstGeom>
        <a:solidFill>
          <a:schemeClr val="accent4">
            <a:lumMod val="20000"/>
            <a:lumOff val="80000"/>
            <a:alpha val="90000"/>
          </a:schemeClr>
        </a:solidFill>
        <a:ln>
          <a:solidFill>
            <a:srgbClr val="FF0000"/>
          </a:solidFill>
        </a:ln>
        <a:effectLst>
          <a:glow rad="101600">
            <a:schemeClr val="accent2">
              <a:satMod val="175000"/>
              <a:alpha val="4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b="0" kern="1200" dirty="0" smtClean="0"/>
            <a:t>Судије су имале више грешака (4 - 5) које нису утицале на исход утакмице. Када су у питању затамњене компоненте, дозвољене су 3 - 4 грешке (које нису утицале на исход утакмице) за ову оцену.</a:t>
          </a:r>
          <a:r>
            <a:rPr lang="sr-Cyrl-CS" sz="1400" b="0" kern="1200" dirty="0" smtClean="0">
              <a:solidFill>
                <a:srgbClr val="C00000"/>
              </a:solidFill>
            </a:rPr>
            <a:t> </a:t>
          </a:r>
          <a:r>
            <a:rPr lang="sr-Cyrl-CS" sz="1400" b="0" kern="1200" dirty="0" smtClean="0">
              <a:solidFill>
                <a:schemeClr val="tx1"/>
              </a:solidFill>
            </a:rPr>
            <a:t>Слаба контрола утакмице.  </a:t>
          </a:r>
          <a:r>
            <a:rPr lang="sr-Cyrl-CS" sz="1400" b="1" kern="1200" dirty="0" smtClean="0">
              <a:solidFill>
                <a:srgbClr val="C00000"/>
              </a:solidFill>
            </a:rPr>
            <a:t>Ова оцена се може дати и за мањи број грешака, ако те грешке (једна или више) директно нарушавају ток утакмице</a:t>
          </a:r>
          <a:endParaRPr lang="en-US" sz="1400" b="1" kern="1200" dirty="0">
            <a:solidFill>
              <a:srgbClr val="C00000"/>
            </a:solidFill>
          </a:endParaRPr>
        </a:p>
      </dsp:txBody>
      <dsp:txXfrm rot="5400000">
        <a:off x="4667204" y="-1623830"/>
        <a:ext cx="932098" cy="6164160"/>
      </dsp:txXfrm>
    </dsp:sp>
    <dsp:sp modelId="{B681408F-7554-4935-8DBD-2CEBF8906D62}">
      <dsp:nvSpPr>
        <dsp:cNvPr id="0" name=""/>
        <dsp:cNvSpPr/>
      </dsp:nvSpPr>
      <dsp:spPr>
        <a:xfrm>
          <a:off x="0" y="1102695"/>
          <a:ext cx="2051137" cy="639640"/>
        </a:xfrm>
        <a:prstGeom prst="roundRect">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bg1"/>
              </a:solidFill>
            </a:rPr>
            <a:t>ПРИХВАТЉИВО (−)</a:t>
          </a:r>
          <a:endParaRPr lang="en-US" sz="2000" b="1" kern="1200" dirty="0">
            <a:solidFill>
              <a:schemeClr val="bg1"/>
            </a:solidFill>
          </a:endParaRPr>
        </a:p>
      </dsp:txBody>
      <dsp:txXfrm>
        <a:off x="0" y="1102695"/>
        <a:ext cx="2051137" cy="639640"/>
      </dsp:txXfrm>
    </dsp:sp>
    <dsp:sp modelId="{0258CDDB-945D-46DD-9D2D-B3B0D609E640}">
      <dsp:nvSpPr>
        <dsp:cNvPr id="0" name=""/>
        <dsp:cNvSpPr/>
      </dsp:nvSpPr>
      <dsp:spPr>
        <a:xfrm rot="5400000">
          <a:off x="4655347" y="-636543"/>
          <a:ext cx="932098" cy="6170296"/>
        </a:xfrm>
        <a:prstGeom prst="round2SameRect">
          <a:avLst/>
        </a:prstGeom>
        <a:solidFill>
          <a:srgbClr val="FFFFCC">
            <a:alpha val="89804"/>
          </a:srgbClr>
        </a:solidFill>
        <a:ln>
          <a:solidFill>
            <a:srgbClr val="FFFF00"/>
          </a:solidFill>
        </a:ln>
        <a:effectLst>
          <a:glow rad="101600">
            <a:srgbClr val="FFFF00">
              <a:alpha val="40000"/>
            </a:srgb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kern="1200" dirty="0" smtClean="0"/>
            <a:t>Судије су имале (2 – 3) грешке које нису утицале на исход утакмице или </a:t>
          </a:r>
          <a:r>
            <a:rPr lang="sr-Cyrl-CS" sz="1400" b="1" kern="1200" dirty="0" smtClean="0"/>
            <a:t>ако у неком сегменту нема елемената за оцењивање (види 3.2 став 2). </a:t>
          </a:r>
          <a:endParaRPr lang="en-US" sz="1400" kern="1200" dirty="0"/>
        </a:p>
        <a:p>
          <a:pPr marL="114300" lvl="1" indent="-114300" algn="l" defTabSz="622300">
            <a:lnSpc>
              <a:spcPct val="90000"/>
            </a:lnSpc>
            <a:spcBef>
              <a:spcPct val="0"/>
            </a:spcBef>
            <a:spcAft>
              <a:spcPct val="15000"/>
            </a:spcAft>
            <a:buChar char="••"/>
          </a:pPr>
          <a:r>
            <a:rPr lang="sr-Cyrl-CS" sz="1400" kern="1200" dirty="0" smtClean="0"/>
            <a:t>Када су у питању затамњене компоненте дозвољени број грешака је 1 - 2 (а да нису утицале на исход утакмице). Нормална контрола утакмице. </a:t>
          </a:r>
          <a:endParaRPr lang="en-US" sz="1400" kern="1200" dirty="0"/>
        </a:p>
      </dsp:txBody>
      <dsp:txXfrm rot="5400000">
        <a:off x="4655347" y="-636543"/>
        <a:ext cx="932098" cy="6170296"/>
      </dsp:txXfrm>
    </dsp:sp>
    <dsp:sp modelId="{889941F4-46D8-46F2-BB14-02EC32158166}">
      <dsp:nvSpPr>
        <dsp:cNvPr id="0" name=""/>
        <dsp:cNvSpPr/>
      </dsp:nvSpPr>
      <dsp:spPr>
        <a:xfrm>
          <a:off x="35" y="2140668"/>
          <a:ext cx="2036212" cy="615872"/>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tx1"/>
              </a:solidFill>
            </a:rPr>
            <a:t>ПРОСЕЧНО (0)</a:t>
          </a:r>
          <a:endParaRPr lang="en-US" sz="2000" b="1" kern="1200" dirty="0">
            <a:solidFill>
              <a:schemeClr val="tx1"/>
            </a:solidFill>
          </a:endParaRPr>
        </a:p>
      </dsp:txBody>
      <dsp:txXfrm>
        <a:off x="35" y="2140668"/>
        <a:ext cx="2036212" cy="615872"/>
      </dsp:txXfrm>
    </dsp:sp>
    <dsp:sp modelId="{DC0E8C2F-6D01-4335-B9AB-AD34C1EF87CF}">
      <dsp:nvSpPr>
        <dsp:cNvPr id="0" name=""/>
        <dsp:cNvSpPr/>
      </dsp:nvSpPr>
      <dsp:spPr>
        <a:xfrm rot="5400000">
          <a:off x="4695844" y="278652"/>
          <a:ext cx="814476" cy="6202991"/>
        </a:xfrm>
        <a:prstGeom prst="round2SameRect">
          <a:avLst/>
        </a:prstGeom>
        <a:solidFill>
          <a:schemeClr val="accent5">
            <a:lumMod val="20000"/>
            <a:lumOff val="80000"/>
            <a:alpha val="90000"/>
          </a:schemeClr>
        </a:solidFill>
        <a:ln>
          <a:solidFill>
            <a:srgbClr val="00B0F0"/>
          </a:solidFill>
        </a:ln>
        <a:effectLst>
          <a:glow rad="101600">
            <a:schemeClr val="accent5">
              <a:satMod val="175000"/>
              <a:alpha val="4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b="1" kern="1200" dirty="0" smtClean="0"/>
            <a:t>Судије су доносиле </a:t>
          </a:r>
          <a:r>
            <a:rPr lang="sr-Cyrl-CS" sz="1400" b="1" kern="1200" dirty="0" smtClean="0">
              <a:solidFill>
                <a:srgbClr val="C00000"/>
              </a:solidFill>
            </a:rPr>
            <a:t>исправне одлуке током целе утакмице. Добра контрола утакмице.</a:t>
          </a:r>
          <a:endParaRPr lang="en-US" sz="1400" kern="1200" dirty="0">
            <a:solidFill>
              <a:srgbClr val="C00000"/>
            </a:solidFill>
          </a:endParaRPr>
        </a:p>
      </dsp:txBody>
      <dsp:txXfrm rot="5400000">
        <a:off x="4695844" y="278652"/>
        <a:ext cx="814476" cy="6202991"/>
      </dsp:txXfrm>
    </dsp:sp>
    <dsp:sp modelId="{0FE366BF-6B11-4D7A-9A44-05F0B5CC4966}">
      <dsp:nvSpPr>
        <dsp:cNvPr id="0" name=""/>
        <dsp:cNvSpPr/>
      </dsp:nvSpPr>
      <dsp:spPr>
        <a:xfrm>
          <a:off x="35" y="3071833"/>
          <a:ext cx="2001551" cy="616629"/>
        </a:xfrm>
        <a:prstGeom prst="roundRect">
          <a:avLst/>
        </a:prstGeom>
        <a:solidFill>
          <a:srgbClr val="00B0F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tx1"/>
              </a:solidFill>
            </a:rPr>
            <a:t>ДОБРО (+)</a:t>
          </a:r>
          <a:endParaRPr lang="en-US" sz="2000" b="1" kern="1200" dirty="0">
            <a:solidFill>
              <a:schemeClr val="tx1"/>
            </a:solidFill>
          </a:endParaRPr>
        </a:p>
      </dsp:txBody>
      <dsp:txXfrm>
        <a:off x="35" y="3071833"/>
        <a:ext cx="2001551" cy="616629"/>
      </dsp:txXfrm>
    </dsp:sp>
    <dsp:sp modelId="{CDFF63F2-1081-424B-AC4E-5F2CE03143BF}">
      <dsp:nvSpPr>
        <dsp:cNvPr id="0" name=""/>
        <dsp:cNvSpPr/>
      </dsp:nvSpPr>
      <dsp:spPr>
        <a:xfrm rot="5400000">
          <a:off x="4728839" y="1115918"/>
          <a:ext cx="753424" cy="6212873"/>
        </a:xfrm>
        <a:prstGeom prst="round2SameRect">
          <a:avLst/>
        </a:prstGeom>
        <a:solidFill>
          <a:schemeClr val="accent1">
            <a:lumMod val="20000"/>
            <a:lumOff val="80000"/>
            <a:alpha val="90000"/>
          </a:schemeClr>
        </a:solidFill>
        <a:ln>
          <a:solidFill>
            <a:srgbClr val="00FF00"/>
          </a:solidFill>
        </a:ln>
        <a:effectLst>
          <a:glow rad="101600">
            <a:schemeClr val="accent3">
              <a:satMod val="175000"/>
              <a:alpha val="4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b="1" kern="1200" dirty="0" smtClean="0"/>
            <a:t>Судије су доносиле </a:t>
          </a:r>
          <a:r>
            <a:rPr lang="sr-Cyrl-CS" sz="1400" b="1" kern="1200" dirty="0" smtClean="0">
              <a:solidFill>
                <a:srgbClr val="C00000"/>
              </a:solidFill>
            </a:rPr>
            <a:t>исправне одлуке током целе утакмице без и једне грешке. Врло добра контрола утакмице</a:t>
          </a:r>
          <a:r>
            <a:rPr lang="sr-Cyrl-CS" sz="1400" b="1" kern="1200" dirty="0" smtClean="0"/>
            <a:t>.</a:t>
          </a:r>
          <a:endParaRPr lang="en-US" sz="1400" kern="1200" dirty="0"/>
        </a:p>
      </dsp:txBody>
      <dsp:txXfrm rot="5400000">
        <a:off x="4728839" y="1115918"/>
        <a:ext cx="753424" cy="6212873"/>
      </dsp:txXfrm>
    </dsp:sp>
    <dsp:sp modelId="{4A0F3DDC-0371-4869-BD9B-8224D6FE6133}">
      <dsp:nvSpPr>
        <dsp:cNvPr id="0" name=""/>
        <dsp:cNvSpPr/>
      </dsp:nvSpPr>
      <dsp:spPr>
        <a:xfrm>
          <a:off x="35" y="3929093"/>
          <a:ext cx="1999078" cy="586522"/>
        </a:xfrm>
        <a:prstGeom prst="roundRect">
          <a:avLst/>
        </a:prstGeom>
        <a:solidFill>
          <a:srgbClr val="00FF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tx1"/>
              </a:solidFill>
            </a:rPr>
            <a:t>ВРЛО ДОБРО (++)</a:t>
          </a:r>
          <a:endParaRPr lang="en-US" sz="2000" b="1" kern="1200" dirty="0">
            <a:solidFill>
              <a:schemeClr val="tx1"/>
            </a:solidFill>
          </a:endParaRPr>
        </a:p>
      </dsp:txBody>
      <dsp:txXfrm>
        <a:off x="35" y="3929093"/>
        <a:ext cx="1999078" cy="586522"/>
      </dsp:txXfrm>
    </dsp:sp>
    <dsp:sp modelId="{56F01C68-C8D6-4F1D-80B8-E354EE90C74D}">
      <dsp:nvSpPr>
        <dsp:cNvPr id="0" name=""/>
        <dsp:cNvSpPr/>
      </dsp:nvSpPr>
      <dsp:spPr>
        <a:xfrm rot="5400000">
          <a:off x="4701380" y="1914189"/>
          <a:ext cx="770118" cy="6256386"/>
        </a:xfrm>
        <a:prstGeom prst="round2SameRect">
          <a:avLst/>
        </a:prstGeom>
        <a:solidFill>
          <a:schemeClr val="accent3">
            <a:lumMod val="20000"/>
            <a:lumOff val="80000"/>
            <a:alpha val="90000"/>
          </a:schemeClr>
        </a:solidFill>
        <a:ln>
          <a:solidFill>
            <a:srgbClr val="0000FF"/>
          </a:solidFill>
        </a:ln>
        <a:effectLst>
          <a:glow rad="101600">
            <a:schemeClr val="accent1">
              <a:satMod val="175000"/>
              <a:alpha val="40000"/>
            </a:schemeClr>
          </a:glo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sr-Cyrl-CS" sz="1400" kern="1200" dirty="0" smtClean="0"/>
            <a:t> Практично перфектно, оцена је више теоретска и у пракси је треба избегавати.</a:t>
          </a:r>
          <a:endParaRPr lang="en-US" sz="1400" kern="1200" dirty="0"/>
        </a:p>
      </dsp:txBody>
      <dsp:txXfrm rot="5400000">
        <a:off x="4701380" y="1914189"/>
        <a:ext cx="770118" cy="6256386"/>
      </dsp:txXfrm>
    </dsp:sp>
    <dsp:sp modelId="{E570F120-C705-4ED9-8E3F-F9A05E8CDB18}">
      <dsp:nvSpPr>
        <dsp:cNvPr id="0" name=""/>
        <dsp:cNvSpPr/>
      </dsp:nvSpPr>
      <dsp:spPr>
        <a:xfrm>
          <a:off x="35" y="4786347"/>
          <a:ext cx="1958210" cy="512071"/>
        </a:xfrm>
        <a:prstGeom prst="roundRect">
          <a:avLst/>
        </a:prstGeom>
        <a:solidFill>
          <a:srgbClr val="0000FF"/>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sr-Cyrl-CS" sz="2000" b="1" kern="1200" dirty="0" smtClean="0">
              <a:solidFill>
                <a:schemeClr val="bg1"/>
              </a:solidFill>
            </a:rPr>
            <a:t>ОДЛИЧНО (+++)</a:t>
          </a:r>
          <a:endParaRPr lang="en-US" sz="2000" b="1" kern="1200" dirty="0">
            <a:solidFill>
              <a:schemeClr val="bg1"/>
            </a:solidFill>
          </a:endParaRPr>
        </a:p>
      </dsp:txBody>
      <dsp:txXfrm>
        <a:off x="35" y="4786347"/>
        <a:ext cx="1958210" cy="5120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75277A08-13E4-42D5-92CA-ADFF2B62FFF0}" type="datetimeFigureOut">
              <a:rPr lang="en-US"/>
              <a:pPr>
                <a:defRPr/>
              </a:pPr>
              <a:t>8/6/2013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68DBDA65-1931-4791-99AA-83B0CCCED74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AC152B-6B38-425C-9A75-B6B1B9E3E386}"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72E807-F756-4201-A303-627613A640A4}"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72E807-F756-4201-A303-627613A640A4}"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72E807-F756-4201-A303-627613A640A4}"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0D4026-CF1B-4298-A8EB-1DE6060EA052}"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927569-DC89-463E-9D22-08DF478CAA36}" type="slidenum">
              <a:rPr lang="en-US">
                <a:cs typeface="Arial" charset="0"/>
              </a:rPr>
              <a:pPr fontAlgn="base">
                <a:spcBef>
                  <a:spcPct val="0"/>
                </a:spcBef>
                <a:spcAft>
                  <a:spcPct val="0"/>
                </a:spcAft>
              </a:pPr>
              <a:t>15</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B041D2-0E2F-49D2-B3E4-706FC4C96086}" type="slidenum">
              <a:rPr lang="en-US">
                <a:cs typeface="Arial" charset="0"/>
              </a:rPr>
              <a:pPr fontAlgn="base">
                <a:spcBef>
                  <a:spcPct val="0"/>
                </a:spcBef>
                <a:spcAft>
                  <a:spcPct val="0"/>
                </a:spcAft>
              </a:pPr>
              <a:t>16</a:t>
            </a:fld>
            <a:endParaRPr lang="en-US">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B041D2-0E2F-49D2-B3E4-706FC4C96086}" type="slidenum">
              <a:rPr lang="en-US">
                <a:cs typeface="Arial" charset="0"/>
              </a:rPr>
              <a:pPr fontAlgn="base">
                <a:spcBef>
                  <a:spcPct val="0"/>
                </a:spcBef>
                <a:spcAft>
                  <a:spcPct val="0"/>
                </a:spcAft>
              </a:pPr>
              <a:t>17</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5123FC-D165-4246-92E3-ADDAB9567CB1}" type="slidenum">
              <a:rPr lang="en-US">
                <a:cs typeface="Arial" charset="0"/>
              </a:rPr>
              <a:pPr fontAlgn="base">
                <a:spcBef>
                  <a:spcPct val="0"/>
                </a:spcBef>
                <a:spcAft>
                  <a:spcPct val="0"/>
                </a:spcAft>
              </a:pPr>
              <a:t>18</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73C9137-F1A0-41C7-8BF4-C8EFD21DAD0F}" type="slidenum">
              <a:rPr lang="en-US">
                <a:cs typeface="Arial" charset="0"/>
              </a:rPr>
              <a:pPr fontAlgn="base">
                <a:spcBef>
                  <a:spcPct val="0"/>
                </a:spcBef>
                <a:spcAft>
                  <a:spcPct val="0"/>
                </a:spcAft>
              </a:pPr>
              <a:t>19</a:t>
            </a:fld>
            <a:endParaRPr lang="en-US">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30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879522-29B6-45B1-AC91-0489FA3CF7D9}" type="slidenum">
              <a:rPr lang="en-US">
                <a:cs typeface="Arial" charset="0"/>
              </a:rPr>
              <a:pPr fontAlgn="base">
                <a:spcBef>
                  <a:spcPct val="0"/>
                </a:spcBef>
                <a:spcAft>
                  <a:spcPct val="0"/>
                </a:spcAft>
              </a:pPr>
              <a:t>20</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9A4131-AEF6-4D96-8FE9-BE6C491123B1}"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50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893BDC-0E05-413D-A9B5-AE7512D9D1A7}" type="slidenum">
              <a:rPr lang="en-US">
                <a:cs typeface="Arial" charset="0"/>
              </a:rPr>
              <a:pPr fontAlgn="base">
                <a:spcBef>
                  <a:spcPct val="0"/>
                </a:spcBef>
                <a:spcAft>
                  <a:spcPct val="0"/>
                </a:spcAft>
              </a:pPr>
              <a:t>21</a:t>
            </a:fld>
            <a:endParaRPr lang="en-US">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038540-C0C1-4FEF-8287-F7F830E3B4B5}" type="slidenum">
              <a:rPr lang="en-US">
                <a:cs typeface="Arial" charset="0"/>
              </a:rPr>
              <a:pPr fontAlgn="base">
                <a:spcBef>
                  <a:spcPct val="0"/>
                </a:spcBef>
                <a:spcAft>
                  <a:spcPct val="0"/>
                </a:spcAft>
              </a:pPr>
              <a:t>22</a:t>
            </a:fld>
            <a:endParaRPr lang="en-US">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59ED18-0A72-41B6-99C6-4BC6C7EBC80A}" type="slidenum">
              <a:rPr lang="en-US">
                <a:cs typeface="Arial" charset="0"/>
              </a:rPr>
              <a:pPr fontAlgn="base">
                <a:spcBef>
                  <a:spcPct val="0"/>
                </a:spcBef>
                <a:spcAft>
                  <a:spcPct val="0"/>
                </a:spcAft>
              </a:pPr>
              <a:t>23</a:t>
            </a:fld>
            <a:endParaRPr lang="en-US">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640403-0784-48DD-A450-1AE42A2E8C89}" type="slidenum">
              <a:rPr lang="en-US">
                <a:cs typeface="Arial" charset="0"/>
              </a:rPr>
              <a:pPr fontAlgn="base">
                <a:spcBef>
                  <a:spcPct val="0"/>
                </a:spcBef>
                <a:spcAft>
                  <a:spcPct val="0"/>
                </a:spcAft>
              </a:pPr>
              <a:t>24</a:t>
            </a:fld>
            <a:endParaRPr lang="en-US">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6E3729-C128-47F6-B7BB-AA22797D7E2B}" type="slidenum">
              <a:rPr lang="en-US">
                <a:cs typeface="Arial" charset="0"/>
              </a:rPr>
              <a:pPr fontAlgn="base">
                <a:spcBef>
                  <a:spcPct val="0"/>
                </a:spcBef>
                <a:spcAft>
                  <a:spcPct val="0"/>
                </a:spcAft>
              </a:pPr>
              <a:t>25</a:t>
            </a:fld>
            <a:endParaRPr lang="en-US">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6E3729-C128-47F6-B7BB-AA22797D7E2B}" type="slidenum">
              <a:rPr lang="en-US">
                <a:cs typeface="Arial" charset="0"/>
              </a:rPr>
              <a:pPr fontAlgn="base">
                <a:spcBef>
                  <a:spcPct val="0"/>
                </a:spcBef>
                <a:spcAft>
                  <a:spcPct val="0"/>
                </a:spcAft>
              </a:pPr>
              <a:t>26</a:t>
            </a:fld>
            <a:endParaRPr lang="en-US">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6E3729-C128-47F6-B7BB-AA22797D7E2B}" type="slidenum">
              <a:rPr lang="en-US">
                <a:cs typeface="Arial" charset="0"/>
              </a:rPr>
              <a:pPr fontAlgn="base">
                <a:spcBef>
                  <a:spcPct val="0"/>
                </a:spcBef>
                <a:spcAft>
                  <a:spcPct val="0"/>
                </a:spcAft>
              </a:pPr>
              <a:t>27</a:t>
            </a:fld>
            <a:endParaRPr lang="en-US">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6E3729-C128-47F6-B7BB-AA22797D7E2B}" type="slidenum">
              <a:rPr lang="en-US">
                <a:cs typeface="Arial" charset="0"/>
              </a:rPr>
              <a:pPr fontAlgn="base">
                <a:spcBef>
                  <a:spcPct val="0"/>
                </a:spcBef>
                <a:spcAft>
                  <a:spcPct val="0"/>
                </a:spcAft>
              </a:pPr>
              <a:t>28</a:t>
            </a:fld>
            <a:endParaRPr lang="en-US">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782D6C-4834-4CEC-BA13-B3102A67F779}" type="slidenum">
              <a:rPr lang="en-US">
                <a:cs typeface="Arial" charset="0"/>
              </a:rPr>
              <a:pPr fontAlgn="base">
                <a:spcBef>
                  <a:spcPct val="0"/>
                </a:spcBef>
                <a:spcAft>
                  <a:spcPct val="0"/>
                </a:spcAft>
              </a:pPr>
              <a:t>29</a:t>
            </a:fld>
            <a:endParaRPr lang="en-US">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5DA293-AE90-441D-82EB-62FEE005C05D}" type="slidenum">
              <a:rPr lang="en-US">
                <a:cs typeface="Arial" charset="0"/>
              </a:rPr>
              <a:pPr fontAlgn="base">
                <a:spcBef>
                  <a:spcPct val="0"/>
                </a:spcBef>
                <a:spcAft>
                  <a:spcPct val="0"/>
                </a:spcAft>
              </a:pPr>
              <a:t>30</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522166-8796-46AF-8F98-53F93E8532AF}"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DE4026-C24D-44E7-9D4B-98466D6EF825}" type="slidenum">
              <a:rPr lang="en-US">
                <a:cs typeface="Arial" charset="0"/>
              </a:rPr>
              <a:pPr fontAlgn="base">
                <a:spcBef>
                  <a:spcPct val="0"/>
                </a:spcBef>
                <a:spcAft>
                  <a:spcPct val="0"/>
                </a:spcAft>
              </a:pPr>
              <a:t>31</a:t>
            </a:fld>
            <a:endParaRPr lang="en-US">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DE4026-C24D-44E7-9D4B-98466D6EF825}" type="slidenum">
              <a:rPr lang="en-US">
                <a:cs typeface="Arial" charset="0"/>
              </a:rPr>
              <a:pPr fontAlgn="base">
                <a:spcBef>
                  <a:spcPct val="0"/>
                </a:spcBef>
                <a:spcAft>
                  <a:spcPct val="0"/>
                </a:spcAft>
              </a:pPr>
              <a:t>32</a:t>
            </a:fld>
            <a:endParaRPr lang="en-US">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A5DC60-35FB-4D32-9974-9E5C16E4C225}" type="slidenum">
              <a:rPr lang="en-US">
                <a:cs typeface="Arial" charset="0"/>
              </a:rPr>
              <a:pPr fontAlgn="base">
                <a:spcBef>
                  <a:spcPct val="0"/>
                </a:spcBef>
                <a:spcAft>
                  <a:spcPct val="0"/>
                </a:spcAft>
              </a:pPr>
              <a:t>33</a:t>
            </a:fld>
            <a:endParaRPr lang="en-US">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056278-ADCB-41CA-AADC-E10712356F22}" type="slidenum">
              <a:rPr lang="en-US">
                <a:cs typeface="Arial" charset="0"/>
              </a:rPr>
              <a:pPr fontAlgn="base">
                <a:spcBef>
                  <a:spcPct val="0"/>
                </a:spcBef>
                <a:spcAft>
                  <a:spcPct val="0"/>
                </a:spcAft>
              </a:pPr>
              <a:t>34</a:t>
            </a:fld>
            <a:endParaRPr lang="en-US">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056278-ADCB-41CA-AADC-E10712356F22}" type="slidenum">
              <a:rPr lang="en-US">
                <a:cs typeface="Arial" charset="0"/>
              </a:rPr>
              <a:pPr fontAlgn="base">
                <a:spcBef>
                  <a:spcPct val="0"/>
                </a:spcBef>
                <a:spcAft>
                  <a:spcPct val="0"/>
                </a:spcAft>
              </a:pPr>
              <a:t>35</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A69EC6-6B0D-4A57-B443-21C67C1B0262}"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E8925D-A20A-4BE0-8BE1-2C5730F1758F}"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AC152B-6B38-425C-9A75-B6B1B9E3E386}"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F192A85-2C93-486F-81AD-479F4F7E4F18}"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A54246-C0A6-4295-A582-BF152381B1E0}"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A54246-C0A6-4295-A582-BF152381B1E0}"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0F131C5-2F99-49A5-B941-D55141648B58}" type="datetimeFigureOut">
              <a:rPr lang="en-US"/>
              <a:pPr>
                <a:defRPr/>
              </a:pPr>
              <a:t>8/6/2013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C81EF-8530-478B-9E9A-67338CE9882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60E5F2-0CDC-46D7-A0E7-274089935056}" type="datetimeFigureOut">
              <a:rPr lang="en-US"/>
              <a:pPr>
                <a:defRPr/>
              </a:pPr>
              <a:t>8/6/2013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514DF41-9D54-4D30-9C49-D31BAB0D19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47CCC53-2CD7-4D6E-BADE-BEC38899B5DB}" type="datetimeFigureOut">
              <a:rPr lang="en-US"/>
              <a:pPr>
                <a:defRPr/>
              </a:pPr>
              <a:t>8/6/2013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D955AF-A340-4C32-B389-7F2BF40B472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9FD9D4-2E42-48CC-8ABF-70569278A81D}" type="datetimeFigureOut">
              <a:rPr lang="en-US"/>
              <a:pPr>
                <a:defRPr/>
              </a:pPr>
              <a:t>8/6/2013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C60B4D-E6FE-4EA0-92DE-A64794CEC49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196151E-8758-41F2-8137-25A779375028}" type="datetimeFigureOut">
              <a:rPr lang="en-US"/>
              <a:pPr>
                <a:defRPr/>
              </a:pPr>
              <a:t>8/6/2013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9CF15C-F114-4FDE-9E2F-52E4F93726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A2FAAC8-E0A0-484E-B836-5D2D52E6D83C}" type="datetimeFigureOut">
              <a:rPr lang="en-US"/>
              <a:pPr>
                <a:defRPr/>
              </a:pPr>
              <a:t>8/6/2013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27201A-1CEB-4181-B8F5-28E69D2FA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4545AF3-63C6-4513-A606-0731755240FF}" type="datetimeFigureOut">
              <a:rPr lang="en-US"/>
              <a:pPr>
                <a:defRPr/>
              </a:pPr>
              <a:t>8/6/2013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3091C6C-BB5C-472C-9082-67735B6F947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CDE8772-D88E-4846-BB29-A4D1D6BC1D51}" type="datetimeFigureOut">
              <a:rPr lang="en-US"/>
              <a:pPr>
                <a:defRPr/>
              </a:pPr>
              <a:t>8/6/2013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EF43352-D875-47AB-933D-4C44C053ACA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C2B9F6-E9E3-4572-B8FC-78BF3704CC4A}" type="datetimeFigureOut">
              <a:rPr lang="en-US"/>
              <a:pPr>
                <a:defRPr/>
              </a:pPr>
              <a:t>8/6/2013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2B40D08-66CA-4579-8F67-BF2BF4C1929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1892BF2-F526-4094-843C-33DDA16FF855}" type="datetimeFigureOut">
              <a:rPr lang="en-US"/>
              <a:pPr>
                <a:defRPr/>
              </a:pPr>
              <a:t>8/6/2013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3C5DDF-6731-4B19-B060-B0F363FFAA2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C578493-597E-47C2-8076-34476B86A3D8}" type="datetimeFigureOut">
              <a:rPr lang="en-US"/>
              <a:pPr>
                <a:defRPr/>
              </a:pPr>
              <a:t>8/6/2013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4ED67F-D9CF-4947-87BE-E39E21BBAB7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3BA6838-04E6-4065-B261-E0A77C608396}" type="datetimeFigureOut">
              <a:rPr lang="en-US"/>
              <a:pPr>
                <a:defRPr/>
              </a:pPr>
              <a:t>8/6/2013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1F7B786-7159-42D3-B8C9-6ADA929B03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2928926" y="571480"/>
            <a:ext cx="5580000" cy="1214446"/>
          </a:xfrm>
        </p:spPr>
        <p:style>
          <a:lnRef idx="0">
            <a:schemeClr val="accent2"/>
          </a:lnRef>
          <a:fillRef idx="3">
            <a:schemeClr val="accent2"/>
          </a:fillRef>
          <a:effectRef idx="3">
            <a:schemeClr val="accent2"/>
          </a:effectRef>
          <a:fontRef idx="minor">
            <a:schemeClr val="lt1"/>
          </a:fontRef>
        </p:style>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sr-Cyrl-CS" sz="2000" b="1" dirty="0" smtClean="0">
                <a:ln w="11430"/>
                <a:solidFill>
                  <a:schemeClr val="bg1"/>
                </a:solidFill>
              </a:rPr>
              <a:t>ЗАЈЕДНИЦА СУДИЈА И КОНТРОЛОРА</a:t>
            </a:r>
            <a:br>
              <a:rPr lang="sr-Cyrl-CS" sz="2000" b="1" dirty="0" smtClean="0">
                <a:ln w="11430"/>
                <a:solidFill>
                  <a:schemeClr val="bg1"/>
                </a:solidFill>
              </a:rPr>
            </a:br>
            <a:r>
              <a:rPr lang="sr-Cyrl-CS" sz="2000" b="1" dirty="0" smtClean="0">
                <a:ln w="11430"/>
                <a:solidFill>
                  <a:schemeClr val="bg1"/>
                </a:solidFill>
              </a:rPr>
              <a:t>РУКОМЕТНОГ САВЕЗА СРБИЈЕ</a:t>
            </a:r>
            <a:endParaRPr lang="en-US" sz="2000" b="1" dirty="0">
              <a:ln w="11430"/>
              <a:solidFill>
                <a:schemeClr val="bg1"/>
              </a:solidFill>
            </a:endParaRPr>
          </a:p>
        </p:txBody>
      </p:sp>
      <p:sp>
        <p:nvSpPr>
          <p:cNvPr id="14339" name="Subtitle 9"/>
          <p:cNvSpPr>
            <a:spLocks noGrp="1"/>
          </p:cNvSpPr>
          <p:nvPr>
            <p:ph type="subTitle" idx="1"/>
          </p:nvPr>
        </p:nvSpPr>
        <p:spPr>
          <a:xfrm>
            <a:off x="611560" y="5445224"/>
            <a:ext cx="5256584" cy="1224136"/>
          </a:xfrm>
        </p:spPr>
        <p:txBody>
          <a:bodyPr/>
          <a:lstStyle/>
          <a:p>
            <a:r>
              <a:rPr lang="x-none" sz="2000" b="1" dirty="0" smtClean="0">
                <a:solidFill>
                  <a:srgbClr val="C00000"/>
                </a:solidFill>
                <a:effectLst>
                  <a:outerShdw blurRad="38100" dist="38100" dir="2700000" algn="tl">
                    <a:srgbClr val="000000">
                      <a:alpha val="43137"/>
                    </a:srgbClr>
                  </a:outerShdw>
                </a:effectLst>
              </a:rPr>
              <a:t>ЈЕСЕЊИ </a:t>
            </a:r>
            <a:r>
              <a:rPr lang="sr-Cyrl-CS" sz="2000" b="1" dirty="0" smtClean="0">
                <a:solidFill>
                  <a:srgbClr val="C00000"/>
                </a:solidFill>
                <a:effectLst>
                  <a:outerShdw blurRad="38100" dist="38100" dir="2700000" algn="tl">
                    <a:srgbClr val="000000">
                      <a:alpha val="43137"/>
                    </a:srgbClr>
                  </a:outerShdw>
                </a:effectLst>
              </a:rPr>
              <a:t>СЕМИНАР СУДИЈА И КОНТРОЛОРА</a:t>
            </a:r>
          </a:p>
          <a:p>
            <a:r>
              <a:rPr lang="sr-Cyrl-CS" sz="2000" b="1" dirty="0" smtClean="0">
                <a:solidFill>
                  <a:srgbClr val="0000FF"/>
                </a:solidFill>
                <a:effectLst>
                  <a:outerShdw blurRad="38100" dist="38100" dir="2700000" algn="tl">
                    <a:srgbClr val="000000">
                      <a:alpha val="43137"/>
                    </a:srgbClr>
                  </a:outerShdw>
                </a:effectLst>
              </a:rPr>
              <a:t>РУКОМЕТНЕ СУПЕР ЛИГЕ СРБИЈЕ</a:t>
            </a:r>
          </a:p>
          <a:p>
            <a:r>
              <a:rPr lang="sr-Cyrl-CS" sz="2000" b="1" dirty="0" smtClean="0">
                <a:solidFill>
                  <a:srgbClr val="C00000"/>
                </a:solidFill>
              </a:rPr>
              <a:t>такмичарска сезона 201</a:t>
            </a:r>
            <a:r>
              <a:rPr lang="x-none" sz="2000" b="1" dirty="0" smtClean="0">
                <a:solidFill>
                  <a:srgbClr val="C00000"/>
                </a:solidFill>
              </a:rPr>
              <a:t>3</a:t>
            </a:r>
            <a:r>
              <a:rPr lang="sr-Cyrl-CS" sz="2000" b="1" dirty="0" smtClean="0">
                <a:solidFill>
                  <a:srgbClr val="C00000"/>
                </a:solidFill>
              </a:rPr>
              <a:t>/201</a:t>
            </a:r>
            <a:r>
              <a:rPr lang="x-none" sz="2000" b="1" dirty="0" smtClean="0">
                <a:solidFill>
                  <a:srgbClr val="C00000"/>
                </a:solidFill>
              </a:rPr>
              <a:t>4</a:t>
            </a:r>
            <a:endParaRPr lang="en-US" sz="2000" b="1" dirty="0" smtClean="0">
              <a:solidFill>
                <a:srgbClr val="C00000"/>
              </a:solidFill>
            </a:endParaRPr>
          </a:p>
        </p:txBody>
      </p:sp>
      <p:pic>
        <p:nvPicPr>
          <p:cNvPr id="14340" name="Picture 2" descr="rss%20(color)"/>
          <p:cNvPicPr>
            <a:picLocks noChangeAspect="1" noChangeArrowheads="1"/>
          </p:cNvPicPr>
          <p:nvPr/>
        </p:nvPicPr>
        <p:blipFill>
          <a:blip r:embed="rId2" cstate="print"/>
          <a:srcRect/>
          <a:stretch>
            <a:fillRect/>
          </a:stretch>
        </p:blipFill>
        <p:spPr bwMode="auto">
          <a:xfrm>
            <a:off x="857250" y="571500"/>
            <a:ext cx="1357313" cy="1357313"/>
          </a:xfrm>
          <a:prstGeom prst="rect">
            <a:avLst/>
          </a:prstGeom>
          <a:noFill/>
          <a:ln w="9525">
            <a:noFill/>
            <a:miter lim="800000"/>
            <a:headEnd/>
            <a:tailEnd/>
          </a:ln>
        </p:spPr>
      </p:pic>
      <p:sp>
        <p:nvSpPr>
          <p:cNvPr id="14" name="Subtitle 9"/>
          <p:cNvSpPr txBox="1">
            <a:spLocks/>
          </p:cNvSpPr>
          <p:nvPr/>
        </p:nvSpPr>
        <p:spPr>
          <a:xfrm>
            <a:off x="2928926" y="2143116"/>
            <a:ext cx="5580000" cy="1643074"/>
          </a:xfrm>
          <a:prstGeom prst="rect">
            <a:avLst/>
          </a:prstGeom>
        </p:spPr>
        <p:style>
          <a:lnRef idx="0">
            <a:schemeClr val="accent1"/>
          </a:lnRef>
          <a:fillRef idx="3">
            <a:schemeClr val="accent1"/>
          </a:fillRef>
          <a:effectRef idx="3">
            <a:schemeClr val="accent1"/>
          </a:effectRef>
          <a:fontRef idx="minor">
            <a:schemeClr val="lt1"/>
          </a:fontRef>
        </p:style>
        <p:txBody>
          <a:bodyPr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r" fontAlgn="auto">
              <a:spcBef>
                <a:spcPct val="20000"/>
              </a:spcBef>
              <a:spcAft>
                <a:spcPts val="0"/>
              </a:spcAft>
              <a:buFont typeface="Arial" pitchFamily="34" charset="0"/>
              <a:buNone/>
              <a:defRPr/>
            </a:pPr>
            <a:r>
              <a:rPr lang="sr-Cyrl-CS" sz="2800" b="1" dirty="0">
                <a:ln w="11430"/>
                <a:solidFill>
                  <a:schemeClr val="bg1"/>
                </a:solidFill>
              </a:rPr>
              <a:t>УПУТСТВО О ВРШЕЊУ КОНТРОЛА</a:t>
            </a:r>
          </a:p>
          <a:p>
            <a:pPr marL="0" lvl="5" algn="r">
              <a:spcBef>
                <a:spcPct val="20000"/>
              </a:spcBef>
              <a:buFont typeface="Arial" pitchFamily="34" charset="0"/>
              <a:buNone/>
              <a:defRPr/>
            </a:pPr>
            <a:r>
              <a:rPr lang="sr-Cyrl-CS" sz="2400" b="1" dirty="0">
                <a:ln w="11430"/>
                <a:solidFill>
                  <a:schemeClr val="bg1"/>
                </a:solidFill>
              </a:rPr>
              <a:t>Повезивање сегмената</a:t>
            </a:r>
          </a:p>
          <a:p>
            <a:pPr marL="0" lvl="5" algn="r">
              <a:spcBef>
                <a:spcPct val="20000"/>
              </a:spcBef>
              <a:buFont typeface="Arial" pitchFamily="34" charset="0"/>
              <a:buNone/>
              <a:defRPr/>
            </a:pPr>
            <a:r>
              <a:rPr lang="sr-Cyrl-CS" sz="2400" b="1" dirty="0">
                <a:ln w="11430"/>
                <a:solidFill>
                  <a:schemeClr val="bg1"/>
                </a:solidFill>
              </a:rPr>
              <a:t>Писање Извештаја о суђењу</a:t>
            </a:r>
            <a:endParaRPr lang="en-US" sz="2400" b="1" dirty="0">
              <a:ln w="11430"/>
              <a:solidFill>
                <a:schemeClr val="bg1"/>
              </a:solidFill>
            </a:endParaRPr>
          </a:p>
        </p:txBody>
      </p:sp>
      <p:sp>
        <p:nvSpPr>
          <p:cNvPr id="15" name="Subtitle 9"/>
          <p:cNvSpPr txBox="1">
            <a:spLocks/>
          </p:cNvSpPr>
          <p:nvPr/>
        </p:nvSpPr>
        <p:spPr>
          <a:xfrm>
            <a:off x="899592" y="4077072"/>
            <a:ext cx="4093046" cy="1080120"/>
          </a:xfrm>
          <a:prstGeom prst="rect">
            <a:avLst/>
          </a:prstGeom>
        </p:spPr>
        <p:txBody>
          <a:bodyPr>
            <a:normAutofit/>
          </a:bodyPr>
          <a:lstStyle/>
          <a:p>
            <a:pPr>
              <a:spcBef>
                <a:spcPct val="20000"/>
              </a:spcBef>
              <a:buFont typeface="Arial" charset="0"/>
              <a:buNone/>
            </a:pPr>
            <a:r>
              <a:rPr lang="sr-Cyrl-CS" sz="2400" i="1" u="sng" dirty="0">
                <a:solidFill>
                  <a:srgbClr val="002060"/>
                </a:solidFill>
                <a:latin typeface="Calibri" pitchFamily="34" charset="0"/>
              </a:rPr>
              <a:t>Припрем</a:t>
            </a:r>
            <a:r>
              <a:rPr lang="sr-Cyrl-CS" sz="2400" i="1" u="sng" dirty="0">
                <a:solidFill>
                  <a:srgbClr val="002060"/>
                </a:solidFill>
                <a:latin typeface="+mn-lt"/>
              </a:rPr>
              <a:t>и</a:t>
            </a:r>
            <a:r>
              <a:rPr lang="en-US" sz="2400" i="1" u="sng" dirty="0">
                <a:solidFill>
                  <a:srgbClr val="002060"/>
                </a:solidFill>
                <a:latin typeface="+mn-lt"/>
              </a:rPr>
              <a:t>o:</a:t>
            </a:r>
            <a:endParaRPr lang="sr-Cyrl-CS" sz="2400" i="1" u="sng" dirty="0">
              <a:solidFill>
                <a:srgbClr val="002060"/>
              </a:solidFill>
              <a:latin typeface="+mn-lt"/>
            </a:endParaRPr>
          </a:p>
          <a:p>
            <a:pPr algn="ctr">
              <a:spcBef>
                <a:spcPct val="20000"/>
              </a:spcBef>
              <a:buFont typeface="Arial" charset="0"/>
              <a:buNone/>
            </a:pPr>
            <a:r>
              <a:rPr lang="sr-Cyrl-CS" sz="2400" b="1" dirty="0">
                <a:solidFill>
                  <a:srgbClr val="002060"/>
                </a:solidFill>
                <a:effectLst>
                  <a:outerShdw blurRad="38100" dist="38100" dir="2700000" algn="tl">
                    <a:srgbClr val="000000"/>
                  </a:outerShdw>
                </a:effectLst>
                <a:latin typeface="Calibri" pitchFamily="34" charset="0"/>
              </a:rPr>
              <a:t>СЛОБОДАН ВИШЕКРУНА</a:t>
            </a:r>
          </a:p>
        </p:txBody>
      </p:sp>
      <p:pic>
        <p:nvPicPr>
          <p:cNvPr id="8" name="Picture 7" descr="ZSiK RSS grb.gif"/>
          <p:cNvPicPr>
            <a:picLocks noChangeAspect="1"/>
          </p:cNvPicPr>
          <p:nvPr/>
        </p:nvPicPr>
        <p:blipFill>
          <a:blip r:embed="rId3" cstate="print"/>
          <a:stretch>
            <a:fillRect/>
          </a:stretch>
        </p:blipFill>
        <p:spPr>
          <a:xfrm>
            <a:off x="7164288" y="4869160"/>
            <a:ext cx="1316102" cy="152305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12" name="Oval 11"/>
          <p:cNvSpPr/>
          <p:nvPr/>
        </p:nvSpPr>
        <p:spPr>
          <a:xfrm>
            <a:off x="7343800" y="2420888"/>
            <a:ext cx="1800200" cy="1296144"/>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0" name="Title 6"/>
          <p:cNvSpPr>
            <a:spLocks noGrp="1"/>
          </p:cNvSpPr>
          <p:nvPr>
            <p:ph type="ctrTitle"/>
          </p:nvPr>
        </p:nvSpPr>
        <p:spPr>
          <a:xfrm>
            <a:off x="571500" y="142875"/>
            <a:ext cx="8215313" cy="642938"/>
          </a:xfrm>
        </p:spPr>
        <p:txBody>
          <a:bodyPr/>
          <a:lstStyle/>
          <a:p>
            <a:r>
              <a:rPr lang="sr-Cyrl-CS" sz="3200" b="1" dirty="0" smtClean="0">
                <a:latin typeface="Cambria" pitchFamily="18" charset="0"/>
              </a:rPr>
              <a:t>НОРМАЛНА УТАКМИЦА</a:t>
            </a:r>
            <a:endParaRPr lang="en-US" sz="3200" b="1" dirty="0" smtClean="0">
              <a:latin typeface="Cambria" pitchFamily="18" charset="0"/>
            </a:endParaRPr>
          </a:p>
        </p:txBody>
      </p:sp>
      <p:sp>
        <p:nvSpPr>
          <p:cNvPr id="8" name="Title 6"/>
          <p:cNvSpPr txBox="1">
            <a:spLocks/>
          </p:cNvSpPr>
          <p:nvPr/>
        </p:nvSpPr>
        <p:spPr>
          <a:xfrm>
            <a:off x="500063" y="1052736"/>
            <a:ext cx="8358187" cy="3015208"/>
          </a:xfrm>
          <a:prstGeom prst="rect">
            <a:avLst/>
          </a:prstGeom>
        </p:spPr>
        <p:txBody>
          <a:bodyPr/>
          <a:lstStyle/>
          <a:p>
            <a:pPr fontAlgn="auto">
              <a:spcAft>
                <a:spcPts val="0"/>
              </a:spcAft>
              <a:defRPr/>
            </a:pPr>
            <a:r>
              <a:rPr lang="sr-Cyrl-CS" sz="2200" dirty="0">
                <a:latin typeface="Cambria" pitchFamily="18" charset="0"/>
                <a:ea typeface="+mj-ea"/>
                <a:cs typeface="+mj-cs"/>
              </a:rPr>
              <a:t>Уколико је (нормална) утакмица била неизвесна, а општи утисак о суђењу позитиван може се дати оцена </a:t>
            </a:r>
            <a:r>
              <a:rPr lang="sr-Cyrl-CS" sz="2200" b="1" dirty="0">
                <a:solidFill>
                  <a:srgbClr val="C00000"/>
                </a:solidFill>
                <a:latin typeface="Cambria" pitchFamily="18" charset="0"/>
                <a:ea typeface="+mj-ea"/>
                <a:cs typeface="+mj-cs"/>
              </a:rPr>
              <a:t>+ (добро)</a:t>
            </a:r>
            <a:r>
              <a:rPr lang="sr-Cyrl-CS" sz="2200" b="1" dirty="0">
                <a:latin typeface="Cambria" pitchFamily="18" charset="0"/>
                <a:ea typeface="+mj-ea"/>
                <a:cs typeface="+mj-cs"/>
              </a:rPr>
              <a:t> </a:t>
            </a:r>
            <a:r>
              <a:rPr lang="sr-Cyrl-CS" sz="2200" dirty="0" smtClean="0">
                <a:latin typeface="Cambria" pitchFamily="18" charset="0"/>
                <a:ea typeface="+mj-ea"/>
                <a:cs typeface="+mj-cs"/>
              </a:rPr>
              <a:t>у компонентама:</a:t>
            </a:r>
          </a:p>
          <a:p>
            <a:pPr fontAlgn="auto">
              <a:spcAft>
                <a:spcPts val="0"/>
              </a:spcAft>
              <a:defRPr/>
            </a:pPr>
            <a:endParaRPr lang="sr-Cyrl-CS" sz="2200" dirty="0" smtClean="0">
              <a:latin typeface="Cambria" pitchFamily="18" charset="0"/>
              <a:ea typeface="+mj-ea"/>
              <a:cs typeface="+mj-cs"/>
            </a:endParaRPr>
          </a:p>
          <a:p>
            <a:pPr marL="1341438" lvl="2" indent="-427038" fontAlgn="auto">
              <a:spcAft>
                <a:spcPts val="0"/>
              </a:spcAft>
              <a:buFont typeface="Wingdings" pitchFamily="2" charset="2"/>
              <a:buChar char="ü"/>
              <a:defRPr/>
            </a:pPr>
            <a:r>
              <a:rPr lang="sr-Cyrl-CS" sz="2200" dirty="0" smtClean="0">
                <a:latin typeface="Cambria" pitchFamily="18" charset="0"/>
                <a:ea typeface="+mj-ea"/>
                <a:cs typeface="+mj-cs"/>
              </a:rPr>
              <a:t>неутралност </a:t>
            </a:r>
            <a:r>
              <a:rPr lang="sr-Cyrl-CS" sz="2200" dirty="0">
                <a:latin typeface="Cambria" pitchFamily="18" charset="0"/>
                <a:ea typeface="+mj-ea"/>
                <a:cs typeface="+mj-cs"/>
              </a:rPr>
              <a:t>/ </a:t>
            </a:r>
            <a:r>
              <a:rPr lang="sr-Cyrl-CS" sz="2200" dirty="0" smtClean="0">
                <a:latin typeface="Cambria" pitchFamily="18" charset="0"/>
                <a:ea typeface="+mj-ea"/>
                <a:cs typeface="+mj-cs"/>
              </a:rPr>
              <a:t>фер-плеј</a:t>
            </a:r>
          </a:p>
          <a:p>
            <a:pPr marL="1341438" lvl="2" indent="-427038" fontAlgn="auto">
              <a:spcAft>
                <a:spcPts val="0"/>
              </a:spcAft>
              <a:buFont typeface="Wingdings" pitchFamily="2" charset="2"/>
              <a:buChar char="ü"/>
              <a:defRPr/>
            </a:pPr>
            <a:r>
              <a:rPr lang="sr-Cyrl-CS" sz="2200" dirty="0" smtClean="0">
                <a:solidFill>
                  <a:srgbClr val="0000FF"/>
                </a:solidFill>
                <a:latin typeface="Cambria" pitchFamily="18" charset="0"/>
                <a:ea typeface="+mj-ea"/>
                <a:cs typeface="+mj-cs"/>
              </a:rPr>
              <a:t>комуникација са играчима и званичницима	</a:t>
            </a:r>
            <a:r>
              <a:rPr lang="sr-Cyrl-CS" sz="2200" b="1" dirty="0" smtClean="0">
                <a:solidFill>
                  <a:srgbClr val="0000FF"/>
                </a:solidFill>
                <a:latin typeface="Cambria" pitchFamily="18" charset="0"/>
                <a:ea typeface="+mj-ea"/>
                <a:cs typeface="+mj-cs"/>
              </a:rPr>
              <a:t>НОВО</a:t>
            </a:r>
          </a:p>
          <a:p>
            <a:pPr marL="1341438" lvl="2" indent="-427038" fontAlgn="auto">
              <a:spcAft>
                <a:spcPts val="0"/>
              </a:spcAft>
              <a:buFont typeface="Wingdings" pitchFamily="2" charset="2"/>
              <a:buChar char="ü"/>
              <a:defRPr/>
            </a:pPr>
            <a:r>
              <a:rPr lang="sr-Cyrl-CS" sz="2200" dirty="0" smtClean="0">
                <a:solidFill>
                  <a:srgbClr val="0000FF"/>
                </a:solidFill>
                <a:latin typeface="Cambria" pitchFamily="18" charset="0"/>
                <a:ea typeface="+mj-ea"/>
                <a:cs typeface="+mj-cs"/>
              </a:rPr>
              <a:t>сарадња са  записничким столом		</a:t>
            </a:r>
            <a:r>
              <a:rPr lang="sr-Cyrl-CS" sz="2200" b="1" dirty="0" smtClean="0">
                <a:solidFill>
                  <a:srgbClr val="0000FF"/>
                </a:solidFill>
                <a:latin typeface="Cambria" pitchFamily="18" charset="0"/>
                <a:ea typeface="+mj-ea"/>
                <a:cs typeface="+mj-cs"/>
              </a:rPr>
              <a:t>НОВО</a:t>
            </a:r>
          </a:p>
          <a:p>
            <a:pPr fontAlgn="auto">
              <a:spcAft>
                <a:spcPts val="0"/>
              </a:spcAft>
              <a:defRPr/>
            </a:pPr>
            <a:endParaRPr lang="sr-Cyrl-CS" sz="2200" dirty="0" smtClean="0">
              <a:latin typeface="Cambria" pitchFamily="18" charset="0"/>
              <a:ea typeface="+mj-ea"/>
              <a:cs typeface="+mj-cs"/>
            </a:endParaRPr>
          </a:p>
          <a:p>
            <a:pPr algn="ctr" fontAlgn="auto">
              <a:spcAft>
                <a:spcPts val="0"/>
              </a:spcAft>
              <a:defRPr/>
            </a:pPr>
            <a:r>
              <a:rPr lang="sr-Cyrl-CS" sz="2200" dirty="0" smtClean="0">
                <a:latin typeface="Cambria" pitchFamily="18" charset="0"/>
                <a:ea typeface="+mj-ea"/>
                <a:cs typeface="+mj-cs"/>
              </a:rPr>
              <a:t>(</a:t>
            </a:r>
            <a:r>
              <a:rPr lang="sr-Cyrl-CS" sz="2200" dirty="0" smtClean="0">
                <a:solidFill>
                  <a:srgbClr val="FF0000"/>
                </a:solidFill>
                <a:latin typeface="Cambria" pitchFamily="18" charset="0"/>
                <a:ea typeface="+mj-ea"/>
                <a:cs typeface="+mj-cs"/>
              </a:rPr>
              <a:t>такве оцене се </a:t>
            </a:r>
            <a:r>
              <a:rPr lang="sr-Cyrl-CS" sz="2200" b="1" dirty="0" smtClean="0">
                <a:solidFill>
                  <a:srgbClr val="FF0000"/>
                </a:solidFill>
                <a:effectLst>
                  <a:outerShdw blurRad="38100" dist="38100" dir="2700000" algn="tl">
                    <a:srgbClr val="000000">
                      <a:alpha val="43137"/>
                    </a:srgbClr>
                  </a:outerShdw>
                </a:effectLst>
                <a:latin typeface="Cambria" pitchFamily="18" charset="0"/>
                <a:ea typeface="+mj-ea"/>
                <a:cs typeface="+mj-cs"/>
              </a:rPr>
              <a:t>морају</a:t>
            </a:r>
            <a:r>
              <a:rPr lang="sr-Cyrl-CS" sz="2200" dirty="0" smtClean="0">
                <a:solidFill>
                  <a:srgbClr val="FF0000"/>
                </a:solidFill>
                <a:latin typeface="Cambria" pitchFamily="18" charset="0"/>
                <a:ea typeface="+mj-ea"/>
                <a:cs typeface="+mj-cs"/>
              </a:rPr>
              <a:t> </a:t>
            </a:r>
            <a:r>
              <a:rPr lang="sr-Cyrl-CS" sz="2200" dirty="0">
                <a:solidFill>
                  <a:srgbClr val="FF0000"/>
                </a:solidFill>
                <a:latin typeface="Cambria" pitchFamily="18" charset="0"/>
                <a:ea typeface="+mj-ea"/>
                <a:cs typeface="+mj-cs"/>
              </a:rPr>
              <a:t>образложити</a:t>
            </a:r>
            <a:r>
              <a:rPr lang="sr-Cyrl-CS" sz="2200" dirty="0">
                <a:latin typeface="Cambria" pitchFamily="18" charset="0"/>
                <a:ea typeface="+mj-ea"/>
                <a:cs typeface="+mj-cs"/>
              </a:rPr>
              <a:t>):</a:t>
            </a:r>
          </a:p>
          <a:p>
            <a:pPr fontAlgn="auto">
              <a:spcAft>
                <a:spcPts val="0"/>
              </a:spcAft>
              <a:defRPr/>
            </a:pPr>
            <a:endParaRPr lang="sr-Cyrl-CS" sz="1000" dirty="0">
              <a:latin typeface="Cambria" pitchFamily="18" charset="0"/>
              <a:cs typeface="+mn-cs"/>
            </a:endParaRPr>
          </a:p>
          <a:p>
            <a:pPr fontAlgn="auto">
              <a:spcAft>
                <a:spcPts val="0"/>
              </a:spcAft>
              <a:defRPr/>
            </a:pPr>
            <a:endParaRPr lang="sr-Cyrl-CS" sz="1000" dirty="0">
              <a:latin typeface="Cambria" pitchFamily="18" charset="0"/>
              <a:cs typeface="+mn-cs"/>
            </a:endParaRPr>
          </a:p>
          <a:p>
            <a:pPr fontAlgn="auto">
              <a:spcAft>
                <a:spcPts val="0"/>
              </a:spcAft>
              <a:defRPr/>
            </a:pPr>
            <a:endParaRPr lang="sr-Cyrl-CS" sz="1000" dirty="0">
              <a:latin typeface="Cambria" pitchFamily="18" charset="0"/>
              <a:cs typeface="+mn-cs"/>
            </a:endParaRPr>
          </a:p>
        </p:txBody>
      </p:sp>
      <p:graphicFrame>
        <p:nvGraphicFramePr>
          <p:cNvPr id="9" name="Table 8"/>
          <p:cNvGraphicFramePr>
            <a:graphicFrameLocks noGrp="1"/>
          </p:cNvGraphicFramePr>
          <p:nvPr/>
        </p:nvGraphicFramePr>
        <p:xfrm>
          <a:off x="602877" y="4365104"/>
          <a:ext cx="7929563" cy="432048"/>
        </p:xfrm>
        <a:graphic>
          <a:graphicData uri="http://schemas.openxmlformats.org/drawingml/2006/table">
            <a:tbl>
              <a:tblPr/>
              <a:tblGrid>
                <a:gridCol w="3732213"/>
                <a:gridCol w="700087"/>
                <a:gridCol w="698500"/>
                <a:gridCol w="700088"/>
                <a:gridCol w="700087"/>
                <a:gridCol w="698500"/>
                <a:gridCol w="700088"/>
              </a:tblGrid>
              <a:tr h="4320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Неутралност / фер-плеј</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sr-Latn-CS" sz="24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graphicFrame>
        <p:nvGraphicFramePr>
          <p:cNvPr id="10" name="Table 9"/>
          <p:cNvGraphicFramePr>
            <a:graphicFrameLocks noGrp="1"/>
          </p:cNvGraphicFramePr>
          <p:nvPr/>
        </p:nvGraphicFramePr>
        <p:xfrm>
          <a:off x="602877" y="5007456"/>
          <a:ext cx="7929563" cy="548640"/>
        </p:xfrm>
        <a:graphic>
          <a:graphicData uri="http://schemas.openxmlformats.org/drawingml/2006/table">
            <a:tbl>
              <a:tblPr/>
              <a:tblGrid>
                <a:gridCol w="3732213"/>
                <a:gridCol w="700087"/>
                <a:gridCol w="698500"/>
                <a:gridCol w="700088"/>
                <a:gridCol w="700087"/>
                <a:gridCol w="698500"/>
                <a:gridCol w="700088"/>
              </a:tblGrid>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18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Комуникација са играчима и званичницима</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sr-Latn-CS" sz="24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graphicFrame>
        <p:nvGraphicFramePr>
          <p:cNvPr id="11" name="Table 10"/>
          <p:cNvGraphicFramePr>
            <a:graphicFrameLocks noGrp="1"/>
          </p:cNvGraphicFramePr>
          <p:nvPr/>
        </p:nvGraphicFramePr>
        <p:xfrm>
          <a:off x="602877" y="5799544"/>
          <a:ext cx="7929563" cy="437768"/>
        </p:xfrm>
        <a:graphic>
          <a:graphicData uri="http://schemas.openxmlformats.org/drawingml/2006/table">
            <a:tbl>
              <a:tblPr/>
              <a:tblGrid>
                <a:gridCol w="3732213"/>
                <a:gridCol w="700087"/>
                <a:gridCol w="698500"/>
                <a:gridCol w="700088"/>
                <a:gridCol w="700087"/>
                <a:gridCol w="698500"/>
                <a:gridCol w="700088"/>
              </a:tblGrid>
              <a:tr h="43776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Сарадња са записничким столом</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sr-Latn-CS" sz="24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2000"/>
                                        <p:tgtEl>
                                          <p:spTgt spid="8">
                                            <p:txEl>
                                              <p:pRg st="2" end="2"/>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animEffect transition="in" filter="wipe(left)">
                                      <p:cBhvr>
                                        <p:cTn id="15" dur="2000"/>
                                        <p:tgtEl>
                                          <p:spTgt spid="8">
                                            <p:txEl>
                                              <p:pRg st="3" end="3"/>
                                            </p:tx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8">
                                            <p:txEl>
                                              <p:pRg st="4" end="4"/>
                                            </p:txEl>
                                          </p:spTgt>
                                        </p:tgtEl>
                                        <p:attrNameLst>
                                          <p:attrName>style.visibility</p:attrName>
                                        </p:attrNameLst>
                                      </p:cBhvr>
                                      <p:to>
                                        <p:strVal val="visible"/>
                                      </p:to>
                                    </p:set>
                                    <p:animEffect transition="in" filter="wipe(left)">
                                      <p:cBhvr>
                                        <p:cTn id="18" dur="2000"/>
                                        <p:tgtEl>
                                          <p:spTgt spid="8">
                                            <p:txEl>
                                              <p:pRg st="4" end="4"/>
                                            </p:txEl>
                                          </p:spTgt>
                                        </p:tgtEl>
                                      </p:cBhvr>
                                    </p:animEffect>
                                  </p:childTnLst>
                                </p:cTn>
                              </p:par>
                              <p:par>
                                <p:cTn id="19" presetID="22" presetClass="entr" presetSubtype="4" fill="hold" grpId="0" nodeType="withEffect">
                                  <p:stCondLst>
                                    <p:cond delay="200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par>
                                <p:cTn id="22" presetID="22" presetClass="entr" presetSubtype="8" fill="hold" nodeType="withEffect">
                                  <p:stCondLst>
                                    <p:cond delay="0"/>
                                  </p:stCondLst>
                                  <p:childTnLst>
                                    <p:set>
                                      <p:cBhvr>
                                        <p:cTn id="23" dur="1" fill="hold">
                                          <p:stCondLst>
                                            <p:cond delay="0"/>
                                          </p:stCondLst>
                                        </p:cTn>
                                        <p:tgtEl>
                                          <p:spTgt spid="8">
                                            <p:txEl>
                                              <p:pRg st="6" end="6"/>
                                            </p:txEl>
                                          </p:spTgt>
                                        </p:tgtEl>
                                        <p:attrNameLst>
                                          <p:attrName>style.visibility</p:attrName>
                                        </p:attrNameLst>
                                      </p:cBhvr>
                                      <p:to>
                                        <p:strVal val="visible"/>
                                      </p:to>
                                    </p:set>
                                    <p:animEffect transition="in" filter="wipe(left)">
                                      <p:cBhvr>
                                        <p:cTn id="24" dur="2000"/>
                                        <p:tgtEl>
                                          <p:spTgt spid="8">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0"/>
                                        <p:tgtEl>
                                          <p:spTgt spid="9"/>
                                        </p:tgtEl>
                                      </p:cBhvr>
                                    </p:animEffect>
                                  </p:childTnLst>
                                </p:cTn>
                              </p:par>
                              <p:par>
                                <p:cTn id="28" presetID="10" presetClass="entr" presetSubtype="0"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0"/>
                                        <p:tgtEl>
                                          <p:spTgt spid="10"/>
                                        </p:tgtEl>
                                      </p:cBhvr>
                                    </p:animEffect>
                                  </p:childTnLst>
                                </p:cTn>
                              </p:par>
                              <p:par>
                                <p:cTn id="31" presetID="10" presetClass="entr" presetSubtype="0" fill="hold"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9698" name="Title 6"/>
          <p:cNvSpPr>
            <a:spLocks noGrp="1"/>
          </p:cNvSpPr>
          <p:nvPr>
            <p:ph type="ctrTitle"/>
          </p:nvPr>
        </p:nvSpPr>
        <p:spPr>
          <a:xfrm>
            <a:off x="571500" y="142875"/>
            <a:ext cx="8215313" cy="642938"/>
          </a:xfrm>
        </p:spPr>
        <p:txBody>
          <a:bodyPr/>
          <a:lstStyle/>
          <a:p>
            <a:r>
              <a:rPr lang="sr-Cyrl-CS" sz="3200" b="1" smtClean="0">
                <a:latin typeface="Cambria" pitchFamily="18" charset="0"/>
              </a:rPr>
              <a:t>ПОВЕЗИВАЊЕ СЕГМЕНАТА</a:t>
            </a:r>
            <a:endParaRPr lang="en-US" sz="3200" b="1" smtClean="0">
              <a:latin typeface="Cambria" pitchFamily="18" charset="0"/>
            </a:endParaRPr>
          </a:p>
        </p:txBody>
      </p:sp>
      <p:sp>
        <p:nvSpPr>
          <p:cNvPr id="4" name="Title 6"/>
          <p:cNvSpPr txBox="1">
            <a:spLocks/>
          </p:cNvSpPr>
          <p:nvPr/>
        </p:nvSpPr>
        <p:spPr>
          <a:xfrm>
            <a:off x="571500" y="1124744"/>
            <a:ext cx="8215313" cy="1782514"/>
          </a:xfrm>
          <a:prstGeom prst="rect">
            <a:avLst/>
          </a:prstGeom>
        </p:spPr>
        <p:txBody>
          <a:bodyPr/>
          <a:lstStyle/>
          <a:p>
            <a:pPr fontAlgn="auto">
              <a:spcAft>
                <a:spcPts val="0"/>
              </a:spcAft>
              <a:defRPr/>
            </a:pPr>
            <a:r>
              <a:rPr lang="sr-Cyrl-CS" sz="2200" dirty="0">
                <a:latin typeface="Cambria" pitchFamily="18" charset="0"/>
                <a:ea typeface="+mj-ea"/>
                <a:cs typeface="+mj-cs"/>
              </a:rPr>
              <a:t>Веома је важно разликовати </a:t>
            </a:r>
            <a:r>
              <a:rPr lang="sr-Cyrl-CS" sz="2200" b="1" dirty="0">
                <a:solidFill>
                  <a:srgbClr val="C00000"/>
                </a:solidFill>
                <a:latin typeface="Cambria" pitchFamily="18" charset="0"/>
                <a:ea typeface="+mj-ea"/>
                <a:cs typeface="+mj-cs"/>
              </a:rPr>
              <a:t>значај појединих компоненти </a:t>
            </a:r>
            <a:r>
              <a:rPr lang="sr-Cyrl-CS" sz="2200" dirty="0">
                <a:latin typeface="Cambria" pitchFamily="18" charset="0"/>
                <a:ea typeface="+mj-ea"/>
                <a:cs typeface="+mj-cs"/>
              </a:rPr>
              <a:t>и њихов утицај на исход утакмице.</a:t>
            </a:r>
          </a:p>
          <a:p>
            <a:pPr fontAlgn="auto">
              <a:spcAft>
                <a:spcPts val="0"/>
              </a:spcAft>
              <a:defRPr/>
            </a:pPr>
            <a:endParaRPr lang="sr-Cyrl-CS" sz="2200" dirty="0">
              <a:latin typeface="Cambria" pitchFamily="18" charset="0"/>
              <a:ea typeface="+mj-ea"/>
              <a:cs typeface="+mj-cs"/>
            </a:endParaRPr>
          </a:p>
          <a:p>
            <a:pPr fontAlgn="auto">
              <a:spcAft>
                <a:spcPts val="0"/>
              </a:spcAft>
              <a:defRPr/>
            </a:pPr>
            <a:r>
              <a:rPr lang="sr-Cyrl-CS" sz="2200" b="1" dirty="0">
                <a:solidFill>
                  <a:srgbClr val="C00000"/>
                </a:solidFill>
                <a:latin typeface="Cambria" pitchFamily="18" charset="0"/>
                <a:ea typeface="+mj-ea"/>
                <a:cs typeface="+mj-cs"/>
              </a:rPr>
              <a:t>‘’Затамњене компоненте’’ </a:t>
            </a:r>
            <a:r>
              <a:rPr lang="sr-Cyrl-CS" sz="2200" dirty="0">
                <a:latin typeface="Cambria" pitchFamily="18" charset="0"/>
                <a:ea typeface="+mj-ea"/>
                <a:cs typeface="+mj-cs"/>
              </a:rPr>
              <a:t>морају бити </a:t>
            </a:r>
            <a:r>
              <a:rPr lang="sr-Cyrl-CS" sz="2200" b="1" dirty="0">
                <a:latin typeface="Cambria" pitchFamily="18" charset="0"/>
                <a:ea typeface="+mj-ea"/>
                <a:cs typeface="+mj-cs"/>
              </a:rPr>
              <a:t>главни чинилац при формирању  коначне оцене</a:t>
            </a:r>
            <a:r>
              <a:rPr lang="sr-Cyrl-CS" sz="2200" dirty="0">
                <a:latin typeface="Cambria" pitchFamily="18" charset="0"/>
                <a:ea typeface="+mj-ea"/>
                <a:cs typeface="+mj-cs"/>
              </a:rPr>
              <a:t> о суђењу.</a:t>
            </a:r>
          </a:p>
          <a:p>
            <a:pPr fontAlgn="auto">
              <a:spcAft>
                <a:spcPts val="0"/>
              </a:spcAft>
              <a:defRPr/>
            </a:pPr>
            <a:endParaRPr lang="sr-Cyrl-CS" sz="1000" dirty="0">
              <a:latin typeface="Cambria" pitchFamily="18" charset="0"/>
              <a:cs typeface="+mn-cs"/>
            </a:endParaRPr>
          </a:p>
        </p:txBody>
      </p:sp>
      <p:graphicFrame>
        <p:nvGraphicFramePr>
          <p:cNvPr id="8" name="Table 7"/>
          <p:cNvGraphicFramePr>
            <a:graphicFrameLocks noGrp="1"/>
          </p:cNvGraphicFramePr>
          <p:nvPr/>
        </p:nvGraphicFramePr>
        <p:xfrm>
          <a:off x="642910" y="3212976"/>
          <a:ext cx="7858181" cy="2521134"/>
        </p:xfrm>
        <a:graphic>
          <a:graphicData uri="http://schemas.openxmlformats.org/drawingml/2006/table">
            <a:tbl>
              <a:tblPr/>
              <a:tblGrid>
                <a:gridCol w="3698687"/>
                <a:gridCol w="693249"/>
                <a:gridCol w="693249"/>
                <a:gridCol w="693249"/>
                <a:gridCol w="693249"/>
                <a:gridCol w="693249"/>
                <a:gridCol w="693249"/>
              </a:tblGrid>
              <a:tr h="326574">
                <a:tc>
                  <a:txBody>
                    <a:bodyPr/>
                    <a:lstStyle/>
                    <a:p>
                      <a:pPr algn="ctr">
                        <a:spcAft>
                          <a:spcPts val="0"/>
                        </a:spcAft>
                      </a:pPr>
                      <a:r>
                        <a:rPr lang="sr-Cyrl-CS" sz="2000" dirty="0">
                          <a:latin typeface="Calibri"/>
                          <a:ea typeface="Times New Roman"/>
                          <a:cs typeface="Tahoma"/>
                        </a:rPr>
                        <a:t>Елементи оцењивања:</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0</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574">
                <a:tc>
                  <a:txBody>
                    <a:bodyPr/>
                    <a:lstStyle/>
                    <a:p>
                      <a:pPr>
                        <a:spcAft>
                          <a:spcPts val="0"/>
                        </a:spcAft>
                      </a:pPr>
                      <a:r>
                        <a:rPr lang="sr-Cyrl-CS" sz="2400" dirty="0">
                          <a:latin typeface="Calibri"/>
                          <a:ea typeface="Times New Roman"/>
                          <a:cs typeface="Tahoma"/>
                        </a:rPr>
                        <a:t>7 - метара одлука</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Arial"/>
                        </a:rPr>
                        <a:t>Х</a:t>
                      </a:r>
                      <a:endParaRPr lang="en-US" sz="2400" b="1" dirty="0" smtClean="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574">
                <a:tc>
                  <a:txBody>
                    <a:bodyPr/>
                    <a:lstStyle/>
                    <a:p>
                      <a:pPr>
                        <a:spcAft>
                          <a:spcPts val="0"/>
                        </a:spcAft>
                      </a:pPr>
                      <a:r>
                        <a:rPr lang="sr-Cyrl-CS" sz="2400" dirty="0">
                          <a:latin typeface="Calibri"/>
                          <a:ea typeface="Times New Roman"/>
                          <a:cs typeface="Tahoma"/>
                        </a:rPr>
                        <a:t>Прогресивно кажњавање</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sr-Cyrl-CS" sz="2400" b="1" dirty="0" smtClean="0">
                          <a:latin typeface="Calibri"/>
                          <a:ea typeface="Times New Roman"/>
                          <a:cs typeface="Arial"/>
                        </a:rPr>
                        <a:t>    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Latn-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highlight>
                          <a:srgbClr val="00FF00"/>
                        </a:highlight>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574">
                <a:tc>
                  <a:txBody>
                    <a:bodyPr/>
                    <a:lstStyle/>
                    <a:p>
                      <a:pPr>
                        <a:spcAft>
                          <a:spcPts val="0"/>
                        </a:spcAft>
                      </a:pPr>
                      <a:r>
                        <a:rPr lang="sr-Cyrl-CS" sz="2400" dirty="0">
                          <a:latin typeface="Calibri"/>
                          <a:ea typeface="Times New Roman"/>
                          <a:cs typeface="Tahoma"/>
                        </a:rPr>
                        <a:t>Линија суђења</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    Х</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574">
                <a:tc>
                  <a:txBody>
                    <a:bodyPr/>
                    <a:lstStyle/>
                    <a:p>
                      <a:pPr>
                        <a:spcAft>
                          <a:spcPts val="0"/>
                        </a:spcAft>
                      </a:pPr>
                      <a:r>
                        <a:rPr lang="sr-Cyrl-CS" sz="2400" dirty="0">
                          <a:latin typeface="Calibri"/>
                          <a:ea typeface="Times New Roman"/>
                          <a:cs typeface="Tahoma"/>
                        </a:rPr>
                        <a:t>Кораци</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r>
                        <a:rPr lang="sr-Cyrl-CS" sz="2400" b="1" dirty="0">
                          <a:latin typeface="Calibri"/>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26574">
                <a:tc>
                  <a:txBody>
                    <a:bodyPr/>
                    <a:lstStyle/>
                    <a:p>
                      <a:pPr>
                        <a:spcAft>
                          <a:spcPts val="0"/>
                        </a:spcAft>
                      </a:pPr>
                      <a:r>
                        <a:rPr lang="sr-Cyrl-CS" sz="2400" dirty="0">
                          <a:latin typeface="Calibri"/>
                          <a:ea typeface="Times New Roman"/>
                          <a:cs typeface="Tahoma"/>
                        </a:rPr>
                        <a:t>Предност</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r>
                        <a:rPr lang="sr-Cyrl-CS" sz="2400" b="1" dirty="0">
                          <a:latin typeface="Calibri"/>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26574">
                <a:tc>
                  <a:txBody>
                    <a:bodyPr/>
                    <a:lstStyle/>
                    <a:p>
                      <a:pPr>
                        <a:spcAft>
                          <a:spcPts val="0"/>
                        </a:spcAft>
                      </a:pPr>
                      <a:r>
                        <a:rPr lang="sr-Cyrl-CS" sz="2400" dirty="0">
                          <a:latin typeface="Calibri"/>
                          <a:ea typeface="Times New Roman"/>
                          <a:cs typeface="Tahoma"/>
                        </a:rPr>
                        <a:t>Разумевање игре</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bl>
          </a:graphicData>
        </a:graphic>
      </p:graphicFrame>
      <p:sp>
        <p:nvSpPr>
          <p:cNvPr id="5" name="Flowchart: Summing Junction 4"/>
          <p:cNvSpPr/>
          <p:nvPr/>
        </p:nvSpPr>
        <p:spPr>
          <a:xfrm>
            <a:off x="5724128" y="4293096"/>
            <a:ext cx="360040" cy="360040"/>
          </a:xfrm>
          <a:prstGeom prst="flowChartSummingJunction">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Summing Junction 5"/>
          <p:cNvSpPr/>
          <p:nvPr/>
        </p:nvSpPr>
        <p:spPr>
          <a:xfrm>
            <a:off x="5724128" y="5373216"/>
            <a:ext cx="360040" cy="360040"/>
          </a:xfrm>
          <a:prstGeom prst="flowChartSummingJunction">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ine Callout 2 6"/>
          <p:cNvSpPr/>
          <p:nvPr/>
        </p:nvSpPr>
        <p:spPr>
          <a:xfrm>
            <a:off x="683568" y="5949280"/>
            <a:ext cx="5040560" cy="576064"/>
          </a:xfrm>
          <a:prstGeom prst="borderCallout2">
            <a:avLst>
              <a:gd name="adj1" fmla="val -1732"/>
              <a:gd name="adj2" fmla="val 54185"/>
              <a:gd name="adj3" fmla="val -252630"/>
              <a:gd name="adj4" fmla="val 34700"/>
              <a:gd name="adj5" fmla="val -253609"/>
              <a:gd name="adj6" fmla="val 9998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x-none" sz="1600" b="1" dirty="0" smtClean="0">
                <a:solidFill>
                  <a:srgbClr val="0000FF"/>
                </a:solidFill>
              </a:rPr>
              <a:t>РАЗУМЕВАЊЕ ИГРЕ ВИШЕ НЕ МОРА ДА ‘’ПРАТИ’’ ЛИНИЈУ СУЂЕЊА, АЛИ НЕ ЗНАЧИ И ДА НЕ СМЕ !</a:t>
            </a:r>
            <a:endParaRPr lang="en-US" sz="1600" b="1" dirty="0">
              <a:solidFill>
                <a:srgbClr val="0000FF"/>
              </a:solidFill>
            </a:endParaRPr>
          </a:p>
        </p:txBody>
      </p:sp>
      <p:cxnSp>
        <p:nvCxnSpPr>
          <p:cNvPr id="10" name="Elbow Connector 9"/>
          <p:cNvCxnSpPr/>
          <p:nvPr/>
        </p:nvCxnSpPr>
        <p:spPr>
          <a:xfrm flipV="1">
            <a:off x="4211960" y="5589240"/>
            <a:ext cx="1512168" cy="360040"/>
          </a:xfrm>
          <a:prstGeom prst="bentConnector3">
            <a:avLst>
              <a:gd name="adj1" fmla="val -53383"/>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2000"/>
                                        <p:tgtEl>
                                          <p:spTgt spid="4">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left)">
                                      <p:cBhvr>
                                        <p:cTn id="10" dur="20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childTnLst>
                                </p:cTn>
                              </p:par>
                              <p:par>
                                <p:cTn id="17" presetID="10"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9698" name="Title 6"/>
          <p:cNvSpPr>
            <a:spLocks noGrp="1"/>
          </p:cNvSpPr>
          <p:nvPr>
            <p:ph type="ctrTitle"/>
          </p:nvPr>
        </p:nvSpPr>
        <p:spPr>
          <a:xfrm>
            <a:off x="571500" y="142875"/>
            <a:ext cx="8215313" cy="642938"/>
          </a:xfrm>
        </p:spPr>
        <p:txBody>
          <a:bodyPr/>
          <a:lstStyle/>
          <a:p>
            <a:r>
              <a:rPr lang="sr-Cyrl-CS" sz="3200" b="1" smtClean="0">
                <a:latin typeface="Cambria" pitchFamily="18" charset="0"/>
              </a:rPr>
              <a:t>ПОВЕЗИВАЊЕ СЕГМЕНАТА</a:t>
            </a:r>
            <a:endParaRPr lang="en-US" sz="3200" b="1" smtClean="0">
              <a:latin typeface="Cambria" pitchFamily="18" charset="0"/>
            </a:endParaRPr>
          </a:p>
        </p:txBody>
      </p:sp>
      <p:sp>
        <p:nvSpPr>
          <p:cNvPr id="4" name="Title 6"/>
          <p:cNvSpPr txBox="1">
            <a:spLocks/>
          </p:cNvSpPr>
          <p:nvPr/>
        </p:nvSpPr>
        <p:spPr>
          <a:xfrm>
            <a:off x="571500" y="1268760"/>
            <a:ext cx="8215313" cy="1224136"/>
          </a:xfrm>
          <a:prstGeom prst="rect">
            <a:avLst/>
          </a:prstGeom>
        </p:spPr>
        <p:txBody>
          <a:bodyPr/>
          <a:lstStyle/>
          <a:p>
            <a:pPr fontAlgn="auto">
              <a:spcAft>
                <a:spcPts val="0"/>
              </a:spcAft>
              <a:defRPr/>
            </a:pPr>
            <a:r>
              <a:rPr lang="sr-Cyrl-CS" sz="2200" dirty="0" smtClean="0">
                <a:latin typeface="Cambria" pitchFamily="18" charset="0"/>
                <a:ea typeface="+mj-ea"/>
                <a:cs typeface="+mj-cs"/>
              </a:rPr>
              <a:t>Две или више просечних оцена (0) у </a:t>
            </a:r>
            <a:r>
              <a:rPr lang="sr-Cyrl-CS" sz="2200" b="1" dirty="0" smtClean="0">
                <a:solidFill>
                  <a:srgbClr val="C00000"/>
                </a:solidFill>
                <a:latin typeface="Cambria" pitchFamily="18" charset="0"/>
                <a:ea typeface="+mj-ea"/>
                <a:cs typeface="+mj-cs"/>
              </a:rPr>
              <a:t>‘’затамњеним компонентама’’ </a:t>
            </a:r>
            <a:r>
              <a:rPr lang="sr-Cyrl-CS" sz="2200" dirty="0" smtClean="0">
                <a:latin typeface="Cambria" pitchFamily="18" charset="0"/>
                <a:ea typeface="+mj-ea"/>
                <a:cs typeface="+mj-cs"/>
              </a:rPr>
              <a:t>у компоненти </a:t>
            </a:r>
            <a:r>
              <a:rPr lang="sr-Cyrl-CS" sz="2200" b="1" dirty="0" smtClean="0">
                <a:latin typeface="Cambria" pitchFamily="18" charset="0"/>
                <a:ea typeface="+mj-ea"/>
                <a:cs typeface="+mj-cs"/>
              </a:rPr>
              <a:t>РАЗУМЕВАЊЕ ИГРЕ</a:t>
            </a:r>
            <a:r>
              <a:rPr lang="sr-Cyrl-CS" sz="2200" dirty="0" smtClean="0">
                <a:latin typeface="Cambria" pitchFamily="18" charset="0"/>
                <a:ea typeface="+mj-ea"/>
                <a:cs typeface="+mj-cs"/>
              </a:rPr>
              <a:t> подразумевају највише ПРОСЕЧНУ ОЦЕНУ (0).</a:t>
            </a:r>
            <a:endParaRPr lang="sr-Cyrl-CS" sz="2200" dirty="0">
              <a:latin typeface="Cambria" pitchFamily="18" charset="0"/>
              <a:ea typeface="+mj-ea"/>
              <a:cs typeface="+mj-cs"/>
            </a:endParaRPr>
          </a:p>
          <a:p>
            <a:pPr fontAlgn="auto">
              <a:spcAft>
                <a:spcPts val="0"/>
              </a:spcAft>
              <a:defRPr/>
            </a:pPr>
            <a:endParaRPr lang="sr-Cyrl-CS" sz="1000" dirty="0">
              <a:latin typeface="Cambria" pitchFamily="18" charset="0"/>
              <a:cs typeface="+mn-cs"/>
            </a:endParaRPr>
          </a:p>
        </p:txBody>
      </p:sp>
      <p:graphicFrame>
        <p:nvGraphicFramePr>
          <p:cNvPr id="8" name="Table 7"/>
          <p:cNvGraphicFramePr>
            <a:graphicFrameLocks noGrp="1"/>
          </p:cNvGraphicFramePr>
          <p:nvPr/>
        </p:nvGraphicFramePr>
        <p:xfrm>
          <a:off x="642910" y="2996098"/>
          <a:ext cx="7858181" cy="2521134"/>
        </p:xfrm>
        <a:graphic>
          <a:graphicData uri="http://schemas.openxmlformats.org/drawingml/2006/table">
            <a:tbl>
              <a:tblPr/>
              <a:tblGrid>
                <a:gridCol w="3698687"/>
                <a:gridCol w="693249"/>
                <a:gridCol w="693249"/>
                <a:gridCol w="693249"/>
                <a:gridCol w="693249"/>
                <a:gridCol w="693249"/>
                <a:gridCol w="693249"/>
              </a:tblGrid>
              <a:tr h="326574">
                <a:tc>
                  <a:txBody>
                    <a:bodyPr/>
                    <a:lstStyle/>
                    <a:p>
                      <a:pPr algn="ctr">
                        <a:spcAft>
                          <a:spcPts val="0"/>
                        </a:spcAft>
                      </a:pPr>
                      <a:r>
                        <a:rPr lang="sr-Cyrl-CS" sz="2000" dirty="0">
                          <a:latin typeface="Calibri"/>
                          <a:ea typeface="Times New Roman"/>
                          <a:cs typeface="Tahoma"/>
                        </a:rPr>
                        <a:t>Елементи оцењивања:</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0</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574">
                <a:tc>
                  <a:txBody>
                    <a:bodyPr/>
                    <a:lstStyle/>
                    <a:p>
                      <a:pPr>
                        <a:spcAft>
                          <a:spcPts val="0"/>
                        </a:spcAft>
                      </a:pPr>
                      <a:r>
                        <a:rPr lang="sr-Cyrl-CS" sz="2400" dirty="0">
                          <a:latin typeface="Calibri"/>
                          <a:ea typeface="Times New Roman"/>
                          <a:cs typeface="Tahoma"/>
                        </a:rPr>
                        <a:t>7 - метара одлука</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Arial"/>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b="1" dirty="0" smtClean="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574">
                <a:tc>
                  <a:txBody>
                    <a:bodyPr/>
                    <a:lstStyle/>
                    <a:p>
                      <a:pPr>
                        <a:spcAft>
                          <a:spcPts val="0"/>
                        </a:spcAft>
                      </a:pPr>
                      <a:r>
                        <a:rPr lang="sr-Cyrl-CS" sz="2400" dirty="0">
                          <a:latin typeface="Calibri"/>
                          <a:ea typeface="Times New Roman"/>
                          <a:cs typeface="Tahoma"/>
                        </a:rPr>
                        <a:t>Прогресивно кажњавање</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sr-Cyrl-CS" sz="2400" b="1" dirty="0" smtClean="0">
                          <a:latin typeface="+mn-lt"/>
                          <a:ea typeface="Times New Roman"/>
                          <a:cs typeface="Arial"/>
                        </a:rPr>
                        <a:t>Х</a:t>
                      </a: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Latn-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highlight>
                          <a:srgbClr val="00FF00"/>
                        </a:highlight>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574">
                <a:tc>
                  <a:txBody>
                    <a:bodyPr/>
                    <a:lstStyle/>
                    <a:p>
                      <a:pPr>
                        <a:spcAft>
                          <a:spcPts val="0"/>
                        </a:spcAft>
                      </a:pPr>
                      <a:r>
                        <a:rPr lang="sr-Cyrl-CS" sz="2400" dirty="0">
                          <a:latin typeface="Calibri"/>
                          <a:ea typeface="Times New Roman"/>
                          <a:cs typeface="Tahoma"/>
                        </a:rPr>
                        <a:t>Линија суђења</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    </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6574">
                <a:tc>
                  <a:txBody>
                    <a:bodyPr/>
                    <a:lstStyle/>
                    <a:p>
                      <a:pPr>
                        <a:spcAft>
                          <a:spcPts val="0"/>
                        </a:spcAft>
                      </a:pPr>
                      <a:r>
                        <a:rPr lang="sr-Cyrl-CS" sz="2400" dirty="0">
                          <a:latin typeface="Calibri"/>
                          <a:ea typeface="Times New Roman"/>
                          <a:cs typeface="Tahoma"/>
                        </a:rPr>
                        <a:t>Кораци</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26574">
                <a:tc>
                  <a:txBody>
                    <a:bodyPr/>
                    <a:lstStyle/>
                    <a:p>
                      <a:pPr>
                        <a:spcAft>
                          <a:spcPts val="0"/>
                        </a:spcAft>
                      </a:pPr>
                      <a:r>
                        <a:rPr lang="sr-Cyrl-CS" sz="2400" dirty="0">
                          <a:latin typeface="Calibri"/>
                          <a:ea typeface="Times New Roman"/>
                          <a:cs typeface="Tahoma"/>
                        </a:rPr>
                        <a:t>Предност</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r>
                        <a:rPr lang="sr-Cyrl-CS" sz="2400" b="1" dirty="0">
                          <a:latin typeface="Calibri"/>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26574">
                <a:tc>
                  <a:txBody>
                    <a:bodyPr/>
                    <a:lstStyle/>
                    <a:p>
                      <a:pPr>
                        <a:spcAft>
                          <a:spcPts val="0"/>
                        </a:spcAft>
                      </a:pPr>
                      <a:r>
                        <a:rPr lang="sr-Cyrl-CS" sz="2400" dirty="0">
                          <a:latin typeface="Calibri"/>
                          <a:ea typeface="Times New Roman"/>
                          <a:cs typeface="Tahoma"/>
                        </a:rPr>
                        <a:t>Разумевање игре</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20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9698" name="Title 6"/>
          <p:cNvSpPr>
            <a:spLocks noGrp="1"/>
          </p:cNvSpPr>
          <p:nvPr>
            <p:ph type="ctrTitle"/>
          </p:nvPr>
        </p:nvSpPr>
        <p:spPr>
          <a:xfrm>
            <a:off x="571500" y="142875"/>
            <a:ext cx="8215313" cy="642938"/>
          </a:xfrm>
        </p:spPr>
        <p:txBody>
          <a:bodyPr/>
          <a:lstStyle/>
          <a:p>
            <a:r>
              <a:rPr lang="sr-Cyrl-CS" sz="3200" b="1" smtClean="0">
                <a:latin typeface="Cambria" pitchFamily="18" charset="0"/>
              </a:rPr>
              <a:t>ПОВЕЗИВАЊЕ СЕГМЕНАТА</a:t>
            </a:r>
            <a:endParaRPr lang="en-US" sz="3200" b="1" smtClean="0">
              <a:latin typeface="Cambria" pitchFamily="18" charset="0"/>
            </a:endParaRPr>
          </a:p>
        </p:txBody>
      </p:sp>
      <p:graphicFrame>
        <p:nvGraphicFramePr>
          <p:cNvPr id="8" name="Table 7"/>
          <p:cNvGraphicFramePr>
            <a:graphicFrameLocks noGrp="1"/>
          </p:cNvGraphicFramePr>
          <p:nvPr/>
        </p:nvGraphicFramePr>
        <p:xfrm>
          <a:off x="674259" y="1771962"/>
          <a:ext cx="7930189" cy="2521134"/>
        </p:xfrm>
        <a:graphic>
          <a:graphicData uri="http://schemas.openxmlformats.org/drawingml/2006/table">
            <a:tbl>
              <a:tblPr/>
              <a:tblGrid>
                <a:gridCol w="3681717"/>
                <a:gridCol w="792088"/>
                <a:gridCol w="648072"/>
                <a:gridCol w="648072"/>
                <a:gridCol w="720080"/>
                <a:gridCol w="720080"/>
                <a:gridCol w="720080"/>
              </a:tblGrid>
              <a:tr h="326574">
                <a:tc>
                  <a:txBody>
                    <a:bodyPr/>
                    <a:lstStyle/>
                    <a:p>
                      <a:pPr algn="ctr">
                        <a:spcAft>
                          <a:spcPts val="0"/>
                        </a:spcAft>
                      </a:pPr>
                      <a:r>
                        <a:rPr lang="sr-Cyrl-CS" sz="2000" dirty="0">
                          <a:latin typeface="Calibri"/>
                          <a:ea typeface="Times New Roman"/>
                          <a:cs typeface="Tahoma"/>
                        </a:rPr>
                        <a:t>Елементи оцењивања:</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0</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000">
                <a:tc>
                  <a:txBody>
                    <a:bodyPr/>
                    <a:lstStyle/>
                    <a:p>
                      <a:pPr>
                        <a:spcAft>
                          <a:spcPts val="0"/>
                        </a:spcAft>
                      </a:pPr>
                      <a:r>
                        <a:rPr lang="sr-Cyrl-CS" sz="2000" dirty="0">
                          <a:latin typeface="Calibri"/>
                          <a:ea typeface="Times New Roman"/>
                          <a:cs typeface="Tahoma"/>
                        </a:rPr>
                        <a:t>7 - метара одлука</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Arial"/>
                        </a:rPr>
                        <a:t>Х</a:t>
                      </a:r>
                      <a:endParaRPr lang="en-US" sz="2400" b="1" dirty="0" smtClean="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4000">
                <a:tc>
                  <a:txBody>
                    <a:bodyPr/>
                    <a:lstStyle/>
                    <a:p>
                      <a:pPr>
                        <a:spcAft>
                          <a:spcPts val="0"/>
                        </a:spcAft>
                      </a:pPr>
                      <a:r>
                        <a:rPr lang="sr-Cyrl-CS" sz="2000" dirty="0">
                          <a:latin typeface="Calibri"/>
                          <a:ea typeface="Times New Roman"/>
                          <a:cs typeface="Tahoma"/>
                        </a:rPr>
                        <a:t>Прогресивно кажњавање</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sr-Cyrl-CS" sz="2400" b="1" dirty="0" smtClean="0">
                          <a:latin typeface="+mn-lt"/>
                          <a:ea typeface="Times New Roman"/>
                          <a:cs typeface="Arial"/>
                        </a:rPr>
                        <a:t>Х</a:t>
                      </a:r>
                      <a:endParaRPr lang="sr-Cyrl-CS" sz="2400" b="1"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Latn-CS" sz="2400" b="1">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highlight>
                          <a:srgbClr val="00FF00"/>
                        </a:highlight>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4000">
                <a:tc>
                  <a:txBody>
                    <a:bodyPr/>
                    <a:lstStyle/>
                    <a:p>
                      <a:pPr>
                        <a:spcAft>
                          <a:spcPts val="0"/>
                        </a:spcAft>
                      </a:pPr>
                      <a:r>
                        <a:rPr lang="sr-Cyrl-CS" sz="2000" dirty="0">
                          <a:latin typeface="Calibri"/>
                          <a:ea typeface="Times New Roman"/>
                          <a:cs typeface="Tahoma"/>
                        </a:rPr>
                        <a:t>Линија суђења</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    </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endParaRPr lang="en-U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24000">
                <a:tc>
                  <a:txBody>
                    <a:bodyPr/>
                    <a:lstStyle/>
                    <a:p>
                      <a:pPr>
                        <a:spcAft>
                          <a:spcPts val="0"/>
                        </a:spcAft>
                      </a:pPr>
                      <a:r>
                        <a:rPr lang="sr-Cyrl-CS" sz="2000" dirty="0">
                          <a:latin typeface="Calibri"/>
                          <a:ea typeface="Times New Roman"/>
                          <a:cs typeface="Tahoma"/>
                        </a:rPr>
                        <a:t>Кораци</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24000">
                <a:tc>
                  <a:txBody>
                    <a:bodyPr/>
                    <a:lstStyle/>
                    <a:p>
                      <a:pPr>
                        <a:spcAft>
                          <a:spcPts val="0"/>
                        </a:spcAft>
                      </a:pPr>
                      <a:r>
                        <a:rPr lang="sr-Cyrl-CS" sz="2000" dirty="0">
                          <a:latin typeface="Calibri"/>
                          <a:ea typeface="Times New Roman"/>
                          <a:cs typeface="Tahoma"/>
                        </a:rPr>
                        <a:t>Предност</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r>
                        <a:rPr lang="sr-Cyrl-CS" sz="2400" b="1" dirty="0">
                          <a:latin typeface="Calibri"/>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r h="324000">
                <a:tc>
                  <a:txBody>
                    <a:bodyPr/>
                    <a:lstStyle/>
                    <a:p>
                      <a:pPr>
                        <a:spcAft>
                          <a:spcPts val="0"/>
                        </a:spcAft>
                      </a:pPr>
                      <a:r>
                        <a:rPr lang="sr-Cyrl-CS" sz="2000" dirty="0">
                          <a:latin typeface="Calibri"/>
                          <a:ea typeface="Times New Roman"/>
                          <a:cs typeface="Tahoma"/>
                        </a:rPr>
                        <a:t>Разумевање игре</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algn="ctr">
                        <a:spcAft>
                          <a:spcPts val="0"/>
                        </a:spcAft>
                      </a:pPr>
                      <a:endParaRPr lang="en-U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r>
            </a:tbl>
          </a:graphicData>
        </a:graphic>
      </p:graphicFrame>
      <p:sp>
        <p:nvSpPr>
          <p:cNvPr id="5" name="Rectangle 4"/>
          <p:cNvSpPr/>
          <p:nvPr/>
        </p:nvSpPr>
        <p:spPr>
          <a:xfrm>
            <a:off x="611560" y="757153"/>
            <a:ext cx="7848872" cy="1015663"/>
          </a:xfrm>
          <a:prstGeom prst="rect">
            <a:avLst/>
          </a:prstGeom>
        </p:spPr>
        <p:txBody>
          <a:bodyPr wrap="square">
            <a:spAutoFit/>
          </a:bodyPr>
          <a:lstStyle/>
          <a:p>
            <a:r>
              <a:rPr lang="ru-RU" sz="2000" dirty="0" smtClean="0">
                <a:latin typeface="Cambria" pitchFamily="18" charset="0"/>
              </a:rPr>
              <a:t>Када се </a:t>
            </a:r>
            <a:r>
              <a:rPr lang="ru-RU" sz="2000" b="1" dirty="0" smtClean="0">
                <a:solidFill>
                  <a:srgbClr val="0000FF"/>
                </a:solidFill>
                <a:latin typeface="Cambria" pitchFamily="18" charset="0"/>
              </a:rPr>
              <a:t>у затамњеним компонентама ни једном или једном да оцена ++ </a:t>
            </a:r>
            <a:r>
              <a:rPr lang="ru-RU" sz="2000" dirty="0" smtClean="0">
                <a:latin typeface="Cambria" pitchFamily="18" charset="0"/>
              </a:rPr>
              <a:t>(врло добар), </a:t>
            </a:r>
            <a:r>
              <a:rPr lang="ru-RU" sz="2000" b="1" dirty="0" smtClean="0">
                <a:solidFill>
                  <a:srgbClr val="C00000"/>
                </a:solidFill>
                <a:latin typeface="Cambria" pitchFamily="18" charset="0"/>
              </a:rPr>
              <a:t>не може се у незатамњеним компонентама дати 5, 6 или 7 пута оцена ++ </a:t>
            </a:r>
            <a:r>
              <a:rPr lang="ru-RU" sz="2000" dirty="0" smtClean="0">
                <a:latin typeface="Cambria" pitchFamily="18" charset="0"/>
              </a:rPr>
              <a:t>(врло добар);</a:t>
            </a:r>
            <a:endParaRPr lang="en-US" sz="2000" dirty="0">
              <a:latin typeface="Cambria" pitchFamily="18" charset="0"/>
            </a:endParaRPr>
          </a:p>
        </p:txBody>
      </p:sp>
      <p:graphicFrame>
        <p:nvGraphicFramePr>
          <p:cNvPr id="6" name="Table 5"/>
          <p:cNvGraphicFramePr>
            <a:graphicFrameLocks noGrp="1"/>
          </p:cNvGraphicFramePr>
          <p:nvPr/>
        </p:nvGraphicFramePr>
        <p:xfrm>
          <a:off x="674886" y="4365104"/>
          <a:ext cx="7929562" cy="1097280"/>
        </p:xfrm>
        <a:graphic>
          <a:graphicData uri="http://schemas.openxmlformats.org/drawingml/2006/table">
            <a:tbl>
              <a:tblPr/>
              <a:tblGrid>
                <a:gridCol w="3681090"/>
                <a:gridCol w="792088"/>
                <a:gridCol w="648072"/>
                <a:gridCol w="648072"/>
                <a:gridCol w="720080"/>
                <a:gridCol w="720080"/>
                <a:gridCol w="720080"/>
              </a:tblGrid>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Сарадња - сигнализација</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Latn-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Кретање и постављање</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Личност / изглед</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r-Cyrl-CS" sz="2400"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Х</a:t>
                      </a:r>
                      <a:endParaRPr kumimoji="0" lang="en-US" sz="1000" b="1"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dirty="0" smtClean="0">
                          <a:ln>
                            <a:noFill/>
                          </a:ln>
                          <a:solidFill>
                            <a:srgbClr val="FF0000"/>
                          </a:solidFill>
                          <a:effectLst/>
                          <a:latin typeface="Calibri" pitchFamily="34" charset="0"/>
                          <a:ea typeface="Times New Roman" pitchFamily="18" charset="0"/>
                          <a:cs typeface="Tahoma" pitchFamily="34" charset="0"/>
                        </a:rPr>
                        <a:t>Х</a:t>
                      </a:r>
                      <a:endParaRPr kumimoji="0" lang="en-US" sz="2400" b="1" i="0" u="none" strike="noStrike" cap="none" normalizeH="0" baseline="0" dirty="0" smtClean="0">
                        <a:ln>
                          <a:noFill/>
                        </a:ln>
                        <a:solidFill>
                          <a:srgbClr val="FF0000"/>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graphicFrame>
        <p:nvGraphicFramePr>
          <p:cNvPr id="7" name="Table 6"/>
          <p:cNvGraphicFramePr>
            <a:graphicFrameLocks noGrp="1"/>
          </p:cNvGraphicFramePr>
          <p:nvPr/>
        </p:nvGraphicFramePr>
        <p:xfrm>
          <a:off x="683568" y="5572080"/>
          <a:ext cx="7929562" cy="1097280"/>
        </p:xfrm>
        <a:graphic>
          <a:graphicData uri="http://schemas.openxmlformats.org/drawingml/2006/table">
            <a:tbl>
              <a:tblPr/>
              <a:tblGrid>
                <a:gridCol w="3672408"/>
                <a:gridCol w="792088"/>
                <a:gridCol w="648072"/>
                <a:gridCol w="648072"/>
                <a:gridCol w="720080"/>
                <a:gridCol w="720080"/>
                <a:gridCol w="728762"/>
              </a:tblGrid>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Прекршај у нападу</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B9B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Latn-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Одлуке о досуђивању бацања</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B9B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Пасивна игра</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B9B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r-Cyrl-CS" sz="2400" b="1"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Х</a:t>
                      </a:r>
                      <a:endPar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dirty="0" smtClean="0">
                          <a:ln>
                            <a:noFill/>
                          </a:ln>
                          <a:solidFill>
                            <a:srgbClr val="FF0000"/>
                          </a:solidFill>
                          <a:effectLst/>
                          <a:latin typeface="Calibri" pitchFamily="34" charset="0"/>
                          <a:ea typeface="Times New Roman" pitchFamily="18" charset="0"/>
                          <a:cs typeface="Tahoma" pitchFamily="34" charset="0"/>
                        </a:rPr>
                        <a:t>Х</a:t>
                      </a:r>
                      <a:endParaRPr kumimoji="0" lang="en-US" sz="2400" b="1" i="0" u="none" strike="noStrike" cap="none" normalizeH="0" baseline="0" dirty="0" smtClean="0">
                        <a:ln>
                          <a:noFill/>
                        </a:ln>
                        <a:solidFill>
                          <a:srgbClr val="FF0000"/>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0"/>
                                        <p:tgtEl>
                                          <p:spTgt spid="8"/>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714375"/>
            <a:ext cx="7929562" cy="5286375"/>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7 МЕТАРА - ОДЛУКА</a:t>
            </a:r>
          </a:p>
          <a:p>
            <a:pPr fontAlgn="auto">
              <a:spcAft>
                <a:spcPts val="0"/>
              </a:spcAft>
              <a:defRPr/>
            </a:pPr>
            <a:endParaRPr lang="sr-Cyrl-CS" sz="2200" dirty="0">
              <a:latin typeface="Cambria" pitchFamily="18" charset="0"/>
              <a:ea typeface="+mj-ea"/>
              <a:cs typeface="+mj-cs"/>
            </a:endParaRPr>
          </a:p>
          <a:p>
            <a:pPr marL="617538" lvl="1" indent="-617538" fontAlgn="auto">
              <a:lnSpc>
                <a:spcPct val="150000"/>
              </a:lnSpc>
              <a:spcAft>
                <a:spcPts val="0"/>
              </a:spcAft>
              <a:buFont typeface="Wingdings" pitchFamily="2" charset="2"/>
              <a:buChar char="ü"/>
              <a:defRPr/>
            </a:pPr>
            <a:r>
              <a:rPr lang="sr-Cyrl-CS" sz="2200" dirty="0" smtClean="0">
                <a:latin typeface="Cambria" pitchFamily="18" charset="0"/>
                <a:ea typeface="+mj-ea"/>
                <a:cs typeface="+mj-cs"/>
              </a:rPr>
              <a:t>Да ли имају исти </a:t>
            </a:r>
            <a:r>
              <a:rPr lang="sr-Cyrl-CS" sz="2200" dirty="0">
                <a:latin typeface="Cambria" pitchFamily="18" charset="0"/>
                <a:ea typeface="+mj-ea"/>
                <a:cs typeface="+mj-cs"/>
              </a:rPr>
              <a:t>критеријум за обе екипе и какав </a:t>
            </a:r>
            <a:r>
              <a:rPr lang="sr-Cyrl-CS" sz="2200" dirty="0" smtClean="0">
                <a:latin typeface="Cambria" pitchFamily="18" charset="0"/>
                <a:ea typeface="+mj-ea"/>
                <a:cs typeface="+mj-cs"/>
              </a:rPr>
              <a:t>је?</a:t>
            </a:r>
            <a:endParaRPr lang="sr-Cyrl-CS" sz="2200" dirty="0">
              <a:latin typeface="Cambria" pitchFamily="18" charset="0"/>
              <a:ea typeface="+mj-ea"/>
              <a:cs typeface="+mj-cs"/>
            </a:endParaRPr>
          </a:p>
          <a:p>
            <a:pPr marL="617538" lvl="1" indent="-617538" fontAlgn="auto">
              <a:lnSpc>
                <a:spcPct val="150000"/>
              </a:lnSpc>
              <a:spcAft>
                <a:spcPts val="0"/>
              </a:spcAft>
              <a:buFont typeface="Wingdings" pitchFamily="2" charset="2"/>
              <a:buChar char="ü"/>
              <a:defRPr/>
            </a:pPr>
            <a:r>
              <a:rPr lang="sr-Cyrl-CS" sz="2200" dirty="0" smtClean="0">
                <a:latin typeface="Cambria" pitchFamily="18" charset="0"/>
                <a:ea typeface="+mj-ea"/>
                <a:cs typeface="+mj-cs"/>
              </a:rPr>
              <a:t>Погрешне </a:t>
            </a:r>
            <a:r>
              <a:rPr lang="sr-Cyrl-CS" sz="2200" dirty="0">
                <a:latin typeface="Cambria" pitchFamily="18" charset="0"/>
                <a:ea typeface="+mj-ea"/>
                <a:cs typeface="+mj-cs"/>
              </a:rPr>
              <a:t>одлуке (досуђени непостојећи седмерци)</a:t>
            </a:r>
          </a:p>
          <a:p>
            <a:pPr marL="617538" lvl="1" indent="-617538" fontAlgn="auto">
              <a:lnSpc>
                <a:spcPct val="150000"/>
              </a:lnSpc>
              <a:spcAft>
                <a:spcPts val="0"/>
              </a:spcAft>
              <a:buFont typeface="Wingdings" pitchFamily="2" charset="2"/>
              <a:buChar char="ü"/>
              <a:defRPr/>
            </a:pPr>
            <a:r>
              <a:rPr lang="sr-Cyrl-CS" sz="2200" dirty="0">
                <a:latin typeface="Cambria" pitchFamily="18" charset="0"/>
                <a:ea typeface="+mj-ea"/>
                <a:cs typeface="+mj-cs"/>
              </a:rPr>
              <a:t>Пропуштене одлуке (недосуђивање постојећих седмераца)</a:t>
            </a:r>
          </a:p>
          <a:p>
            <a:pPr marL="617538" lvl="1" indent="-617538" fontAlgn="auto">
              <a:lnSpc>
                <a:spcPct val="150000"/>
              </a:lnSpc>
              <a:spcAft>
                <a:spcPts val="0"/>
              </a:spcAft>
              <a:buFont typeface="Wingdings" pitchFamily="2" charset="2"/>
              <a:buChar char="ü"/>
              <a:defRPr/>
            </a:pPr>
            <a:r>
              <a:rPr lang="sr-Cyrl-CS" sz="2200" dirty="0">
                <a:latin typeface="Cambria" pitchFamily="18" charset="0"/>
                <a:ea typeface="+mj-ea"/>
                <a:cs typeface="+mj-cs"/>
              </a:rPr>
              <a:t>Добре процене (исправно недосуђени седмерци)</a:t>
            </a:r>
          </a:p>
          <a:p>
            <a:pPr marL="1074738" lvl="1" indent="-617538" fontAlgn="auto">
              <a:lnSpc>
                <a:spcPct val="150000"/>
              </a:lnSpc>
              <a:spcAft>
                <a:spcPts val="0"/>
              </a:spcAft>
              <a:defRPr/>
            </a:pPr>
            <a:endParaRPr lang="sr-Cyrl-CS" sz="2200" dirty="0">
              <a:latin typeface="Cambria" pitchFamily="18" charset="0"/>
              <a:ea typeface="+mj-ea"/>
              <a:cs typeface="+mj-cs"/>
            </a:endParaRPr>
          </a:p>
          <a:p>
            <a:pPr fontAlgn="auto">
              <a:spcAft>
                <a:spcPts val="0"/>
              </a:spcAft>
              <a:defRPr/>
            </a:pPr>
            <a:endParaRPr lang="sr-Cyrl-CS" sz="2200" dirty="0">
              <a:latin typeface="Cambria" pitchFamily="18" charset="0"/>
              <a:ea typeface="+mj-ea"/>
              <a:cs typeface="+mj-cs"/>
            </a:endParaRPr>
          </a:p>
          <a:p>
            <a:pPr fontAlgn="auto">
              <a:spcAft>
                <a:spcPts val="0"/>
              </a:spcAft>
              <a:defRPr/>
            </a:pPr>
            <a:endParaRPr lang="sr-Cyrl-CS" sz="2200" dirty="0">
              <a:latin typeface="Cambria" pitchFamily="18" charset="0"/>
              <a:ea typeface="+mj-ea"/>
              <a:cs typeface="+mj-cs"/>
            </a:endParaRPr>
          </a:p>
          <a:p>
            <a:pPr fontAlgn="auto">
              <a:spcAft>
                <a:spcPts val="0"/>
              </a:spcAft>
              <a:defRPr/>
            </a:pPr>
            <a:endParaRPr lang="sr-Cyrl-CS" sz="1000" dirty="0">
              <a:latin typeface="Cambria"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260648"/>
            <a:ext cx="8072437" cy="6264695"/>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ПРОГРЕСИВНО КАЖЊАВАЊЕ</a:t>
            </a:r>
          </a:p>
          <a:p>
            <a:pPr fontAlgn="auto">
              <a:spcAft>
                <a:spcPts val="0"/>
              </a:spcAft>
              <a:defRPr/>
            </a:pPr>
            <a:endParaRPr lang="sr-Cyrl-CS" sz="1050" dirty="0">
              <a:latin typeface="Cambria" pitchFamily="18" charset="0"/>
              <a:ea typeface="+mj-ea"/>
              <a:cs typeface="+mj-cs"/>
            </a:endParaRPr>
          </a:p>
          <a:p>
            <a:pPr marL="354013" lvl="0" indent="-354013">
              <a:spcAft>
                <a:spcPts val="600"/>
              </a:spcAft>
              <a:buFont typeface="Wingdings" pitchFamily="2" charset="2"/>
              <a:buChar char="ü"/>
            </a:pPr>
            <a:r>
              <a:rPr lang="sr-Cyrl-CS" sz="2000" dirty="0" smtClean="0">
                <a:latin typeface="Cambria" pitchFamily="18" charset="0"/>
              </a:rPr>
              <a:t>Да ли судије грубу и прљаву игру (прекршаје опасне по здравље) адекватно кажњавају?</a:t>
            </a:r>
            <a:endParaRPr lang="en-US" sz="2000" dirty="0" smtClean="0">
              <a:latin typeface="Cambria" pitchFamily="18" charset="0"/>
            </a:endParaRPr>
          </a:p>
          <a:p>
            <a:pPr marL="354013" lvl="0" indent="-354013">
              <a:spcAft>
                <a:spcPts val="600"/>
              </a:spcAft>
              <a:buFont typeface="Wingdings" pitchFamily="2" charset="2"/>
              <a:buChar char="ü"/>
            </a:pPr>
            <a:r>
              <a:rPr lang="sr-Cyrl-CS" sz="2000" dirty="0" smtClean="0">
                <a:latin typeface="Cambria" pitchFamily="18" charset="0"/>
              </a:rPr>
              <a:t>Да ли примењују прогресивно кажњавање на јасан и доследан начин, у правом моменту или са закашњењем?</a:t>
            </a:r>
            <a:endParaRPr lang="en-US" sz="2000" dirty="0" smtClean="0">
              <a:latin typeface="Cambria" pitchFamily="18" charset="0"/>
            </a:endParaRPr>
          </a:p>
          <a:p>
            <a:pPr marL="354013" lvl="0" indent="-354013">
              <a:spcAft>
                <a:spcPts val="600"/>
              </a:spcAft>
              <a:buFont typeface="Wingdings" pitchFamily="2" charset="2"/>
              <a:buChar char="ü"/>
            </a:pPr>
            <a:r>
              <a:rPr lang="sr-Cyrl-CS" sz="2000" dirty="0" smtClean="0">
                <a:latin typeface="Cambria" pitchFamily="18" charset="0"/>
              </a:rPr>
              <a:t>Да ли су судије искључења примењивали правовремено или сувише касно, посебно у поновљеним, учесталим прекршајима?</a:t>
            </a:r>
            <a:endParaRPr lang="en-US" sz="2000" dirty="0" smtClean="0">
              <a:latin typeface="Cambria" pitchFamily="18" charset="0"/>
            </a:endParaRPr>
          </a:p>
          <a:p>
            <a:pPr marL="354013" lvl="0" indent="-354013">
              <a:spcAft>
                <a:spcPts val="600"/>
              </a:spcAft>
              <a:buFont typeface="Wingdings" pitchFamily="2" charset="2"/>
              <a:buChar char="ü"/>
            </a:pPr>
            <a:r>
              <a:rPr lang="sr-Cyrl-CS" sz="2000" dirty="0" smtClean="0">
                <a:latin typeface="Cambria" pitchFamily="18" charset="0"/>
              </a:rPr>
              <a:t>Да ли су судије, када је било потребно, поред досуђених седмераца, примениле и одговарајућу дисциплинску меру?</a:t>
            </a:r>
            <a:endParaRPr lang="en-US" sz="2000" dirty="0" smtClean="0">
              <a:latin typeface="Cambria" pitchFamily="18" charset="0"/>
            </a:endParaRPr>
          </a:p>
          <a:p>
            <a:pPr marL="354013" lvl="0" indent="-354013">
              <a:spcAft>
                <a:spcPts val="600"/>
              </a:spcAft>
              <a:buFont typeface="Wingdings" pitchFamily="2" charset="2"/>
              <a:buChar char="ü"/>
            </a:pPr>
            <a:r>
              <a:rPr lang="sr-Cyrl-CS" sz="2000" dirty="0" smtClean="0">
                <a:latin typeface="Cambria" pitchFamily="18" charset="0"/>
              </a:rPr>
              <a:t>Да ли су судије дисквалификацију примењивале због грубе повреде Правила игре у односу на противника, како су кажњавали стално неспортско понашање, изван терена за игру, грубо неспортско понашање, као и физички напад изван терена за игру (Правила игре 8:5, 8:6, 8:9, 8:10) ?</a:t>
            </a:r>
            <a:endParaRPr lang="en-US" sz="2000" dirty="0" smtClean="0">
              <a:latin typeface="Cambria" pitchFamily="18" charset="0"/>
            </a:endParaRPr>
          </a:p>
          <a:p>
            <a:pPr marL="354013" lvl="0" indent="-354013">
              <a:spcAft>
                <a:spcPts val="600"/>
              </a:spcAft>
              <a:buFont typeface="Wingdings" pitchFamily="2" charset="2"/>
              <a:buChar char="ü"/>
            </a:pPr>
            <a:r>
              <a:rPr lang="sr-Cyrl-CS" sz="2000" dirty="0" smtClean="0">
                <a:latin typeface="Cambria" pitchFamily="18" charset="0"/>
              </a:rPr>
              <a:t>Да ли су судије кажњавале провокације и симулирања?</a:t>
            </a:r>
            <a:endParaRPr lang="en-US" sz="2000" dirty="0" smtClean="0">
              <a:latin typeface="Cambria" pitchFamily="18" charset="0"/>
            </a:endParaRPr>
          </a:p>
          <a:p>
            <a:pPr marL="354013" lvl="0" indent="-354013">
              <a:spcAft>
                <a:spcPts val="600"/>
              </a:spcAft>
              <a:buFont typeface="Wingdings" pitchFamily="2" charset="2"/>
              <a:buChar char="ü"/>
            </a:pPr>
            <a:r>
              <a:rPr lang="sr-Cyrl-CS" sz="2000" dirty="0" smtClean="0">
                <a:latin typeface="Cambria" pitchFamily="18" charset="0"/>
              </a:rPr>
              <a:t>Да ли су судије поштовале линију прогресивности?</a:t>
            </a:r>
            <a:endParaRPr lang="en-US" sz="2000" dirty="0" smtClean="0">
              <a:latin typeface="Cambria" pitchFamily="18" charset="0"/>
            </a:endParaRPr>
          </a:p>
          <a:p>
            <a:pPr marL="354013" indent="-354013">
              <a:spcAft>
                <a:spcPts val="600"/>
              </a:spcAft>
              <a:buFont typeface="Wingdings" pitchFamily="2" charset="2"/>
              <a:buChar char="ü"/>
            </a:pPr>
            <a:r>
              <a:rPr lang="sr-Cyrl-CS" sz="2000" b="1" dirty="0" smtClean="0">
                <a:solidFill>
                  <a:srgbClr val="FF0000"/>
                </a:solidFill>
                <a:effectLst>
                  <a:outerShdw blurRad="38100" dist="38100" dir="2700000" algn="tl">
                    <a:srgbClr val="000000">
                      <a:alpha val="43137"/>
                    </a:srgbClr>
                  </a:outerShdw>
                </a:effectLst>
                <a:latin typeface="Cambria" pitchFamily="18" charset="0"/>
              </a:rPr>
              <a:t>Дисквалификације обавезно прецизно описати у контроли!</a:t>
            </a:r>
            <a:endParaRPr lang="sr-Cyrl-CS" sz="2000" b="1" dirty="0">
              <a:solidFill>
                <a:srgbClr val="FF0000"/>
              </a:solidFill>
              <a:effectLst>
                <a:outerShdw blurRad="38100" dist="38100" dir="2700000" algn="tl">
                  <a:srgbClr val="000000">
                    <a:alpha val="43137"/>
                  </a:srgbClr>
                </a:outerShdw>
              </a:effectLst>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left)">
                                      <p:cBhvr>
                                        <p:cTn id="37" dur="10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left)">
                                      <p:cBhvr>
                                        <p:cTn id="42" dur="1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49399"/>
            <a:ext cx="8072437" cy="3599681"/>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ЛИНИЈА </a:t>
            </a:r>
            <a:r>
              <a:rPr lang="sr-Cyrl-CS" sz="3200" b="1" dirty="0" smtClean="0">
                <a:solidFill>
                  <a:srgbClr val="C00000"/>
                </a:solidFill>
                <a:latin typeface="Cambria" pitchFamily="18" charset="0"/>
                <a:ea typeface="+mj-ea"/>
                <a:cs typeface="+mj-cs"/>
              </a:rPr>
              <a:t>СУЂЕЊА</a:t>
            </a:r>
          </a:p>
          <a:p>
            <a:pPr fontAlgn="auto">
              <a:spcAft>
                <a:spcPts val="0"/>
              </a:spcAft>
              <a:defRPr/>
            </a:pPr>
            <a:endParaRPr lang="sr-Cyrl-CS" sz="3200" b="1" dirty="0">
              <a:solidFill>
                <a:srgbClr val="C00000"/>
              </a:solidFill>
              <a:latin typeface="Cambria" pitchFamily="18" charset="0"/>
              <a:ea typeface="+mj-ea"/>
              <a:cs typeface="+mj-cs"/>
            </a:endParaRPr>
          </a:p>
          <a:p>
            <a:pPr marL="619200" lvl="1" indent="-619200" fontAlgn="auto">
              <a:spcAft>
                <a:spcPts val="1200"/>
              </a:spcAft>
              <a:buFont typeface="Wingdings" pitchFamily="2" charset="2"/>
              <a:buChar char="ü"/>
              <a:defRPr/>
            </a:pPr>
            <a:r>
              <a:rPr lang="sr-Cyrl-CS" sz="2200" dirty="0">
                <a:latin typeface="Cambria" pitchFamily="18" charset="0"/>
                <a:ea typeface="+mj-ea"/>
                <a:cs typeface="+mj-cs"/>
              </a:rPr>
              <a:t>Помоћи играчима да препознају линију пресуђивања</a:t>
            </a:r>
          </a:p>
          <a:p>
            <a:pPr marL="619200" lvl="1" indent="-619200" fontAlgn="auto">
              <a:spcAft>
                <a:spcPts val="1200"/>
              </a:spcAft>
              <a:buFont typeface="Wingdings" pitchFamily="2" charset="2"/>
              <a:buChar char="ü"/>
              <a:defRPr/>
            </a:pPr>
            <a:r>
              <a:rPr lang="sr-Cyrl-CS" sz="2200" dirty="0">
                <a:latin typeface="Cambria" pitchFamily="18" charset="0"/>
                <a:ea typeface="+mj-ea"/>
                <a:cs typeface="+mj-cs"/>
              </a:rPr>
              <a:t>Ставити им до знања шта је дозвољено а шта </a:t>
            </a:r>
            <a:r>
              <a:rPr lang="sr-Cyrl-CS" sz="2200" dirty="0" smtClean="0">
                <a:latin typeface="Cambria" pitchFamily="18" charset="0"/>
                <a:ea typeface="+mj-ea"/>
                <a:cs typeface="+mj-cs"/>
              </a:rPr>
              <a:t>није</a:t>
            </a:r>
          </a:p>
          <a:p>
            <a:pPr marL="619200" lvl="1" indent="-619200" fontAlgn="auto">
              <a:spcAft>
                <a:spcPts val="0"/>
              </a:spcAft>
              <a:buFont typeface="Wingdings" pitchFamily="2" charset="2"/>
              <a:buChar char="ü"/>
              <a:defRPr/>
            </a:pPr>
            <a:endParaRPr lang="sr-Cyrl-CS" sz="2200" dirty="0" smtClean="0">
              <a:latin typeface="Cambria" pitchFamily="18" charset="0"/>
              <a:ea typeface="+mj-ea"/>
              <a:cs typeface="+mj-cs"/>
            </a:endParaRPr>
          </a:p>
          <a:p>
            <a:pPr marL="619200" lvl="1" indent="-619200" fontAlgn="auto">
              <a:spcAft>
                <a:spcPts val="0"/>
              </a:spcAft>
              <a:buFont typeface="Wingdings" pitchFamily="2" charset="2"/>
              <a:buChar char="ü"/>
              <a:defRPr/>
            </a:pPr>
            <a:r>
              <a:rPr lang="sr-Cyrl-CS" sz="2400" b="1" dirty="0" smtClean="0">
                <a:solidFill>
                  <a:srgbClr val="0000FF"/>
                </a:solidFill>
                <a:effectLst>
                  <a:outerShdw blurRad="38100" dist="38100" dir="2700000" algn="tl">
                    <a:srgbClr val="000000">
                      <a:alpha val="43137"/>
                    </a:srgbClr>
                  </a:outerShdw>
                </a:effectLst>
                <a:latin typeface="Cambria" pitchFamily="18" charset="0"/>
              </a:rPr>
              <a:t>Линију суђења </a:t>
            </a:r>
            <a:r>
              <a:rPr lang="sr-Cyrl-CS" sz="2400" dirty="0" smtClean="0">
                <a:latin typeface="Cambria" pitchFamily="18" charset="0"/>
              </a:rPr>
              <a:t>у начелу карактеришу одлуке које се тичу </a:t>
            </a:r>
            <a:r>
              <a:rPr lang="sr-Cyrl-CS" sz="2400" b="1" dirty="0" smtClean="0">
                <a:solidFill>
                  <a:srgbClr val="FF0000"/>
                </a:solidFill>
                <a:latin typeface="Cambria" pitchFamily="18" charset="0"/>
              </a:rPr>
              <a:t>седмераца </a:t>
            </a:r>
            <a:r>
              <a:rPr lang="sr-Cyrl-CS" sz="2400" dirty="0" smtClean="0">
                <a:latin typeface="Cambria" pitchFamily="18" charset="0"/>
              </a:rPr>
              <a:t>и</a:t>
            </a:r>
            <a:r>
              <a:rPr lang="sr-Cyrl-CS" sz="2400" b="1" dirty="0" smtClean="0">
                <a:solidFill>
                  <a:srgbClr val="FF0000"/>
                </a:solidFill>
                <a:latin typeface="Cambria" pitchFamily="18" charset="0"/>
              </a:rPr>
              <a:t> прогресивног кажњавања</a:t>
            </a:r>
            <a:r>
              <a:rPr lang="sr-Cyrl-CS" sz="2400" b="1" dirty="0" smtClean="0">
                <a:solidFill>
                  <a:srgbClr val="FF0000"/>
                </a:solidFill>
                <a:effectLst>
                  <a:outerShdw blurRad="38100" dist="38100" dir="2700000" algn="tl">
                    <a:srgbClr val="000000">
                      <a:alpha val="43137"/>
                    </a:srgbClr>
                  </a:outerShdw>
                </a:effectLst>
                <a:latin typeface="Cambria" pitchFamily="18" charset="0"/>
              </a:rPr>
              <a:t>!</a:t>
            </a:r>
            <a:endParaRPr lang="sr-Cyrl-CS" sz="2200" b="1" dirty="0">
              <a:solidFill>
                <a:srgbClr val="FF0000"/>
              </a:solidFill>
              <a:effectLst>
                <a:outerShdw blurRad="38100" dist="38100" dir="2700000" algn="tl">
                  <a:srgbClr val="000000">
                    <a:alpha val="43137"/>
                  </a:srgbClr>
                </a:outerShdw>
              </a:effectLst>
              <a:latin typeface="Cambria" pitchFamily="18" charset="0"/>
              <a:ea typeface="+mj-ea"/>
              <a:cs typeface="+mj-cs"/>
            </a:endParaRPr>
          </a:p>
          <a:p>
            <a:pPr marL="1074738" lvl="1" indent="-617538" fontAlgn="auto">
              <a:spcAft>
                <a:spcPts val="0"/>
              </a:spcAft>
              <a:defRPr/>
            </a:pPr>
            <a:endParaRPr lang="sr-Cyrl-CS" sz="2200" dirty="0">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3" name="Title 6"/>
          <p:cNvSpPr txBox="1">
            <a:spLocks/>
          </p:cNvSpPr>
          <p:nvPr/>
        </p:nvSpPr>
        <p:spPr>
          <a:xfrm>
            <a:off x="642938" y="692249"/>
            <a:ext cx="8105775" cy="5401047"/>
          </a:xfrm>
          <a:prstGeom prst="rect">
            <a:avLst/>
          </a:prstGeom>
        </p:spPr>
        <p:txBody>
          <a:bodyPr/>
          <a:lstStyle/>
          <a:p>
            <a:pPr fontAlgn="auto">
              <a:spcAft>
                <a:spcPts val="0"/>
              </a:spcAft>
              <a:defRPr/>
            </a:pPr>
            <a:r>
              <a:rPr lang="sr-Cyrl-CS" sz="3200" b="1" dirty="0" smtClean="0">
                <a:solidFill>
                  <a:srgbClr val="C00000"/>
                </a:solidFill>
                <a:latin typeface="Cambria" pitchFamily="18" charset="0"/>
                <a:ea typeface="+mj-ea"/>
                <a:cs typeface="+mj-cs"/>
              </a:rPr>
              <a:t>КОРАЦИ</a:t>
            </a:r>
          </a:p>
          <a:p>
            <a:pPr fontAlgn="auto">
              <a:spcAft>
                <a:spcPts val="0"/>
              </a:spcAft>
              <a:defRPr/>
            </a:pPr>
            <a:endParaRPr lang="sr-Cyrl-CS" sz="3200" b="1" dirty="0">
              <a:solidFill>
                <a:srgbClr val="C00000"/>
              </a:solidFill>
              <a:latin typeface="Cambria" pitchFamily="18" charset="0"/>
              <a:ea typeface="+mj-ea"/>
              <a:cs typeface="+mj-cs"/>
            </a:endParaRPr>
          </a:p>
          <a:p>
            <a:pPr marL="633413" lvl="0" indent="-633413">
              <a:spcAft>
                <a:spcPts val="1200"/>
              </a:spcAft>
              <a:buFont typeface="Wingdings" pitchFamily="2" charset="2"/>
              <a:buChar char="ü"/>
            </a:pPr>
            <a:r>
              <a:rPr lang="sr-Cyrl-CS" sz="2200" dirty="0" smtClean="0">
                <a:latin typeface="Cambria" pitchFamily="18" charset="0"/>
              </a:rPr>
              <a:t>Да ли је пуштана предност и поред корака?</a:t>
            </a:r>
            <a:endParaRPr lang="en-US" sz="2200" dirty="0" smtClean="0">
              <a:latin typeface="Cambria" pitchFamily="18" charset="0"/>
            </a:endParaRPr>
          </a:p>
          <a:p>
            <a:pPr marL="633413" lvl="0" indent="-633413">
              <a:spcAft>
                <a:spcPts val="1200"/>
              </a:spcAft>
              <a:buFont typeface="Wingdings" pitchFamily="2" charset="2"/>
              <a:buChar char="ü"/>
            </a:pPr>
            <a:r>
              <a:rPr lang="sr-Cyrl-CS" sz="2200" dirty="0" smtClean="0">
                <a:latin typeface="Cambria" pitchFamily="18" charset="0"/>
              </a:rPr>
              <a:t>Да ли је из грешке корака постигнут и признат гол?</a:t>
            </a:r>
            <a:endParaRPr lang="en-US" sz="2200" dirty="0" smtClean="0">
              <a:latin typeface="Cambria" pitchFamily="18" charset="0"/>
            </a:endParaRPr>
          </a:p>
          <a:p>
            <a:pPr marL="633413" lvl="0" indent="-633413">
              <a:spcAft>
                <a:spcPts val="1200"/>
              </a:spcAft>
              <a:buFont typeface="Wingdings" pitchFamily="2" charset="2"/>
              <a:buChar char="ü"/>
            </a:pPr>
            <a:r>
              <a:rPr lang="sr-Cyrl-CS" sz="2200" dirty="0" smtClean="0">
                <a:latin typeface="Cambria" pitchFamily="18" charset="0"/>
              </a:rPr>
              <a:t>Да ли су суђени непостојећи кораци? (погрешне одлуке)</a:t>
            </a:r>
            <a:endParaRPr lang="en-US" sz="2200" dirty="0" smtClean="0">
              <a:latin typeface="Cambria" pitchFamily="18" charset="0"/>
            </a:endParaRPr>
          </a:p>
          <a:p>
            <a:pPr marL="633413" lvl="0" indent="-633413">
              <a:spcAft>
                <a:spcPts val="1200"/>
              </a:spcAft>
              <a:buFont typeface="Wingdings" pitchFamily="2" charset="2"/>
              <a:buChar char="ü"/>
            </a:pPr>
            <a:r>
              <a:rPr lang="sr-Cyrl-CS" sz="2200" dirty="0" smtClean="0">
                <a:latin typeface="Cambria" pitchFamily="18" charset="0"/>
              </a:rPr>
              <a:t>Да ли нису суђени постојећи кораци? (пропуштене одлуке)</a:t>
            </a:r>
          </a:p>
          <a:p>
            <a:pPr marL="633413" lvl="0" indent="-633413"/>
            <a:endParaRPr lang="en-US" sz="2200" dirty="0" smtClean="0">
              <a:latin typeface="Cambria" pitchFamily="18" charset="0"/>
            </a:endParaRPr>
          </a:p>
          <a:p>
            <a:pPr marL="619200" lvl="1" indent="-619200" fontAlgn="auto">
              <a:spcAft>
                <a:spcPts val="0"/>
              </a:spcAft>
              <a:buFont typeface="Wingdings" pitchFamily="2" charset="2"/>
              <a:buChar char="ü"/>
              <a:defRPr/>
            </a:pPr>
            <a:r>
              <a:rPr lang="sr-Cyrl-CS" sz="2200" dirty="0" smtClean="0">
                <a:solidFill>
                  <a:srgbClr val="C00000"/>
                </a:solidFill>
                <a:latin typeface="Cambria" pitchFamily="18" charset="0"/>
                <a:ea typeface="+mj-ea"/>
                <a:cs typeface="+mj-cs"/>
              </a:rPr>
              <a:t>Не </a:t>
            </a:r>
            <a:r>
              <a:rPr lang="sr-Cyrl-CS" sz="2200" dirty="0">
                <a:solidFill>
                  <a:srgbClr val="C00000"/>
                </a:solidFill>
                <a:latin typeface="Cambria" pitchFamily="18" charset="0"/>
                <a:ea typeface="+mj-ea"/>
                <a:cs typeface="+mj-cs"/>
              </a:rPr>
              <a:t>можемо имати ситуацију да се ‘’ништа није десило’’ и да се због тога даје просечна оцена (0).</a:t>
            </a:r>
          </a:p>
          <a:p>
            <a:pPr marL="1533600" lvl="3" indent="-619200" fontAlgn="auto">
              <a:spcAft>
                <a:spcPts val="0"/>
              </a:spcAft>
              <a:buFont typeface="Wingdings" pitchFamily="2" charset="2"/>
              <a:buChar char="§"/>
              <a:defRPr/>
            </a:pPr>
            <a:r>
              <a:rPr lang="sr-Cyrl-CS" sz="2000" dirty="0">
                <a:solidFill>
                  <a:srgbClr val="C00000"/>
                </a:solidFill>
                <a:latin typeface="Cambria" pitchFamily="18" charset="0"/>
                <a:ea typeface="+mj-ea"/>
                <a:cs typeface="+mj-cs"/>
              </a:rPr>
              <a:t>Исправност процена да ли су играчи направили грешку у корацима или нису одређују оцену у овој компоненти, судије то процењују током целе утакмице</a:t>
            </a:r>
          </a:p>
          <a:p>
            <a:pPr marL="619200" lvl="1" indent="-619200" fontAlgn="auto">
              <a:spcAft>
                <a:spcPts val="0"/>
              </a:spcAft>
              <a:defRPr/>
            </a:pPr>
            <a:endParaRPr lang="sr-Cyrl-CS" sz="2200" dirty="0">
              <a:latin typeface="Cambria" pitchFamily="18" charset="0"/>
              <a:ea typeface="+mj-ea"/>
              <a:cs typeface="+mj-cs"/>
            </a:endParaRPr>
          </a:p>
          <a:p>
            <a:pPr marL="619200" lvl="1" indent="-619200" fontAlgn="auto">
              <a:spcAft>
                <a:spcPts val="0"/>
              </a:spcAft>
              <a:buFont typeface="Wingdings" pitchFamily="2" charset="2"/>
              <a:buChar char="ü"/>
              <a:defRPr/>
            </a:pPr>
            <a:endParaRPr lang="sr-Cyrl-CS" sz="2200" dirty="0">
              <a:latin typeface="Cambria" pitchFamily="18" charset="0"/>
              <a:ea typeface="+mj-ea"/>
              <a:cs typeface="+mj-cs"/>
            </a:endParaRPr>
          </a:p>
          <a:p>
            <a:pPr marL="619200" lvl="1" indent="-619200" fontAlgn="auto">
              <a:spcAft>
                <a:spcPts val="0"/>
              </a:spcAft>
              <a:buFont typeface="Wingdings" pitchFamily="2" charset="2"/>
              <a:buChar char="ü"/>
              <a:defRPr/>
            </a:pPr>
            <a:endParaRPr lang="sr-Cyrl-CS" sz="2200" dirty="0">
              <a:latin typeface="Cambria" pitchFamily="18" charset="0"/>
              <a:ea typeface="+mj-ea"/>
              <a:cs typeface="+mj-cs"/>
            </a:endParaRPr>
          </a:p>
          <a:p>
            <a:pPr marL="1074738" lvl="1" indent="-617538" fontAlgn="auto">
              <a:spcAft>
                <a:spcPts val="0"/>
              </a:spcAft>
              <a:defRPr/>
            </a:pPr>
            <a:endParaRPr lang="sr-Cyrl-CS" sz="2200" dirty="0">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1000"/>
                                        <p:tgtEl>
                                          <p:spTgt spid="3">
                                            <p:txEl>
                                              <p:pRg st="7" end="7"/>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left)">
                                      <p:cBhvr>
                                        <p:cTn id="35"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76673"/>
            <a:ext cx="8072437" cy="5881266"/>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ПРЕДНОСТ</a:t>
            </a:r>
          </a:p>
          <a:p>
            <a:pPr fontAlgn="auto">
              <a:spcAft>
                <a:spcPts val="0"/>
              </a:spcAft>
              <a:defRPr/>
            </a:pPr>
            <a:endParaRPr lang="sr-Cyrl-CS" sz="500" dirty="0">
              <a:latin typeface="Cambria" pitchFamily="18" charset="0"/>
              <a:ea typeface="+mj-ea"/>
              <a:cs typeface="+mj-cs"/>
            </a:endParaRPr>
          </a:p>
          <a:p>
            <a:pPr marL="530225" lvl="0" indent="-530225">
              <a:spcAft>
                <a:spcPts val="1200"/>
              </a:spcAft>
              <a:buFont typeface="Wingdings" pitchFamily="2" charset="2"/>
              <a:buChar char="ü"/>
            </a:pPr>
            <a:r>
              <a:rPr lang="sr-Cyrl-CS" sz="2200" dirty="0" smtClean="0">
                <a:latin typeface="Cambria" pitchFamily="18" charset="0"/>
              </a:rPr>
              <a:t>Да ли судије и поред прекршаја поштују предност?</a:t>
            </a:r>
            <a:endParaRPr lang="en-US" sz="2200" dirty="0" smtClean="0">
              <a:latin typeface="Cambria" pitchFamily="18" charset="0"/>
            </a:endParaRPr>
          </a:p>
          <a:p>
            <a:pPr marL="530225" lvl="0" indent="-530225">
              <a:spcAft>
                <a:spcPts val="1200"/>
              </a:spcAft>
              <a:buFont typeface="Wingdings" pitchFamily="2" charset="2"/>
              <a:buChar char="ü"/>
            </a:pPr>
            <a:r>
              <a:rPr lang="sr-Cyrl-CS" sz="2200" dirty="0" smtClean="0">
                <a:latin typeface="Cambria" pitchFamily="18" charset="0"/>
              </a:rPr>
              <a:t>Да ли судије због примене дисциплинских санкција прекидају акцију или поштују предност?</a:t>
            </a:r>
            <a:endParaRPr lang="en-US" sz="2200" dirty="0" smtClean="0">
              <a:latin typeface="Cambria" pitchFamily="18" charset="0"/>
            </a:endParaRPr>
          </a:p>
          <a:p>
            <a:pPr marL="530225" lvl="0" indent="-530225">
              <a:spcAft>
                <a:spcPts val="1200"/>
              </a:spcAft>
              <a:buFont typeface="Wingdings" pitchFamily="2" charset="2"/>
              <a:buChar char="ü"/>
            </a:pPr>
            <a:r>
              <a:rPr lang="sr-Cyrl-CS" sz="2200" dirty="0" smtClean="0">
                <a:latin typeface="Cambria" pitchFamily="18" charset="0"/>
              </a:rPr>
              <a:t>Исправна примена и уравнотеженост у односу на обе екипе?</a:t>
            </a:r>
            <a:endParaRPr lang="en-US" sz="2200" dirty="0" smtClean="0">
              <a:latin typeface="Cambria" pitchFamily="18" charset="0"/>
            </a:endParaRPr>
          </a:p>
          <a:p>
            <a:pPr marL="530225" lvl="0" indent="-530225">
              <a:spcAft>
                <a:spcPts val="1200"/>
              </a:spcAft>
              <a:buFont typeface="Wingdings" pitchFamily="2" charset="2"/>
              <a:buChar char="ü"/>
            </a:pPr>
            <a:r>
              <a:rPr lang="sr-Cyrl-CS" sz="2200" dirty="0" smtClean="0">
                <a:latin typeface="Cambria" pitchFamily="18" charset="0"/>
              </a:rPr>
              <a:t>На који начин и у ком периоду утакмице и поред грубог прекршаја поштују предност</a:t>
            </a:r>
            <a:endParaRPr lang="en-US" sz="2200" dirty="0" smtClean="0">
              <a:latin typeface="Cambria" pitchFamily="18" charset="0"/>
            </a:endParaRPr>
          </a:p>
          <a:p>
            <a:pPr marL="530225" lvl="0" indent="-530225">
              <a:spcAft>
                <a:spcPts val="1200"/>
              </a:spcAft>
              <a:buFont typeface="Wingdings" pitchFamily="2" charset="2"/>
              <a:buChar char="ü"/>
            </a:pPr>
            <a:r>
              <a:rPr lang="sr-Cyrl-CS" sz="2200" dirty="0" smtClean="0">
                <a:latin typeface="Cambria" pitchFamily="18" charset="0"/>
              </a:rPr>
              <a:t>Да ли дозвољавају предност и поред прекршаја нападача</a:t>
            </a:r>
            <a:endParaRPr lang="en-US" sz="2200" dirty="0" smtClean="0">
              <a:latin typeface="Cambria" pitchFamily="18" charset="0"/>
            </a:endParaRPr>
          </a:p>
          <a:p>
            <a:pPr marL="530225" lvl="0" indent="-530225">
              <a:spcAft>
                <a:spcPts val="1200"/>
              </a:spcAft>
              <a:buFont typeface="Wingdings" pitchFamily="2" charset="2"/>
              <a:buChar char="ü"/>
            </a:pPr>
            <a:r>
              <a:rPr lang="sr-Cyrl-CS" sz="2200" dirty="0" smtClean="0">
                <a:latin typeface="Cambria" pitchFamily="18" charset="0"/>
              </a:rPr>
              <a:t>Да ли дозвољавају (некажњено) оштру игру правдајући се поштовањем предности</a:t>
            </a:r>
            <a:endParaRPr lang="en-US" sz="2200" dirty="0" smtClean="0">
              <a:latin typeface="Cambria" pitchFamily="18" charset="0"/>
            </a:endParaRPr>
          </a:p>
          <a:p>
            <a:pPr marL="530225" lvl="0" indent="-530225">
              <a:spcAft>
                <a:spcPts val="1200"/>
              </a:spcAft>
              <a:buFont typeface="Wingdings" pitchFamily="2" charset="2"/>
              <a:buChar char="ü"/>
            </a:pPr>
            <a:r>
              <a:rPr lang="sr-Cyrl-CS" sz="2200" dirty="0" smtClean="0">
                <a:latin typeface="Cambria" pitchFamily="18" charset="0"/>
              </a:rPr>
              <a:t>Исправна примена и уравнотеженост у односу на обе екипе</a:t>
            </a:r>
            <a:endParaRPr lang="en-US" sz="2200" dirty="0" smtClean="0">
              <a:latin typeface="Cambria" pitchFamily="18" charset="0"/>
            </a:endParaRPr>
          </a:p>
          <a:p>
            <a:pPr marL="530225" indent="-530225">
              <a:spcAft>
                <a:spcPts val="1200"/>
              </a:spcAft>
              <a:buFont typeface="Wingdings" pitchFamily="2" charset="2"/>
              <a:buChar char="ü"/>
            </a:pPr>
            <a:r>
              <a:rPr lang="sr-Cyrl-CS" sz="2200" b="1" dirty="0" smtClean="0">
                <a:solidFill>
                  <a:srgbClr val="FF0000"/>
                </a:solidFill>
                <a:effectLst>
                  <a:outerShdw blurRad="38100" dist="38100" dir="2700000" algn="tl">
                    <a:srgbClr val="000000">
                      <a:alpha val="43137"/>
                    </a:srgbClr>
                  </a:outerShdw>
                </a:effectLst>
                <a:latin typeface="Cambria" pitchFamily="18" charset="0"/>
              </a:rPr>
              <a:t>Не може бити без елемената за оцењивање!</a:t>
            </a:r>
            <a:endParaRPr lang="sr-Cyrl-CS" sz="2200" b="1" dirty="0">
              <a:solidFill>
                <a:srgbClr val="FF0000"/>
              </a:solidFill>
              <a:effectLst>
                <a:outerShdw blurRad="38100" dist="38100" dir="2700000" algn="tl">
                  <a:srgbClr val="000000">
                    <a:alpha val="43137"/>
                  </a:srgbClr>
                </a:outerShdw>
              </a:effectLst>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left)">
                                      <p:cBhvr>
                                        <p:cTn id="37" dur="10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left)">
                                      <p:cBhvr>
                                        <p:cTn id="42" dur="1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71500"/>
            <a:ext cx="8072437" cy="5643563"/>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РАЗУМЕВАЊЕ ИГРЕ</a:t>
            </a:r>
          </a:p>
          <a:p>
            <a:pPr fontAlgn="auto">
              <a:spcAft>
                <a:spcPts val="0"/>
              </a:spcAft>
              <a:defRPr/>
            </a:pPr>
            <a:endParaRPr lang="sr-Cyrl-CS" sz="22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200" dirty="0">
                <a:latin typeface="Cambria" pitchFamily="18" charset="0"/>
                <a:ea typeface="+mj-ea"/>
                <a:cs typeface="+mj-cs"/>
              </a:rPr>
              <a:t>Прекиди у складу са дешавањима на терену и у духу Правила игре – течност игре или прекиди без </a:t>
            </a:r>
            <a:r>
              <a:rPr lang="sr-Cyrl-CS" sz="2200" dirty="0" smtClean="0">
                <a:latin typeface="Cambria" pitchFamily="18" charset="0"/>
                <a:ea typeface="+mj-ea"/>
                <a:cs typeface="+mj-cs"/>
              </a:rPr>
              <a:t>потребе</a:t>
            </a:r>
          </a:p>
          <a:p>
            <a:pPr marL="619200" lvl="1" indent="-619200" fontAlgn="auto">
              <a:spcAft>
                <a:spcPts val="0"/>
              </a:spcAft>
              <a:buFont typeface="Wingdings" pitchFamily="2" charset="2"/>
              <a:buChar char="ü"/>
              <a:defRPr/>
            </a:pPr>
            <a:endParaRPr lang="sr-Cyrl-CS" sz="2200" dirty="0" smtClean="0">
              <a:latin typeface="Cambria" pitchFamily="18" charset="0"/>
              <a:ea typeface="+mj-ea"/>
              <a:cs typeface="+mj-cs"/>
            </a:endParaRPr>
          </a:p>
          <a:p>
            <a:pPr marL="619200" lvl="1" indent="-619200" fontAlgn="auto">
              <a:spcAft>
                <a:spcPts val="0"/>
              </a:spcAft>
              <a:buFont typeface="Wingdings" pitchFamily="2" charset="2"/>
              <a:buChar char="ü"/>
              <a:defRPr/>
            </a:pPr>
            <a:r>
              <a:rPr lang="sr-Cyrl-CS" sz="2200" b="1" dirty="0" smtClean="0">
                <a:solidFill>
                  <a:srgbClr val="0000FF"/>
                </a:solidFill>
                <a:latin typeface="Cambria" pitchFamily="18" charset="0"/>
                <a:ea typeface="+mj-ea"/>
                <a:cs typeface="+mj-cs"/>
              </a:rPr>
              <a:t>РАЗУМЕВАЊЕ ИГРЕ </a:t>
            </a:r>
            <a:r>
              <a:rPr lang="sr-Cyrl-CS" sz="2200" dirty="0" smtClean="0">
                <a:latin typeface="Cambria" pitchFamily="18" charset="0"/>
                <a:ea typeface="+mj-ea"/>
                <a:cs typeface="+mj-cs"/>
              </a:rPr>
              <a:t>у начелу карактеришу оцене које се тичу </a:t>
            </a:r>
            <a:r>
              <a:rPr lang="sr-Cyrl-CS" sz="2200" b="1" dirty="0" smtClean="0">
                <a:solidFill>
                  <a:srgbClr val="FF0000"/>
                </a:solidFill>
                <a:latin typeface="Cambria" pitchFamily="18" charset="0"/>
                <a:ea typeface="+mj-ea"/>
                <a:cs typeface="+mj-cs"/>
              </a:rPr>
              <a:t>корака</a:t>
            </a:r>
            <a:r>
              <a:rPr lang="sr-Cyrl-CS" sz="2200" dirty="0" smtClean="0">
                <a:latin typeface="Cambria" pitchFamily="18" charset="0"/>
                <a:ea typeface="+mj-ea"/>
                <a:cs typeface="+mj-cs"/>
              </a:rPr>
              <a:t> и </a:t>
            </a:r>
            <a:r>
              <a:rPr lang="sr-Cyrl-CS" sz="2200" b="1" dirty="0" smtClean="0">
                <a:solidFill>
                  <a:srgbClr val="FF0000"/>
                </a:solidFill>
                <a:latin typeface="Cambria" pitchFamily="18" charset="0"/>
                <a:ea typeface="+mj-ea"/>
                <a:cs typeface="+mj-cs"/>
              </a:rPr>
              <a:t>предности</a:t>
            </a:r>
            <a:endParaRPr lang="sr-Cyrl-CS" sz="2200" b="1" dirty="0">
              <a:solidFill>
                <a:srgbClr val="FF0000"/>
              </a:solidFill>
              <a:latin typeface="Cambria" pitchFamily="18" charset="0"/>
              <a:ea typeface="+mj-ea"/>
              <a:cs typeface="+mj-cs"/>
            </a:endParaRPr>
          </a:p>
          <a:p>
            <a:pPr marL="619200" lvl="1" indent="-619200" fontAlgn="auto">
              <a:spcAft>
                <a:spcPts val="0"/>
              </a:spcAft>
              <a:buFont typeface="Wingdings" pitchFamily="2" charset="2"/>
              <a:buChar char="ü"/>
              <a:defRPr/>
            </a:pPr>
            <a:endParaRPr lang="sr-Cyrl-CS" sz="2200" dirty="0" smtClean="0">
              <a:latin typeface="Cambria" pitchFamily="18" charset="0"/>
              <a:ea typeface="+mj-ea"/>
              <a:cs typeface="+mj-cs"/>
            </a:endParaRPr>
          </a:p>
          <a:p>
            <a:pPr marL="619200" lvl="1" indent="-619200" fontAlgn="auto">
              <a:spcAft>
                <a:spcPts val="0"/>
              </a:spcAft>
              <a:buFont typeface="Wingdings" pitchFamily="2" charset="2"/>
              <a:buChar char="ü"/>
              <a:defRPr/>
            </a:pPr>
            <a:r>
              <a:rPr lang="sr-Cyrl-CS" sz="2200" b="1" dirty="0" smtClean="0">
                <a:solidFill>
                  <a:srgbClr val="C00000"/>
                </a:solidFill>
                <a:latin typeface="Cambria" pitchFamily="18" charset="0"/>
                <a:ea typeface="+mj-ea"/>
                <a:cs typeface="+mj-cs"/>
              </a:rPr>
              <a:t>Ипак треба </a:t>
            </a:r>
            <a:r>
              <a:rPr lang="sr-Cyrl-CS" sz="2200" b="1" dirty="0">
                <a:solidFill>
                  <a:srgbClr val="C00000"/>
                </a:solidFill>
                <a:latin typeface="Cambria" pitchFamily="18" charset="0"/>
                <a:ea typeface="+mj-ea"/>
                <a:cs typeface="+mj-cs"/>
              </a:rPr>
              <a:t>водити рачуна</a:t>
            </a:r>
            <a:r>
              <a:rPr lang="sr-Cyrl-CS" sz="2200" dirty="0">
                <a:latin typeface="Cambria" pitchFamily="18" charset="0"/>
                <a:ea typeface="+mj-ea"/>
                <a:cs typeface="+mj-cs"/>
              </a:rPr>
              <a:t> да у ‘’разумевање игре’’ не потпадају само </a:t>
            </a:r>
            <a:r>
              <a:rPr lang="sr-Cyrl-CS" sz="2200" b="1" dirty="0">
                <a:latin typeface="Cambria" pitchFamily="18" charset="0"/>
                <a:ea typeface="+mj-ea"/>
                <a:cs typeface="+mj-cs"/>
              </a:rPr>
              <a:t>затамњене компоненте</a:t>
            </a:r>
            <a:r>
              <a:rPr lang="sr-Cyrl-CS" sz="2200" dirty="0">
                <a:latin typeface="Cambria" pitchFamily="18" charset="0"/>
                <a:ea typeface="+mj-ea"/>
                <a:cs typeface="+mj-cs"/>
              </a:rPr>
              <a:t>, већ и друге компоненте које су обухваћене контролом (понајвише </a:t>
            </a:r>
            <a:r>
              <a:rPr lang="sr-Cyrl-CS" sz="2200" dirty="0">
                <a:solidFill>
                  <a:srgbClr val="C00000"/>
                </a:solidFill>
                <a:latin typeface="Cambria" pitchFamily="18" charset="0"/>
                <a:ea typeface="+mj-ea"/>
                <a:cs typeface="+mj-cs"/>
              </a:rPr>
              <a:t>ПАСИВНА ИГРА</a:t>
            </a:r>
            <a:r>
              <a:rPr lang="sr-Cyrl-CS" sz="2200" dirty="0">
                <a:latin typeface="Cambria" pitchFamily="18" charset="0"/>
                <a:ea typeface="+mj-ea"/>
                <a:cs typeface="+mj-cs"/>
              </a:rPr>
              <a:t>, затим и </a:t>
            </a:r>
            <a:r>
              <a:rPr lang="sr-Cyrl-CS" sz="2200" dirty="0">
                <a:solidFill>
                  <a:srgbClr val="C00000"/>
                </a:solidFill>
                <a:latin typeface="Cambria" pitchFamily="18" charset="0"/>
                <a:ea typeface="+mj-ea"/>
                <a:cs typeface="+mj-cs"/>
              </a:rPr>
              <a:t>ПРЕКРШАЈ У НАПАДУ</a:t>
            </a:r>
            <a:r>
              <a:rPr lang="sr-Cyrl-CS" sz="2200" dirty="0">
                <a:latin typeface="Cambria" pitchFamily="18" charset="0"/>
                <a:ea typeface="+mj-ea"/>
                <a:cs typeface="+mj-cs"/>
              </a:rPr>
              <a:t>, </a:t>
            </a:r>
            <a:r>
              <a:rPr lang="sr-Cyrl-CS" sz="2200" dirty="0">
                <a:solidFill>
                  <a:srgbClr val="C00000"/>
                </a:solidFill>
                <a:latin typeface="Cambria" pitchFamily="18" charset="0"/>
                <a:ea typeface="+mj-ea"/>
                <a:cs typeface="+mj-cs"/>
              </a:rPr>
              <a:t>ОДЛУКЕ О ДОСУЂИВАЊУ БАЦАЊА</a:t>
            </a:r>
            <a:r>
              <a:rPr lang="sr-Cyrl-CS" sz="2200" dirty="0">
                <a:latin typeface="Cambria" pitchFamily="18" charset="0"/>
                <a:ea typeface="+mj-ea"/>
                <a:cs typeface="+mj-cs"/>
              </a:rPr>
              <a:t>, </a:t>
            </a:r>
            <a:r>
              <a:rPr lang="sr-Cyrl-CS" sz="2200" dirty="0">
                <a:solidFill>
                  <a:srgbClr val="C00000"/>
                </a:solidFill>
                <a:latin typeface="Cambria" pitchFamily="18" charset="0"/>
                <a:ea typeface="+mj-ea"/>
                <a:cs typeface="+mj-cs"/>
              </a:rPr>
              <a:t>ГОЛМАНОВ ПРОСТОР</a:t>
            </a:r>
            <a:r>
              <a:rPr lang="sr-Cyrl-CS" sz="2200" dirty="0">
                <a:latin typeface="Cambria" pitchFamily="18" charset="0"/>
                <a:ea typeface="+mj-ea"/>
                <a:cs typeface="+mj-cs"/>
              </a:rPr>
              <a:t>, </a:t>
            </a:r>
            <a:r>
              <a:rPr lang="sr-Cyrl-CS" sz="2200" dirty="0">
                <a:solidFill>
                  <a:srgbClr val="C00000"/>
                </a:solidFill>
                <a:latin typeface="Cambria" pitchFamily="18" charset="0"/>
                <a:ea typeface="+mj-ea"/>
                <a:cs typeface="+mj-cs"/>
              </a:rPr>
              <a:t>СИГНАЛИЗАЦИЈА</a:t>
            </a:r>
            <a:r>
              <a:rPr lang="sr-Cyrl-CS" sz="2200" dirty="0">
                <a:latin typeface="Cambria" pitchFamily="18" charset="0"/>
                <a:ea typeface="+mj-ea"/>
                <a:cs typeface="+mj-cs"/>
              </a:rPr>
              <a:t>, </a:t>
            </a:r>
            <a:r>
              <a:rPr lang="sr-Cyrl-CS" sz="2200" dirty="0">
                <a:solidFill>
                  <a:srgbClr val="C00000"/>
                </a:solidFill>
                <a:latin typeface="Cambria" pitchFamily="18" charset="0"/>
                <a:ea typeface="+mj-ea"/>
                <a:cs typeface="+mj-cs"/>
              </a:rPr>
              <a:t>КРЕТАЊЕ</a:t>
            </a:r>
            <a:r>
              <a:rPr lang="sr-Cyrl-CS" sz="2200" dirty="0">
                <a:latin typeface="Cambria" pitchFamily="18" charset="0"/>
                <a:ea typeface="+mj-ea"/>
                <a:cs typeface="+mj-cs"/>
              </a:rPr>
              <a:t>, </a:t>
            </a:r>
            <a:r>
              <a:rPr lang="sr-Cyrl-CS" sz="2200" dirty="0">
                <a:solidFill>
                  <a:srgbClr val="C00000"/>
                </a:solidFill>
                <a:latin typeface="Cambria" pitchFamily="18" charset="0"/>
                <a:ea typeface="+mj-ea"/>
                <a:cs typeface="+mj-cs"/>
              </a:rPr>
              <a:t>ПОСТАВЉАЊЕ</a:t>
            </a:r>
            <a:r>
              <a:rPr lang="sr-Cyrl-CS" sz="2200" dirty="0">
                <a:latin typeface="Cambria" pitchFamily="18" charset="0"/>
                <a:ea typeface="+mj-ea"/>
                <a:cs typeface="+mj-cs"/>
              </a:rPr>
              <a:t>, итд.</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10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wipe(left)">
                                      <p:cBhvr>
                                        <p:cTn id="17"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3554" name="Title 6"/>
          <p:cNvSpPr>
            <a:spLocks noGrp="1"/>
          </p:cNvSpPr>
          <p:nvPr>
            <p:ph type="ctrTitle"/>
          </p:nvPr>
        </p:nvSpPr>
        <p:spPr>
          <a:xfrm>
            <a:off x="571500" y="142875"/>
            <a:ext cx="8215313" cy="642938"/>
          </a:xfrm>
        </p:spPr>
        <p:txBody>
          <a:bodyPr/>
          <a:lstStyle/>
          <a:p>
            <a:r>
              <a:rPr lang="sr-Cyrl-CS" sz="2800" b="1" dirty="0" smtClean="0">
                <a:latin typeface="Cambria" pitchFamily="18" charset="0"/>
              </a:rPr>
              <a:t>ДОСТАВА КОНТРОЛЕ ПОСЛЕ УТАКМИЦЕ</a:t>
            </a:r>
            <a:endParaRPr lang="en-US" sz="2800" b="1" dirty="0" smtClean="0">
              <a:latin typeface="Cambria" pitchFamily="18" charset="0"/>
            </a:endParaRPr>
          </a:p>
        </p:txBody>
      </p:sp>
      <p:sp>
        <p:nvSpPr>
          <p:cNvPr id="4" name="Title 6"/>
          <p:cNvSpPr txBox="1">
            <a:spLocks/>
          </p:cNvSpPr>
          <p:nvPr/>
        </p:nvSpPr>
        <p:spPr>
          <a:xfrm>
            <a:off x="571500" y="1071563"/>
            <a:ext cx="8215313" cy="5093741"/>
          </a:xfrm>
          <a:prstGeom prst="rect">
            <a:avLst/>
          </a:prstGeom>
        </p:spPr>
        <p:txBody>
          <a:bodyPr/>
          <a:lstStyle/>
          <a:p>
            <a:pPr fontAlgn="auto">
              <a:spcAft>
                <a:spcPts val="0"/>
              </a:spcAft>
              <a:defRPr/>
            </a:pPr>
            <a:r>
              <a:rPr lang="sr-Cyrl-CS" sz="2200" dirty="0" smtClean="0">
                <a:latin typeface="Cambria" pitchFamily="18" charset="0"/>
                <a:ea typeface="+mj-ea"/>
                <a:cs typeface="+mj-cs"/>
              </a:rPr>
              <a:t>Контроле за све лиге се шаљу као и до сада, у року од 48 сати после утакмице, помоћнику директора за судијска питања одређене лиге, као и обојици судија, путем електронске поште.</a:t>
            </a:r>
            <a:endParaRPr lang="sr-Cyrl-CS" sz="2200" dirty="0">
              <a:latin typeface="Cambria" pitchFamily="18" charset="0"/>
              <a:ea typeface="+mj-ea"/>
              <a:cs typeface="+mj-cs"/>
            </a:endParaRPr>
          </a:p>
          <a:p>
            <a:pPr fontAlgn="auto">
              <a:spcAft>
                <a:spcPts val="0"/>
              </a:spcAft>
              <a:defRPr/>
            </a:pPr>
            <a:endParaRPr lang="sr-Cyrl-CS" sz="1400" dirty="0" smtClean="0">
              <a:latin typeface="Cambria" pitchFamily="18" charset="0"/>
              <a:ea typeface="+mj-ea"/>
              <a:cs typeface="+mj-cs"/>
            </a:endParaRPr>
          </a:p>
          <a:p>
            <a:pPr fontAlgn="auto">
              <a:spcAft>
                <a:spcPts val="0"/>
              </a:spcAft>
              <a:defRPr/>
            </a:pPr>
            <a:endParaRPr lang="sr-Cyrl-CS" sz="1400" dirty="0">
              <a:latin typeface="Cambria" pitchFamily="18" charset="0"/>
              <a:ea typeface="+mj-ea"/>
              <a:cs typeface="+mj-cs"/>
            </a:endParaRPr>
          </a:p>
          <a:p>
            <a:pPr fontAlgn="auto">
              <a:spcAft>
                <a:spcPts val="0"/>
              </a:spcAft>
              <a:defRPr/>
            </a:pPr>
            <a:r>
              <a:rPr lang="sr-Cyrl-CS" sz="2200" dirty="0" smtClean="0">
                <a:solidFill>
                  <a:srgbClr val="C00000"/>
                </a:solidFill>
                <a:latin typeface="Cambria" pitchFamily="18" charset="0"/>
                <a:ea typeface="+mj-ea"/>
                <a:cs typeface="+mj-cs"/>
              </a:rPr>
              <a:t>За разлику од претходних година, када су у питању </a:t>
            </a:r>
            <a:r>
              <a:rPr lang="sr-Cyrl-CS" sz="2200" b="1" dirty="0" smtClean="0">
                <a:solidFill>
                  <a:srgbClr val="C00000"/>
                </a:solidFill>
                <a:effectLst>
                  <a:outerShdw blurRad="38100" dist="38100" dir="2700000" algn="tl">
                    <a:srgbClr val="000000">
                      <a:alpha val="43137"/>
                    </a:srgbClr>
                  </a:outerShdw>
                </a:effectLst>
                <a:latin typeface="Cambria" pitchFamily="18" charset="0"/>
                <a:ea typeface="+mj-ea"/>
                <a:cs typeface="+mj-cs"/>
              </a:rPr>
              <a:t>утакмице Супер и Првих лига</a:t>
            </a:r>
            <a:r>
              <a:rPr lang="sr-Cyrl-CS" sz="2200" dirty="0" smtClean="0">
                <a:solidFill>
                  <a:srgbClr val="C00000"/>
                </a:solidFill>
                <a:latin typeface="Cambria" pitchFamily="18" charset="0"/>
                <a:ea typeface="+mj-ea"/>
                <a:cs typeface="+mj-cs"/>
              </a:rPr>
              <a:t>, ове године је уведен нов (допуњен) начин доставе контрола после утакмице.</a:t>
            </a:r>
          </a:p>
          <a:p>
            <a:endParaRPr lang="ru-RU" sz="2000" dirty="0" smtClean="0">
              <a:latin typeface="Cambria" pitchFamily="18" charset="0"/>
            </a:endParaRPr>
          </a:p>
          <a:p>
            <a:r>
              <a:rPr lang="ru-RU" sz="2000" dirty="0" smtClean="0">
                <a:latin typeface="Cambria" pitchFamily="18" charset="0"/>
              </a:rPr>
              <a:t>Контролор је дужан да </a:t>
            </a:r>
            <a:r>
              <a:rPr lang="ru-RU" sz="2000" b="1" dirty="0" smtClean="0">
                <a:effectLst>
                  <a:outerShdw blurRad="38100" dist="38100" dir="2700000" algn="tl">
                    <a:srgbClr val="000000">
                      <a:alpha val="43137"/>
                    </a:srgbClr>
                  </a:outerShdw>
                </a:effectLst>
                <a:latin typeface="Cambria" pitchFamily="18" charset="0"/>
              </a:rPr>
              <a:t>најкасније 60 минута после утакмице </a:t>
            </a:r>
            <a:r>
              <a:rPr lang="ru-RU" sz="2000" dirty="0" smtClean="0">
                <a:latin typeface="Cambria" pitchFamily="18" charset="0"/>
              </a:rPr>
              <a:t>попуни (на рачунару или својеручно) </a:t>
            </a:r>
            <a:r>
              <a:rPr lang="ru-RU" sz="2000" b="1" dirty="0" smtClean="0">
                <a:effectLst>
                  <a:outerShdw blurRad="38100" dist="38100" dir="2700000" algn="tl">
                    <a:srgbClr val="000000">
                      <a:alpha val="43137"/>
                    </a:srgbClr>
                  </a:outerShdw>
                </a:effectLst>
                <a:latin typeface="Cambria" pitchFamily="18" charset="0"/>
              </a:rPr>
              <a:t>образац контроле </a:t>
            </a:r>
            <a:r>
              <a:rPr lang="ru-RU" sz="2000" dirty="0" smtClean="0">
                <a:latin typeface="Cambria" pitchFamily="18" charset="0"/>
              </a:rPr>
              <a:t>у делу који се односи на оцењивање сегмената (тзв. </a:t>
            </a:r>
            <a:r>
              <a:rPr lang="ru-RU" sz="2000" b="1" dirty="0" smtClean="0">
                <a:effectLst>
                  <a:outerShdw blurRad="38100" dist="38100" dir="2700000" algn="tl">
                    <a:srgbClr val="000000">
                      <a:alpha val="43137"/>
                    </a:srgbClr>
                  </a:outerShdw>
                </a:effectLst>
                <a:latin typeface="Cambria" pitchFamily="18" charset="0"/>
              </a:rPr>
              <a:t>''иксирање оцена</a:t>
            </a:r>
            <a:r>
              <a:rPr lang="ru-RU" sz="2000" dirty="0" smtClean="0">
                <a:effectLst>
                  <a:outerShdw blurRad="38100" dist="38100" dir="2700000" algn="tl">
                    <a:srgbClr val="000000">
                      <a:alpha val="43137"/>
                    </a:srgbClr>
                  </a:outerShdw>
                </a:effectLst>
                <a:latin typeface="Cambria" pitchFamily="18" charset="0"/>
              </a:rPr>
              <a:t>'' </a:t>
            </a:r>
            <a:r>
              <a:rPr lang="ru-RU" sz="2000" dirty="0" smtClean="0">
                <a:latin typeface="Cambria" pitchFamily="18" charset="0"/>
              </a:rPr>
              <a:t>на ''левој страни'' обрасца, као и процена тежине утакмице, укупног утиска о суђењу, и утицај судија на ток утакмице – тзв. ''доњи део'‘ обрасца), и </a:t>
            </a:r>
            <a:r>
              <a:rPr lang="ru-RU" sz="2000" b="1" dirty="0" smtClean="0">
                <a:effectLst>
                  <a:outerShdw blurRad="38100" dist="38100" dir="2700000" algn="tl">
                    <a:srgbClr val="000000">
                      <a:alpha val="43137"/>
                    </a:srgbClr>
                  </a:outerShdw>
                </a:effectLst>
                <a:latin typeface="Cambria" pitchFamily="18" charset="0"/>
              </a:rPr>
              <a:t>достави </a:t>
            </a:r>
            <a:r>
              <a:rPr lang="ru-RU" sz="2000" dirty="0" smtClean="0">
                <a:latin typeface="Cambria" pitchFamily="18" charset="0"/>
              </a:rPr>
              <a:t>га</a:t>
            </a:r>
            <a:r>
              <a:rPr lang="ru-RU" sz="2000" b="1" dirty="0" smtClean="0">
                <a:effectLst>
                  <a:outerShdw blurRad="38100" dist="38100" dir="2700000" algn="tl">
                    <a:srgbClr val="000000">
                      <a:alpha val="43137"/>
                    </a:srgbClr>
                  </a:outerShdw>
                </a:effectLst>
                <a:latin typeface="Cambria" pitchFamily="18" charset="0"/>
              </a:rPr>
              <a:t> електронским путем (или евентуално телефаксом) </a:t>
            </a:r>
            <a:r>
              <a:rPr lang="ru-RU" sz="2000" dirty="0" smtClean="0">
                <a:latin typeface="Cambria" pitchFamily="18" charset="0"/>
              </a:rPr>
              <a:t>помоћнику </a:t>
            </a:r>
            <a:r>
              <a:rPr lang="x-none" sz="2000" dirty="0" smtClean="0">
                <a:latin typeface="Cambria" pitchFamily="18" charset="0"/>
              </a:rPr>
              <a:t>директора за судијска питања.</a:t>
            </a:r>
            <a:endParaRPr lang="sr-Cyrl-CS" sz="2000" dirty="0">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2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down)">
                                      <p:cBhvr>
                                        <p:cTn id="17"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357188"/>
            <a:ext cx="8072437" cy="6215062"/>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САРАДЊА - СИГНАЛИЗАЦИЈА</a:t>
            </a:r>
          </a:p>
          <a:p>
            <a:pPr fontAlgn="auto">
              <a:spcAft>
                <a:spcPts val="0"/>
              </a:spcAft>
              <a:defRPr/>
            </a:pPr>
            <a:endParaRPr lang="sr-Cyrl-CS" sz="2200" dirty="0">
              <a:latin typeface="Cambria" pitchFamily="18" charset="0"/>
              <a:ea typeface="+mj-ea"/>
              <a:cs typeface="+mj-cs"/>
            </a:endParaRPr>
          </a:p>
          <a:p>
            <a:pPr marL="354013" lvl="0" indent="-354013">
              <a:spcAft>
                <a:spcPts val="1200"/>
              </a:spcAft>
              <a:buFont typeface="Wingdings" pitchFamily="2" charset="2"/>
              <a:buChar char="ü"/>
            </a:pPr>
            <a:r>
              <a:rPr lang="sr-Cyrl-CS" sz="2200" dirty="0" smtClean="0">
                <a:latin typeface="Cambria" pitchFamily="18" charset="0"/>
              </a:rPr>
              <a:t>Да ли судије делују јединствено?</a:t>
            </a:r>
            <a:endParaRPr lang="en-US" sz="2200" dirty="0" smtClean="0">
              <a:latin typeface="Cambria" pitchFamily="18" charset="0"/>
            </a:endParaRPr>
          </a:p>
          <a:p>
            <a:pPr marL="354013" lvl="0" indent="-354013">
              <a:spcAft>
                <a:spcPts val="1200"/>
              </a:spcAft>
              <a:buFont typeface="Wingdings" pitchFamily="2" charset="2"/>
              <a:buChar char="ü"/>
            </a:pPr>
            <a:r>
              <a:rPr lang="sr-Cyrl-CS" sz="2200" dirty="0" smtClean="0">
                <a:latin typeface="Cambria" pitchFamily="18" charset="0"/>
              </a:rPr>
              <a:t>Да ли се судије мешају један другоме у компетенције?</a:t>
            </a:r>
            <a:endParaRPr lang="en-US" sz="2200" dirty="0" smtClean="0">
              <a:latin typeface="Cambria" pitchFamily="18" charset="0"/>
            </a:endParaRPr>
          </a:p>
          <a:p>
            <a:pPr marL="354013" lvl="0" indent="-354013">
              <a:spcAft>
                <a:spcPts val="1200"/>
              </a:spcAft>
              <a:buFont typeface="Wingdings" pitchFamily="2" charset="2"/>
              <a:buChar char="ü"/>
            </a:pPr>
            <a:r>
              <a:rPr lang="sr-Cyrl-CS" sz="2200" dirty="0" smtClean="0">
                <a:latin typeface="Cambria" pitchFamily="18" charset="0"/>
              </a:rPr>
              <a:t>Да ли је сигнализација у складу са Правилима, јасна и разумљива?</a:t>
            </a:r>
            <a:endParaRPr lang="en-US" sz="2200" dirty="0" smtClean="0">
              <a:latin typeface="Cambria" pitchFamily="18" charset="0"/>
            </a:endParaRPr>
          </a:p>
          <a:p>
            <a:pPr marL="354013" lvl="0" indent="-354013">
              <a:spcAft>
                <a:spcPts val="1200"/>
              </a:spcAft>
              <a:buFont typeface="Wingdings" pitchFamily="2" charset="2"/>
              <a:buChar char="ü"/>
            </a:pPr>
            <a:r>
              <a:rPr lang="sr-Cyrl-CS" sz="2200" dirty="0" smtClean="0">
                <a:latin typeface="Cambria" pitchFamily="18" charset="0"/>
              </a:rPr>
              <a:t>Да ли се сигнализација врши природно?</a:t>
            </a:r>
            <a:endParaRPr lang="en-US" sz="2200" dirty="0" smtClean="0">
              <a:latin typeface="Cambria" pitchFamily="18" charset="0"/>
            </a:endParaRPr>
          </a:p>
          <a:p>
            <a:pPr marL="354013" lvl="0" indent="-354013">
              <a:spcAft>
                <a:spcPts val="1200"/>
              </a:spcAft>
              <a:buFont typeface="Wingdings" pitchFamily="2" charset="2"/>
              <a:buChar char="ü"/>
            </a:pPr>
            <a:r>
              <a:rPr lang="sr-Cyrl-CS" sz="2200" dirty="0" smtClean="0">
                <a:latin typeface="Cambria" pitchFamily="18" charset="0"/>
              </a:rPr>
              <a:t>Да ли је звиждук једноличан или одговара врсти прекршаја или донетој одлуци?</a:t>
            </a:r>
            <a:endParaRPr lang="en-US" sz="2200" dirty="0" smtClean="0">
              <a:latin typeface="Cambria" pitchFamily="18" charset="0"/>
            </a:endParaRPr>
          </a:p>
          <a:p>
            <a:pPr marL="354013" lvl="0" indent="-354013">
              <a:spcAft>
                <a:spcPts val="1200"/>
              </a:spcAft>
              <a:buFont typeface="Wingdings" pitchFamily="2" charset="2"/>
              <a:buChar char="ü"/>
            </a:pPr>
            <a:r>
              <a:rPr lang="sr-Cyrl-CS" sz="2200" dirty="0" smtClean="0">
                <a:latin typeface="Cambria" pitchFamily="18" charset="0"/>
              </a:rPr>
              <a:t>Да ли судије показују знаке за прекршаје (сигнале број 4 или број 5), а да истовремено не примењују одговарајуће дисциплинске санкције?</a:t>
            </a:r>
            <a:endParaRPr lang="en-US" sz="2200" dirty="0" smtClean="0">
              <a:latin typeface="Cambria" pitchFamily="18" charset="0"/>
            </a:endParaRPr>
          </a:p>
          <a:p>
            <a:pPr marL="354013" lvl="0" indent="-354013">
              <a:spcAft>
                <a:spcPts val="1200"/>
              </a:spcAft>
              <a:buFont typeface="Wingdings" pitchFamily="2" charset="2"/>
              <a:buChar char="ü"/>
            </a:pPr>
            <a:r>
              <a:rPr lang="sr-Cyrl-CS" sz="2200" dirty="0" smtClean="0">
                <a:latin typeface="Cambria" pitchFamily="18" charset="0"/>
              </a:rPr>
              <a:t>Да ли судија који је досудио бацање изриче и казну?</a:t>
            </a:r>
            <a:endParaRPr lang="en-US" sz="2200" dirty="0" smtClean="0">
              <a:latin typeface="Cambria" pitchFamily="18" charset="0"/>
            </a:endParaRPr>
          </a:p>
          <a:p>
            <a:pPr marL="354013" indent="-354013">
              <a:spcAft>
                <a:spcPts val="1200"/>
              </a:spcAft>
              <a:buFont typeface="Wingdings" pitchFamily="2" charset="2"/>
              <a:buChar char="ü"/>
            </a:pPr>
            <a:r>
              <a:rPr lang="sr-Cyrl-CS" sz="2200" dirty="0" smtClean="0">
                <a:latin typeface="Cambria" pitchFamily="18" charset="0"/>
              </a:rPr>
              <a:t>Да ли судије поштују надлежност (Правило игре 17)?</a:t>
            </a:r>
            <a:endParaRPr lang="sr-Cyrl-CS" sz="2200" dirty="0">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left)">
                                      <p:cBhvr>
                                        <p:cTn id="37" dur="10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left)">
                                      <p:cBhvr>
                                        <p:cTn id="42" dur="1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00063"/>
            <a:ext cx="8072437" cy="5715000"/>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КРЕТАЊЕ И ПОСТАВЉАЊЕ</a:t>
            </a:r>
          </a:p>
          <a:p>
            <a:pPr fontAlgn="auto">
              <a:spcAft>
                <a:spcPts val="0"/>
              </a:spcAft>
              <a:defRPr/>
            </a:pPr>
            <a:endParaRPr lang="sr-Cyrl-CS" sz="2400" b="1" dirty="0">
              <a:solidFill>
                <a:srgbClr val="C00000"/>
              </a:solidFill>
              <a:latin typeface="Cambria" pitchFamily="18" charset="0"/>
              <a:ea typeface="+mj-ea"/>
              <a:cs typeface="+mj-cs"/>
            </a:endParaRPr>
          </a:p>
          <a:p>
            <a:pPr marL="354013" lvl="0" indent="-354013">
              <a:spcAft>
                <a:spcPts val="1800"/>
              </a:spcAft>
              <a:buFont typeface="Wingdings" pitchFamily="2" charset="2"/>
              <a:buChar char="ü"/>
            </a:pPr>
            <a:r>
              <a:rPr lang="sr-Cyrl-CS" sz="2200" dirty="0" smtClean="0">
                <a:latin typeface="Cambria" pitchFamily="18" charset="0"/>
              </a:rPr>
              <a:t>Да ли судије постављањем на терену ометају игру?</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Да ли су судије заузимале место на терену које им омогућава да на најбољи начин прате догађаје на терену?</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Каква је физичка припремљеност судија?</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solidFill>
                  <a:srgbClr val="FF0000"/>
                </a:solidFill>
                <a:latin typeface="Cambria" pitchFamily="18" charset="0"/>
              </a:rPr>
              <a:t>Како судије врше промену страна током утакмице?</a:t>
            </a:r>
            <a:endParaRPr lang="en-US" sz="2200" dirty="0" smtClean="0">
              <a:solidFill>
                <a:srgbClr val="FF0000"/>
              </a:solidFill>
              <a:latin typeface="Cambria" pitchFamily="18" charset="0"/>
            </a:endParaRPr>
          </a:p>
          <a:p>
            <a:pPr marL="354013" lvl="0" indent="-354013">
              <a:spcAft>
                <a:spcPts val="1800"/>
              </a:spcAft>
              <a:buFont typeface="Wingdings" pitchFamily="2" charset="2"/>
              <a:buChar char="ü"/>
            </a:pPr>
            <a:r>
              <a:rPr lang="sr-Cyrl-CS" sz="2200" dirty="0" smtClean="0">
                <a:solidFill>
                  <a:srgbClr val="FF0000"/>
                </a:solidFill>
                <a:latin typeface="Cambria" pitchFamily="18" charset="0"/>
              </a:rPr>
              <a:t>Како се судије постављају на терену код пресинг игре?</a:t>
            </a:r>
            <a:endParaRPr lang="en-US" sz="2200" dirty="0" smtClean="0">
              <a:solidFill>
                <a:srgbClr val="FF0000"/>
              </a:solidFill>
              <a:latin typeface="Cambria" pitchFamily="18" charset="0"/>
            </a:endParaRPr>
          </a:p>
          <a:p>
            <a:pPr marL="354013" indent="-354013">
              <a:spcAft>
                <a:spcPts val="1800"/>
              </a:spcAft>
              <a:buFont typeface="Wingdings" pitchFamily="2" charset="2"/>
              <a:buChar char="ü"/>
            </a:pPr>
            <a:r>
              <a:rPr lang="sr-Cyrl-CS" sz="2200" dirty="0" smtClean="0">
                <a:solidFill>
                  <a:srgbClr val="FF0000"/>
                </a:solidFill>
                <a:latin typeface="Cambria" pitchFamily="18" charset="0"/>
              </a:rPr>
              <a:t>Са које удаљености од места прекршаја судије доносе одлуке?</a:t>
            </a:r>
            <a:endParaRPr lang="sr-Cyrl-CS" sz="2200" dirty="0">
              <a:solidFill>
                <a:srgbClr val="FF0000"/>
              </a:solidFill>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3" name="Title 6"/>
          <p:cNvSpPr txBox="1">
            <a:spLocks/>
          </p:cNvSpPr>
          <p:nvPr/>
        </p:nvSpPr>
        <p:spPr>
          <a:xfrm>
            <a:off x="642938" y="357188"/>
            <a:ext cx="8072437" cy="3357562"/>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ЛИЧНОСТ / ИЗГЛЕД (‘’ПЕРСОНАЛИТИ’’)</a:t>
            </a:r>
          </a:p>
          <a:p>
            <a:pPr marL="619200" lvl="1" indent="-619200" fontAlgn="auto">
              <a:spcAft>
                <a:spcPts val="0"/>
              </a:spcAft>
              <a:buFont typeface="Wingdings" pitchFamily="2" charset="2"/>
              <a:buChar char="ü"/>
              <a:defRPr/>
            </a:pPr>
            <a:endParaRPr lang="sr-Cyrl-CS" sz="21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Ауторитет</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Неутралан наступ, позитиван став</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Без несигурности и ароганције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Доследност (чврст став), не и репресиван  у поступцима и гестовима</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Физички изглед – усклађеност висине и тежине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Кодекс понашања, </a:t>
            </a:r>
            <a:r>
              <a:rPr lang="sr-Cyrl-CS" sz="2100" dirty="0">
                <a:solidFill>
                  <a:srgbClr val="C00000"/>
                </a:solidFill>
                <a:latin typeface="Cambria" pitchFamily="18" charset="0"/>
                <a:ea typeface="+mj-ea"/>
                <a:cs typeface="+mj-cs"/>
              </a:rPr>
              <a:t>судијска опрема, одевање</a:t>
            </a:r>
          </a:p>
          <a:p>
            <a:pPr marL="619200" lvl="1" indent="-619200" fontAlgn="auto">
              <a:spcAft>
                <a:spcPts val="0"/>
              </a:spcAft>
              <a:buFont typeface="Wingdings" pitchFamily="2" charset="2"/>
              <a:buChar char="ü"/>
              <a:defRPr/>
            </a:pPr>
            <a:r>
              <a:rPr lang="sr-Cyrl-CS" sz="2100" b="1" dirty="0">
                <a:solidFill>
                  <a:srgbClr val="C00000"/>
                </a:solidFill>
                <a:latin typeface="Cambria" pitchFamily="18" charset="0"/>
                <a:ea typeface="+mj-ea"/>
                <a:cs typeface="+mj-cs"/>
              </a:rPr>
              <a:t>Није логично у тзв. ‘’рукометним елементима’’ показати просечност  </a:t>
            </a:r>
            <a:r>
              <a:rPr lang="sr-Cyrl-CS" sz="2100" dirty="0">
                <a:solidFill>
                  <a:srgbClr val="C00000"/>
                </a:solidFill>
                <a:latin typeface="Cambria" pitchFamily="18" charset="0"/>
                <a:ea typeface="+mj-ea"/>
                <a:cs typeface="+mj-cs"/>
              </a:rPr>
              <a:t>(више пута оцена 0 у елементима који се односе на Правила игре)</a:t>
            </a:r>
            <a:r>
              <a:rPr lang="sr-Cyrl-CS" sz="2100" b="1" dirty="0">
                <a:solidFill>
                  <a:srgbClr val="C00000"/>
                </a:solidFill>
                <a:latin typeface="Cambria" pitchFamily="18" charset="0"/>
                <a:ea typeface="+mj-ea"/>
                <a:cs typeface="+mj-cs"/>
              </a:rPr>
              <a:t>, а ‘’личност’’ оценити врло добро!</a:t>
            </a:r>
          </a:p>
        </p:txBody>
      </p:sp>
      <p:graphicFrame>
        <p:nvGraphicFramePr>
          <p:cNvPr id="5" name="Table 4"/>
          <p:cNvGraphicFramePr>
            <a:graphicFrameLocks noGrp="1"/>
          </p:cNvGraphicFramePr>
          <p:nvPr/>
        </p:nvGraphicFramePr>
        <p:xfrm>
          <a:off x="642938" y="5000625"/>
          <a:ext cx="7929562" cy="1402080"/>
        </p:xfrm>
        <a:graphic>
          <a:graphicData uri="http://schemas.openxmlformats.org/drawingml/2006/table">
            <a:tbl>
              <a:tblPr/>
              <a:tblGrid>
                <a:gridCol w="3732212"/>
                <a:gridCol w="700088"/>
                <a:gridCol w="698500"/>
                <a:gridCol w="700087"/>
                <a:gridCol w="700088"/>
                <a:gridCol w="698500"/>
                <a:gridCol w="700087"/>
              </a:tblGrid>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Елементи оцењивања:</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0</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Сарадња - сигнализација</a:t>
                      </a:r>
                      <a:endParaRPr kumimoji="0" lang="en-US" sz="22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2400" b="1" i="0" u="none" strike="noStrike" cap="none" normalizeH="0" baseline="0" smtClean="0">
                        <a:ln>
                          <a:noFill/>
                        </a:ln>
                        <a:solidFill>
                          <a:srgbClr val="C00000"/>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Latn-CS" sz="2400" b="1" i="0" u="none" strike="noStrike" cap="none" normalizeH="0" baseline="0" smtClean="0">
                        <a:ln>
                          <a:noFill/>
                        </a:ln>
                        <a:solidFill>
                          <a:srgbClr val="C00000"/>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rgbClr val="C00000"/>
                          </a:solidFill>
                          <a:effectLst/>
                          <a:latin typeface="Calibri" pitchFamily="34" charset="0"/>
                          <a:cs typeface="Times New Roman" pitchFamily="18" charset="0"/>
                        </a:rPr>
                        <a:t>Х</a:t>
                      </a:r>
                      <a:endParaRPr kumimoji="0" lang="en-US" sz="2400" b="1" i="0" u="none" strike="noStrike" cap="none" normalizeH="0" baseline="0" smtClean="0">
                        <a:ln>
                          <a:noFill/>
                        </a:ln>
                        <a:solidFill>
                          <a:srgbClr val="C00000"/>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Кретање и постављање</a:t>
                      </a:r>
                      <a:endParaRPr kumimoji="0" lang="en-US" sz="22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2400" b="1" i="0" u="none" strike="noStrike" cap="none" normalizeH="0" baseline="0" smtClean="0">
                        <a:ln>
                          <a:noFill/>
                        </a:ln>
                        <a:solidFill>
                          <a:srgbClr val="C00000"/>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rgbClr val="C00000"/>
                          </a:solidFill>
                          <a:effectLst/>
                          <a:latin typeface="Calibri" pitchFamily="34" charset="0"/>
                          <a:ea typeface="Times New Roman" pitchFamily="18" charset="0"/>
                          <a:cs typeface="Tahoma" pitchFamily="34" charset="0"/>
                        </a:rPr>
                        <a:t>Х</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C00000"/>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Личност / изглед</a:t>
                      </a:r>
                      <a:endParaRPr kumimoji="0" lang="en-US" sz="22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rgbClr val="C00000"/>
                          </a:solidFill>
                          <a:effectLst/>
                          <a:latin typeface="Calibri" pitchFamily="34" charset="0"/>
                          <a:ea typeface="Times New Roman" pitchFamily="18" charset="0"/>
                          <a:cs typeface="Tahoma" pitchFamily="34" charset="0"/>
                        </a:rPr>
                        <a:t>Х</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2400" b="1" i="0" u="none" strike="noStrike" cap="none" normalizeH="0" baseline="0" smtClean="0">
                        <a:ln>
                          <a:noFill/>
                        </a:ln>
                        <a:solidFill>
                          <a:srgbClr val="C00000"/>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C00000"/>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sp>
        <p:nvSpPr>
          <p:cNvPr id="6" name="Multiply 5"/>
          <p:cNvSpPr/>
          <p:nvPr/>
        </p:nvSpPr>
        <p:spPr>
          <a:xfrm>
            <a:off x="3714750" y="5000625"/>
            <a:ext cx="1285875" cy="1643063"/>
          </a:xfrm>
          <a:prstGeom prst="mathMultiply">
            <a:avLst/>
          </a:prstGeom>
          <a:solidFill>
            <a:srgbClr val="FF0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1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1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1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plus(in)">
                                      <p:cBhvr>
                                        <p:cTn id="42" dur="2000"/>
                                        <p:tgtEl>
                                          <p:spTgt spid="5"/>
                                        </p:tgtEl>
                                      </p:cBhvr>
                                    </p:animEffect>
                                  </p:childTnLst>
                                </p:cTn>
                              </p:par>
                              <p:par>
                                <p:cTn id="43" presetID="10" presetClass="entr" presetSubtype="0" fill="hold"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00063"/>
            <a:ext cx="8072437" cy="5786437"/>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ОДЛУКЕ О ДОСУЂИВАЊУ БАЦАЊА</a:t>
            </a:r>
          </a:p>
          <a:p>
            <a:pPr fontAlgn="auto">
              <a:spcAft>
                <a:spcPts val="0"/>
              </a:spcAft>
              <a:defRPr/>
            </a:pPr>
            <a:endParaRPr lang="sr-Cyrl-CS" sz="1400" dirty="0">
              <a:latin typeface="Cambria" pitchFamily="18" charset="0"/>
              <a:ea typeface="+mj-ea"/>
              <a:cs typeface="+mj-cs"/>
            </a:endParaRPr>
          </a:p>
          <a:p>
            <a:pPr marL="619200" lvl="1" indent="-619200" fontAlgn="auto">
              <a:lnSpc>
                <a:spcPct val="150000"/>
              </a:lnSpc>
              <a:spcAft>
                <a:spcPts val="0"/>
              </a:spcAft>
              <a:buFont typeface="Wingdings" pitchFamily="2" charset="2"/>
              <a:buChar char="ü"/>
              <a:defRPr/>
            </a:pPr>
            <a:r>
              <a:rPr lang="sr-Cyrl-CS" sz="2200" dirty="0">
                <a:latin typeface="Cambria" pitchFamily="18" charset="0"/>
                <a:ea typeface="+mj-ea"/>
                <a:cs typeface="+mj-cs"/>
              </a:rPr>
              <a:t>Водити рачуна о добрим и лошим проценама</a:t>
            </a:r>
          </a:p>
          <a:p>
            <a:pPr marL="619200" lvl="1" indent="-619200" fontAlgn="auto">
              <a:lnSpc>
                <a:spcPct val="150000"/>
              </a:lnSpc>
              <a:spcAft>
                <a:spcPts val="0"/>
              </a:spcAft>
              <a:buFont typeface="Wingdings" pitchFamily="2" charset="2"/>
              <a:buChar char="ü"/>
              <a:defRPr/>
            </a:pPr>
            <a:r>
              <a:rPr lang="sr-Cyrl-CS" sz="2200" dirty="0">
                <a:latin typeface="Cambria" pitchFamily="18" charset="0"/>
                <a:ea typeface="+mj-ea"/>
                <a:cs typeface="+mj-cs"/>
              </a:rPr>
              <a:t>Последице погрешних одлука</a:t>
            </a:r>
          </a:p>
          <a:p>
            <a:pPr marL="619200" lvl="1" indent="-619200" fontAlgn="auto">
              <a:lnSpc>
                <a:spcPct val="150000"/>
              </a:lnSpc>
              <a:spcAft>
                <a:spcPts val="0"/>
              </a:spcAft>
              <a:buFont typeface="Wingdings" pitchFamily="2" charset="2"/>
              <a:buChar char="ü"/>
              <a:defRPr/>
            </a:pPr>
            <a:r>
              <a:rPr lang="sr-Cyrl-CS" sz="2200" dirty="0">
                <a:latin typeface="Cambria" pitchFamily="18" charset="0"/>
                <a:ea typeface="+mj-ea"/>
                <a:cs typeface="+mj-cs"/>
              </a:rPr>
              <a:t>Непотребни прекиди игре због ‘’ситних’’ прекршаја</a:t>
            </a:r>
          </a:p>
          <a:p>
            <a:pPr marL="619200" lvl="1" indent="-619200" fontAlgn="auto">
              <a:spcAft>
                <a:spcPts val="0"/>
              </a:spcAft>
              <a:buFont typeface="Wingdings" pitchFamily="2" charset="2"/>
              <a:buChar char="ü"/>
              <a:defRPr/>
            </a:pPr>
            <a:r>
              <a:rPr lang="sr-Cyrl-CS" sz="2200" dirty="0">
                <a:solidFill>
                  <a:srgbClr val="C00000"/>
                </a:solidFill>
                <a:latin typeface="Cambria" pitchFamily="18" charset="0"/>
                <a:ea typeface="+mj-ea"/>
                <a:cs typeface="+mj-cs"/>
              </a:rPr>
              <a:t>Водити рачуна да се не ради само о ‘’класичним’’ слободним бацањима, већ о одлукама које се тичу свих бацања (седмерци, аут, голманово, почетно, слободно бацање)</a:t>
            </a:r>
          </a:p>
          <a:p>
            <a:pPr marL="619200" lvl="1" indent="-619200" fontAlgn="auto">
              <a:lnSpc>
                <a:spcPct val="150000"/>
              </a:lnSpc>
              <a:spcAft>
                <a:spcPts val="0"/>
              </a:spcAft>
              <a:buFont typeface="Wingdings" pitchFamily="2" charset="2"/>
              <a:buChar char="ü"/>
              <a:defRPr/>
            </a:pPr>
            <a:r>
              <a:rPr lang="sr-Cyrl-CS" sz="2200" dirty="0">
                <a:solidFill>
                  <a:srgbClr val="C00000"/>
                </a:solidFill>
                <a:latin typeface="Cambria" pitchFamily="18" charset="0"/>
                <a:ea typeface="+mj-ea"/>
                <a:cs typeface="+mj-cs"/>
              </a:rPr>
              <a:t>Ова компонента се скоро увек ‘’повезује’’ са још неком!</a:t>
            </a:r>
          </a:p>
          <a:p>
            <a:pPr marL="619200" lvl="1" indent="-619200" fontAlgn="auto">
              <a:lnSpc>
                <a:spcPct val="150000"/>
              </a:lnSpc>
              <a:spcAft>
                <a:spcPts val="0"/>
              </a:spcAft>
              <a:buFont typeface="Wingdings" pitchFamily="2" charset="2"/>
              <a:buChar char="ü"/>
              <a:defRPr/>
            </a:pPr>
            <a:r>
              <a:rPr lang="sr-Cyrl-CS" sz="2200" b="1" dirty="0">
                <a:solidFill>
                  <a:srgbClr val="C00000"/>
                </a:solidFill>
                <a:latin typeface="Cambria" pitchFamily="18" charset="0"/>
                <a:ea typeface="+mj-ea"/>
                <a:cs typeface="+mj-cs"/>
              </a:rPr>
              <a:t>Не може бити мало елемената за формирање оцене!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3" name="Title 6"/>
          <p:cNvSpPr txBox="1">
            <a:spLocks/>
          </p:cNvSpPr>
          <p:nvPr/>
        </p:nvSpPr>
        <p:spPr>
          <a:xfrm>
            <a:off x="642938" y="44624"/>
            <a:ext cx="8072437" cy="3024336"/>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ИЗВОЂЕЊЕ БАЦАЊА</a:t>
            </a:r>
          </a:p>
          <a:p>
            <a:pPr fontAlgn="auto">
              <a:spcAft>
                <a:spcPts val="0"/>
              </a:spcAft>
              <a:defRPr/>
            </a:pPr>
            <a:endParaRPr lang="sr-Cyrl-CS" sz="14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000" dirty="0">
                <a:latin typeface="Cambria" pitchFamily="18" charset="0"/>
                <a:ea typeface="+mj-ea"/>
                <a:cs typeface="+mj-cs"/>
              </a:rPr>
              <a:t>Последице погрешно изведеног слободног бацања</a:t>
            </a:r>
          </a:p>
          <a:p>
            <a:pPr marL="619200" lvl="1" indent="-619200" fontAlgn="auto">
              <a:spcAft>
                <a:spcPts val="0"/>
              </a:spcAft>
              <a:buFont typeface="Wingdings" pitchFamily="2" charset="2"/>
              <a:buChar char="ü"/>
              <a:defRPr/>
            </a:pPr>
            <a:r>
              <a:rPr lang="sr-Cyrl-CS" sz="2000" dirty="0">
                <a:latin typeface="Cambria" pitchFamily="18" charset="0"/>
                <a:ea typeface="+mj-ea"/>
                <a:cs typeface="+mj-cs"/>
              </a:rPr>
              <a:t>Извођење слободног бацања код најаве пасивне игре</a:t>
            </a:r>
          </a:p>
          <a:p>
            <a:pPr marL="619200" lvl="1" indent="-619200" fontAlgn="auto">
              <a:spcAft>
                <a:spcPts val="0"/>
              </a:spcAft>
              <a:buFont typeface="Wingdings" pitchFamily="2" charset="2"/>
              <a:buChar char="ü"/>
              <a:defRPr/>
            </a:pPr>
            <a:r>
              <a:rPr lang="sr-Cyrl-CS" sz="2000" dirty="0">
                <a:latin typeface="Cambria" pitchFamily="18" charset="0"/>
                <a:ea typeface="+mj-ea"/>
                <a:cs typeface="+mj-cs"/>
              </a:rPr>
              <a:t>Извођење аута, седмерца, голмановог бацања</a:t>
            </a:r>
          </a:p>
          <a:p>
            <a:pPr marL="619200" lvl="1" indent="-619200" fontAlgn="auto">
              <a:spcAft>
                <a:spcPts val="0"/>
              </a:spcAft>
              <a:buFont typeface="Wingdings" pitchFamily="2" charset="2"/>
              <a:buChar char="ü"/>
              <a:defRPr/>
            </a:pPr>
            <a:r>
              <a:rPr lang="sr-Cyrl-CS" sz="2000" dirty="0">
                <a:solidFill>
                  <a:srgbClr val="C00000"/>
                </a:solidFill>
                <a:latin typeface="Cambria" pitchFamily="18" charset="0"/>
                <a:ea typeface="+mj-ea"/>
                <a:cs typeface="+mj-cs"/>
              </a:rPr>
              <a:t>‘’Брзи центар’’ </a:t>
            </a:r>
            <a:r>
              <a:rPr lang="sr-Cyrl-CS" sz="2000" dirty="0">
                <a:latin typeface="Cambria" pitchFamily="18" charset="0"/>
                <a:ea typeface="+mj-ea"/>
                <a:cs typeface="+mj-cs"/>
              </a:rPr>
              <a:t>– извођење почетног бацања (толеранција)</a:t>
            </a:r>
          </a:p>
          <a:p>
            <a:pPr marL="619200" lvl="1" indent="-619200" fontAlgn="auto">
              <a:spcAft>
                <a:spcPts val="0"/>
              </a:spcAft>
              <a:buFont typeface="Wingdings" pitchFamily="2" charset="2"/>
              <a:buChar char="ü"/>
              <a:defRPr/>
            </a:pPr>
            <a:r>
              <a:rPr lang="sr-Cyrl-CS" sz="2000" dirty="0">
                <a:latin typeface="Cambria" pitchFamily="18" charset="0"/>
                <a:ea typeface="+mj-ea"/>
                <a:cs typeface="+mj-cs"/>
              </a:rPr>
              <a:t>Корекција погрешно изведеног бацања – ако је одмах изгубљена </a:t>
            </a:r>
            <a:r>
              <a:rPr lang="sr-Cyrl-CS" sz="2000" dirty="0" smtClean="0">
                <a:latin typeface="Cambria" pitchFamily="18" charset="0"/>
                <a:ea typeface="+mj-ea"/>
                <a:cs typeface="+mj-cs"/>
              </a:rPr>
              <a:t>лопта</a:t>
            </a:r>
          </a:p>
          <a:p>
            <a:pPr marL="619200" lvl="1" indent="-619200" fontAlgn="auto">
              <a:spcAft>
                <a:spcPts val="0"/>
              </a:spcAft>
              <a:buFont typeface="Wingdings" pitchFamily="2" charset="2"/>
              <a:buChar char="ü"/>
              <a:defRPr/>
            </a:pPr>
            <a:r>
              <a:rPr lang="sr-Cyrl-CS" sz="2000" dirty="0" smtClean="0">
                <a:solidFill>
                  <a:srgbClr val="C00000"/>
                </a:solidFill>
                <a:latin typeface="Cambria" pitchFamily="18" charset="0"/>
                <a:ea typeface="+mj-ea"/>
                <a:cs typeface="+mj-cs"/>
              </a:rPr>
              <a:t>Принцип реда – растојање 3 метра</a:t>
            </a:r>
          </a:p>
          <a:p>
            <a:pPr marL="619200" lvl="1" indent="-619200" fontAlgn="auto">
              <a:spcAft>
                <a:spcPts val="0"/>
              </a:spcAft>
              <a:buFont typeface="Wingdings" pitchFamily="2" charset="2"/>
              <a:buChar char="ü"/>
              <a:defRPr/>
            </a:pPr>
            <a:r>
              <a:rPr lang="sr-Cyrl-CS" sz="2000" b="1" dirty="0" smtClean="0">
                <a:solidFill>
                  <a:srgbClr val="FF0000"/>
                </a:solidFill>
                <a:latin typeface="Cambria" pitchFamily="18" charset="0"/>
                <a:ea typeface="+mj-ea"/>
                <a:cs typeface="+mj-cs"/>
              </a:rPr>
              <a:t>Извођење слободног бацања после завршног сигнала</a:t>
            </a:r>
          </a:p>
          <a:p>
            <a:pPr marL="619200" lvl="1" indent="-619200" fontAlgn="auto">
              <a:spcAft>
                <a:spcPts val="0"/>
              </a:spcAft>
              <a:buFont typeface="Wingdings" pitchFamily="2" charset="2"/>
              <a:buChar char="ü"/>
              <a:defRPr/>
            </a:pPr>
            <a:endParaRPr lang="sr-Cyrl-CS" sz="2000" dirty="0">
              <a:latin typeface="Cambria" pitchFamily="18" charset="0"/>
              <a:ea typeface="+mj-ea"/>
              <a:cs typeface="+mj-cs"/>
            </a:endParaRPr>
          </a:p>
        </p:txBody>
      </p:sp>
      <p:graphicFrame>
        <p:nvGraphicFramePr>
          <p:cNvPr id="5" name="Table 4"/>
          <p:cNvGraphicFramePr>
            <a:graphicFrameLocks noGrp="1"/>
          </p:cNvGraphicFramePr>
          <p:nvPr/>
        </p:nvGraphicFramePr>
        <p:xfrm>
          <a:off x="714375" y="3705592"/>
          <a:ext cx="7929618" cy="731520"/>
        </p:xfrm>
        <a:graphic>
          <a:graphicData uri="http://schemas.openxmlformats.org/drawingml/2006/table">
            <a:tbl>
              <a:tblPr/>
              <a:tblGrid>
                <a:gridCol w="3732312"/>
                <a:gridCol w="699551"/>
                <a:gridCol w="699551"/>
                <a:gridCol w="699551"/>
                <a:gridCol w="699551"/>
                <a:gridCol w="699551"/>
                <a:gridCol w="699551"/>
              </a:tblGrid>
              <a:tr h="268448">
                <a:tc>
                  <a:txBody>
                    <a:bodyPr/>
                    <a:lstStyle/>
                    <a:p>
                      <a:pPr>
                        <a:spcAft>
                          <a:spcPts val="0"/>
                        </a:spcAft>
                      </a:pPr>
                      <a:r>
                        <a:rPr lang="sr-Cyrl-CS" sz="2200" dirty="0" smtClean="0">
                          <a:latin typeface="Calibri"/>
                          <a:ea typeface="Times New Roman"/>
                          <a:cs typeface="Tahoma"/>
                        </a:rPr>
                        <a:t>Одлуке о досуђивању бацања</a:t>
                      </a:r>
                      <a:endParaRPr lang="en-US" sz="2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a:solidFill>
                          <a:srgbClr val="C00000"/>
                        </a:solidFill>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a:solidFill>
                          <a:srgbClr val="C00000"/>
                        </a:solidFill>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r>
                        <a:rPr lang="sr-Cyrl-CS" sz="2400" b="1" dirty="0">
                          <a:solidFill>
                            <a:srgbClr val="C00000"/>
                          </a:solidFill>
                          <a:latin typeface="Calibri"/>
                          <a:ea typeface="Times New Roman"/>
                          <a:cs typeface="Tahoma"/>
                        </a:rPr>
                        <a:t>Х</a:t>
                      </a:r>
                      <a:endParaRPr lang="en-US" sz="2400" b="1" dirty="0">
                        <a:solidFill>
                          <a:srgbClr val="C00000"/>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10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68448">
                <a:tc>
                  <a:txBody>
                    <a:bodyPr/>
                    <a:lstStyle/>
                    <a:p>
                      <a:pPr>
                        <a:spcAft>
                          <a:spcPts val="0"/>
                        </a:spcAft>
                      </a:pPr>
                      <a:r>
                        <a:rPr lang="sr-Cyrl-CS" sz="2200" dirty="0" smtClean="0">
                          <a:latin typeface="Calibri"/>
                          <a:ea typeface="Times New Roman"/>
                          <a:cs typeface="Tahoma"/>
                        </a:rPr>
                        <a:t>Извођење бацања</a:t>
                      </a:r>
                      <a:endParaRPr lang="en-US" sz="2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solidFill>
                            <a:srgbClr val="C00000"/>
                          </a:solidFill>
                          <a:latin typeface="+mn-lt"/>
                          <a:ea typeface="Times New Roman"/>
                          <a:cs typeface="Tahoma"/>
                        </a:rPr>
                        <a:t>Х</a:t>
                      </a:r>
                      <a:endParaRPr lang="sr-Cyrl-CS" sz="1000" dirty="0">
                        <a:solidFill>
                          <a:srgbClr val="C00000"/>
                        </a:solidFill>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solidFill>
                          <a:srgbClr val="C00000"/>
                        </a:solidFill>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2400" b="1" dirty="0">
                        <a:solidFill>
                          <a:srgbClr val="C00000"/>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ru-RU"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graphicFrame>
        <p:nvGraphicFramePr>
          <p:cNvPr id="6" name="Table 5"/>
          <p:cNvGraphicFramePr>
            <a:graphicFrameLocks noGrp="1"/>
          </p:cNvGraphicFramePr>
          <p:nvPr/>
        </p:nvGraphicFramePr>
        <p:xfrm>
          <a:off x="714375" y="3340224"/>
          <a:ext cx="7929618" cy="304800"/>
        </p:xfrm>
        <a:graphic>
          <a:graphicData uri="http://schemas.openxmlformats.org/drawingml/2006/table">
            <a:tbl>
              <a:tblPr/>
              <a:tblGrid>
                <a:gridCol w="3732312"/>
                <a:gridCol w="699551"/>
                <a:gridCol w="699551"/>
                <a:gridCol w="699551"/>
                <a:gridCol w="699551"/>
                <a:gridCol w="699551"/>
                <a:gridCol w="699551"/>
              </a:tblGrid>
              <a:tr h="268448">
                <a:tc>
                  <a:txBody>
                    <a:bodyPr/>
                    <a:lstStyle/>
                    <a:p>
                      <a:pPr algn="ctr">
                        <a:spcAft>
                          <a:spcPts val="0"/>
                        </a:spcAft>
                      </a:pPr>
                      <a:r>
                        <a:rPr lang="sr-Cyrl-CS" sz="2000" dirty="0">
                          <a:latin typeface="Calibri"/>
                          <a:ea typeface="Times New Roman"/>
                          <a:cs typeface="Tahoma"/>
                        </a:rPr>
                        <a:t>Елементи оцењивања:</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0</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a:latin typeface="Calibri"/>
                          <a:ea typeface="Times New Roman"/>
                          <a:cs typeface="Tahoma"/>
                        </a:rPr>
                        <a:t>+</a:t>
                      </a:r>
                      <a:endParaRPr lang="en-US" sz="20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000" b="1" dirty="0">
                          <a:latin typeface="Calibri"/>
                          <a:ea typeface="Times New Roman"/>
                          <a:cs typeface="Tahoma"/>
                        </a:rPr>
                        <a:t>+ + +</a:t>
                      </a:r>
                      <a:endParaRPr lang="en-US" sz="20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14375" y="4497680"/>
          <a:ext cx="7929618" cy="731520"/>
        </p:xfrm>
        <a:graphic>
          <a:graphicData uri="http://schemas.openxmlformats.org/drawingml/2006/table">
            <a:tbl>
              <a:tblPr/>
              <a:tblGrid>
                <a:gridCol w="3732312"/>
                <a:gridCol w="699551"/>
                <a:gridCol w="699551"/>
                <a:gridCol w="699551"/>
                <a:gridCol w="699551"/>
                <a:gridCol w="699551"/>
                <a:gridCol w="699551"/>
              </a:tblGrid>
              <a:tr h="268448">
                <a:tc>
                  <a:txBody>
                    <a:bodyPr/>
                    <a:lstStyle/>
                    <a:p>
                      <a:pPr>
                        <a:spcAft>
                          <a:spcPts val="0"/>
                        </a:spcAft>
                      </a:pPr>
                      <a:r>
                        <a:rPr lang="sr-Cyrl-CS" sz="2200" dirty="0" smtClean="0">
                          <a:latin typeface="Calibri"/>
                          <a:ea typeface="Times New Roman"/>
                          <a:cs typeface="Tahoma"/>
                        </a:rPr>
                        <a:t>Одлуке о досуђивању бацања</a:t>
                      </a:r>
                      <a:endParaRPr lang="en-US" sz="2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r>
                        <a:rPr lang="sr-Cyrl-CS" sz="2400" b="1" dirty="0">
                          <a:solidFill>
                            <a:srgbClr val="C00000"/>
                          </a:solidFill>
                          <a:latin typeface="Calibri"/>
                          <a:ea typeface="Times New Roman"/>
                          <a:cs typeface="Tahoma"/>
                        </a:rPr>
                        <a:t>Х</a:t>
                      </a:r>
                      <a:endParaRPr lang="en-US" sz="2400" b="1" dirty="0">
                        <a:solidFill>
                          <a:srgbClr val="C00000"/>
                        </a:solidFill>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68448">
                <a:tc>
                  <a:txBody>
                    <a:bodyPr/>
                    <a:lstStyle/>
                    <a:p>
                      <a:pPr>
                        <a:spcAft>
                          <a:spcPts val="0"/>
                        </a:spcAft>
                      </a:pPr>
                      <a:r>
                        <a:rPr lang="sr-Cyrl-CS" sz="2200" dirty="0" smtClean="0">
                          <a:latin typeface="Calibri"/>
                          <a:ea typeface="Times New Roman"/>
                          <a:cs typeface="Tahoma"/>
                        </a:rPr>
                        <a:t>Извођење бацања</a:t>
                      </a:r>
                      <a:endParaRPr lang="en-US" sz="2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r>
                        <a:rPr lang="sr-Cyrl-CS" sz="2400" b="1" dirty="0" smtClean="0">
                          <a:latin typeface="Calibri"/>
                          <a:ea typeface="Times New Roman"/>
                          <a:cs typeface="Tahoma"/>
                        </a:rPr>
                        <a:t>Х</a:t>
                      </a:r>
                      <a:endParaRPr lang="sr-Cyrl-CS" sz="10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ru-RU"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graphicFrame>
        <p:nvGraphicFramePr>
          <p:cNvPr id="8" name="Table 7"/>
          <p:cNvGraphicFramePr>
            <a:graphicFrameLocks noGrp="1"/>
          </p:cNvGraphicFramePr>
          <p:nvPr/>
        </p:nvGraphicFramePr>
        <p:xfrm>
          <a:off x="714375" y="5289768"/>
          <a:ext cx="7929618" cy="731520"/>
        </p:xfrm>
        <a:graphic>
          <a:graphicData uri="http://schemas.openxmlformats.org/drawingml/2006/table">
            <a:tbl>
              <a:tblPr/>
              <a:tblGrid>
                <a:gridCol w="3732312"/>
                <a:gridCol w="699551"/>
                <a:gridCol w="699551"/>
                <a:gridCol w="699551"/>
                <a:gridCol w="699551"/>
                <a:gridCol w="699551"/>
                <a:gridCol w="699551"/>
              </a:tblGrid>
              <a:tr h="268448">
                <a:tc>
                  <a:txBody>
                    <a:bodyPr/>
                    <a:lstStyle/>
                    <a:p>
                      <a:pPr>
                        <a:spcAft>
                          <a:spcPts val="0"/>
                        </a:spcAft>
                      </a:pPr>
                      <a:r>
                        <a:rPr lang="sr-Cyrl-CS" sz="2200" dirty="0" smtClean="0">
                          <a:latin typeface="Calibri"/>
                          <a:ea typeface="Times New Roman"/>
                          <a:cs typeface="Tahoma"/>
                        </a:rPr>
                        <a:t>Одлуке о досуђивању бацања</a:t>
                      </a:r>
                      <a:endParaRPr lang="en-US" sz="2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r-Cyrl-CS" sz="2400" b="1" dirty="0" smtClean="0">
                          <a:latin typeface="+mn-lt"/>
                          <a:ea typeface="Times New Roman"/>
                          <a:cs typeface="Tahoma"/>
                        </a:rPr>
                        <a:t>Х</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10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268448">
                <a:tc>
                  <a:txBody>
                    <a:bodyPr/>
                    <a:lstStyle/>
                    <a:p>
                      <a:pPr>
                        <a:spcAft>
                          <a:spcPts val="0"/>
                        </a:spcAft>
                      </a:pPr>
                      <a:r>
                        <a:rPr lang="sr-Cyrl-CS" sz="2200" dirty="0" smtClean="0">
                          <a:latin typeface="Calibri"/>
                          <a:ea typeface="Times New Roman"/>
                          <a:cs typeface="Tahoma"/>
                        </a:rPr>
                        <a:t>Извођење бацања</a:t>
                      </a:r>
                      <a:endParaRPr lang="en-US" sz="2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sr-Cyrl-CS"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r>
                        <a:rPr lang="sr-Cyrl-CS" sz="2400" b="1" dirty="0" smtClean="0">
                          <a:latin typeface="Calibri"/>
                          <a:ea typeface="Times New Roman"/>
                          <a:cs typeface="Tahoma"/>
                        </a:rPr>
                        <a:t>Х</a:t>
                      </a:r>
                      <a:endParaRPr lang="sr-Cyrl-CS" sz="2400" b="1"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en-US" sz="2400" b="1"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endParaRPr lang="ru-RU" sz="10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sp>
        <p:nvSpPr>
          <p:cNvPr id="12" name="Oval 11"/>
          <p:cNvSpPr/>
          <p:nvPr/>
        </p:nvSpPr>
        <p:spPr>
          <a:xfrm>
            <a:off x="7241431" y="3649018"/>
            <a:ext cx="642937" cy="50006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p:nvSpPr>
        <p:spPr>
          <a:xfrm>
            <a:off x="5857875" y="4009057"/>
            <a:ext cx="642938" cy="50006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7241431" y="4441105"/>
            <a:ext cx="642937" cy="500063"/>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Line Callout 3 14"/>
          <p:cNvSpPr/>
          <p:nvPr/>
        </p:nvSpPr>
        <p:spPr>
          <a:xfrm>
            <a:off x="1142430" y="6165304"/>
            <a:ext cx="3357562" cy="642937"/>
          </a:xfrm>
          <a:prstGeom prst="borderCallout3">
            <a:avLst>
              <a:gd name="adj1" fmla="val 47194"/>
              <a:gd name="adj2" fmla="val 100602"/>
              <a:gd name="adj3" fmla="val 43639"/>
              <a:gd name="adj4" fmla="val 125630"/>
              <a:gd name="adj5" fmla="val -27999"/>
              <a:gd name="adj6" fmla="val 130396"/>
              <a:gd name="adj7" fmla="val -256927"/>
              <a:gd name="adj8" fmla="val 145385"/>
            </a:avLst>
          </a:prstGeom>
          <a:solidFill>
            <a:srgbClr val="FFFFCC"/>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r-Cyrl-CS" sz="2000" b="1" dirty="0">
                <a:solidFill>
                  <a:schemeClr val="tx1"/>
                </a:solidFill>
              </a:rPr>
              <a:t>ОВАКВЕ ОЦЕНЕ МОРАЈУ БИТИ ОБРАЗЛОЖЕНЕ</a:t>
            </a:r>
            <a:endParaRPr lang="en-US" sz="2000" b="1" dirty="0">
              <a:solidFill>
                <a:schemeClr val="tx1"/>
              </a:solidFill>
            </a:endParaRPr>
          </a:p>
        </p:txBody>
      </p:sp>
      <p:sp>
        <p:nvSpPr>
          <p:cNvPr id="26" name="Left Arrow 25"/>
          <p:cNvSpPr/>
          <p:nvPr/>
        </p:nvSpPr>
        <p:spPr>
          <a:xfrm>
            <a:off x="8143875" y="3861048"/>
            <a:ext cx="714375" cy="14287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Left Arrow 26"/>
          <p:cNvSpPr/>
          <p:nvPr/>
        </p:nvSpPr>
        <p:spPr>
          <a:xfrm>
            <a:off x="8143875" y="4654277"/>
            <a:ext cx="714375" cy="14287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Left Arrow 27"/>
          <p:cNvSpPr/>
          <p:nvPr/>
        </p:nvSpPr>
        <p:spPr>
          <a:xfrm rot="10800000">
            <a:off x="4929188" y="4222229"/>
            <a:ext cx="714375" cy="142875"/>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1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1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1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childTnLst>
                                </p:cTn>
                              </p:par>
                              <p:par>
                                <p:cTn id="43" presetID="10" presetClass="entr" presetSubtype="0" fill="hold" nodeType="with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fade">
                                      <p:cBhvr>
                                        <p:cTn id="45" dur="1000"/>
                                        <p:tgtEl>
                                          <p:spTgt spid="5"/>
                                        </p:tgtEl>
                                      </p:cBhvr>
                                    </p:animEffect>
                                  </p:childTnLst>
                                </p:cTn>
                              </p:par>
                              <p:par>
                                <p:cTn id="46" presetID="10" presetClass="entr" presetSubtype="0" fill="hold"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1000"/>
                                        <p:tgtEl>
                                          <p:spTgt spid="7"/>
                                        </p:tgtEl>
                                      </p:cBhvr>
                                    </p:animEffect>
                                  </p:childTnLst>
                                </p:cTn>
                              </p:par>
                              <p:par>
                                <p:cTn id="49" presetID="10" presetClass="entr" presetSubtype="0" fill="hold" nodeType="with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10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down)">
                                      <p:cBhvr>
                                        <p:cTn id="56" dur="2000"/>
                                        <p:tgtEl>
                                          <p:spTgt spid="12"/>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2000"/>
                                        <p:tgtEl>
                                          <p:spTgt spid="14"/>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down)">
                                      <p:cBhvr>
                                        <p:cTn id="62" dur="2000"/>
                                        <p:tgtEl>
                                          <p:spTgt spid="13"/>
                                        </p:tgtEl>
                                      </p:cBhvr>
                                    </p:animEffect>
                                  </p:childTnLst>
                                </p:cTn>
                              </p:par>
                              <p:par>
                                <p:cTn id="63" presetID="13" presetClass="entr" presetSubtype="16"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plus(in)">
                                      <p:cBhvr>
                                        <p:cTn id="65" dur="2000"/>
                                        <p:tgtEl>
                                          <p:spTgt spid="15"/>
                                        </p:tgtEl>
                                      </p:cBhvr>
                                    </p:animEffect>
                                  </p:childTnLst>
                                </p:cTn>
                              </p:par>
                              <p:par>
                                <p:cTn id="66" presetID="22" presetClass="entr" presetSubtype="2" fill="hold" grpId="0" nodeType="with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wipe(right)">
                                      <p:cBhvr>
                                        <p:cTn id="68" dur="5000"/>
                                        <p:tgtEl>
                                          <p:spTgt spid="26"/>
                                        </p:tgtEl>
                                      </p:cBhvr>
                                    </p:animEffect>
                                  </p:childTnLst>
                                </p:cTn>
                              </p:par>
                              <p:par>
                                <p:cTn id="69" presetID="22" presetClass="entr" presetSubtype="2"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wipe(right)">
                                      <p:cBhvr>
                                        <p:cTn id="71" dur="5000"/>
                                        <p:tgtEl>
                                          <p:spTgt spid="27"/>
                                        </p:tgtEl>
                                      </p:cBhvr>
                                    </p:animEffect>
                                  </p:childTnLst>
                                </p:cTn>
                              </p:par>
                              <p:par>
                                <p:cTn id="72" presetID="22" presetClass="entr" presetSubtype="8"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wipe(left)">
                                      <p:cBhvr>
                                        <p:cTn id="74" dur="5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6" grpId="0" animBg="1"/>
      <p:bldP spid="27" grpId="0" animBg="1"/>
      <p:bldP spid="2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28625"/>
            <a:ext cx="8072437" cy="5857875"/>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ПАСИВНА ИГРА</a:t>
            </a:r>
          </a:p>
          <a:p>
            <a:pPr fontAlgn="auto">
              <a:spcAft>
                <a:spcPts val="0"/>
              </a:spcAft>
              <a:defRPr/>
            </a:pPr>
            <a:endParaRPr lang="sr-Cyrl-CS" sz="20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Критеријум распознавања пасивне игре током целе утакмице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Колико времена протиче од давања знака упозорења до одузимања лопте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Знак упозорења дат у складу са Правилима игре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Знак упозорења дат прерано или прекасно</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Знак упозорења јасан и уочљив свим актерима игре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Екипа има лопту, али и играча мање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Екипа ‘’чува’’ резултат</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Екипа има играча мање и тактички успорено мења играча</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‘’Пасивно слободно бацање’’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Нема пасивног напада код </a:t>
            </a:r>
            <a:r>
              <a:rPr lang="sr-Cyrl-CS" sz="2100" dirty="0" smtClean="0">
                <a:latin typeface="Cambria" pitchFamily="18" charset="0"/>
                <a:ea typeface="+mj-ea"/>
                <a:cs typeface="+mj-cs"/>
              </a:rPr>
              <a:t>‘’неухваћеног’’ </a:t>
            </a:r>
            <a:r>
              <a:rPr lang="sr-Cyrl-CS" sz="2100" dirty="0">
                <a:latin typeface="Cambria" pitchFamily="18" charset="0"/>
                <a:ea typeface="+mj-ea"/>
                <a:cs typeface="+mj-cs"/>
              </a:rPr>
              <a:t>додавања</a:t>
            </a:r>
          </a:p>
          <a:p>
            <a:pPr marL="619200" lvl="1" indent="-619200" fontAlgn="auto">
              <a:spcAft>
                <a:spcPts val="0"/>
              </a:spcAft>
              <a:defRPr/>
            </a:pPr>
            <a:endParaRPr lang="sr-Cyrl-CS" sz="21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100" dirty="0">
                <a:solidFill>
                  <a:srgbClr val="C00000"/>
                </a:solidFill>
                <a:latin typeface="Cambria" pitchFamily="18" charset="0"/>
                <a:ea typeface="+mj-ea"/>
                <a:cs typeface="+mj-cs"/>
              </a:rPr>
              <a:t>Пасивна игра се може ‘’директно’’ досудити (тада је </a:t>
            </a:r>
            <a:r>
              <a:rPr lang="sr-Cyrl-CS" sz="2100" b="1" dirty="0">
                <a:solidFill>
                  <a:srgbClr val="C00000"/>
                </a:solidFill>
                <a:latin typeface="Cambria" pitchFamily="18" charset="0"/>
                <a:ea typeface="+mj-ea"/>
                <a:cs typeface="+mj-cs"/>
              </a:rPr>
              <a:t>обавезно показати сигнал број  11</a:t>
            </a:r>
            <a:r>
              <a:rPr lang="sr-Cyrl-CS" sz="2100" dirty="0">
                <a:solidFill>
                  <a:srgbClr val="C00000"/>
                </a:solidFill>
                <a:latin typeface="Cambria" pitchFamily="18" charset="0"/>
                <a:ea typeface="+mj-ea"/>
                <a:cs typeface="+mj-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left)">
                                      <p:cBhvr>
                                        <p:cTn id="37" dur="10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wipe(left)">
                                      <p:cBhvr>
                                        <p:cTn id="42" dur="1000"/>
                                        <p:tgtEl>
                                          <p:spTgt spid="4">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animEffect transition="in" filter="wipe(left)">
                                      <p:cBhvr>
                                        <p:cTn id="47" dur="1000"/>
                                        <p:tgtEl>
                                          <p:spTgt spid="4">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Effect transition="in" filter="wipe(left)">
                                      <p:cBhvr>
                                        <p:cTn id="52" dur="1000"/>
                                        <p:tgtEl>
                                          <p:spTgt spid="4">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
                                            <p:txEl>
                                              <p:pRg st="13" end="13"/>
                                            </p:txEl>
                                          </p:spTgt>
                                        </p:tgtEl>
                                        <p:attrNameLst>
                                          <p:attrName>style.visibility</p:attrName>
                                        </p:attrNameLst>
                                      </p:cBhvr>
                                      <p:to>
                                        <p:strVal val="visible"/>
                                      </p:to>
                                    </p:set>
                                    <p:animEffect transition="in" filter="wipe(left)">
                                      <p:cBhvr>
                                        <p:cTn id="57" dur="10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28625"/>
            <a:ext cx="8072437" cy="5857875"/>
          </a:xfrm>
          <a:prstGeom prst="rect">
            <a:avLst/>
          </a:prstGeom>
        </p:spPr>
        <p:txBody>
          <a:bodyPr/>
          <a:lstStyle/>
          <a:p>
            <a:pPr fontAlgn="auto">
              <a:spcAft>
                <a:spcPts val="0"/>
              </a:spcAft>
              <a:defRPr/>
            </a:pPr>
            <a:r>
              <a:rPr lang="sr-Cyrl-CS" sz="3200" b="1" dirty="0" smtClean="0">
                <a:solidFill>
                  <a:srgbClr val="C00000"/>
                </a:solidFill>
                <a:latin typeface="Cambria" pitchFamily="18" charset="0"/>
                <a:ea typeface="+mj-ea"/>
                <a:cs typeface="+mj-cs"/>
              </a:rPr>
              <a:t>ИГРА ЛОПТОМ</a:t>
            </a:r>
            <a:endParaRPr lang="sr-Cyrl-CS" sz="3200" b="1" dirty="0">
              <a:solidFill>
                <a:srgbClr val="C00000"/>
              </a:solidFill>
              <a:latin typeface="Cambria" pitchFamily="18" charset="0"/>
              <a:ea typeface="+mj-ea"/>
              <a:cs typeface="+mj-cs"/>
            </a:endParaRPr>
          </a:p>
          <a:p>
            <a:pPr fontAlgn="auto">
              <a:spcAft>
                <a:spcPts val="0"/>
              </a:spcAft>
              <a:defRPr/>
            </a:pPr>
            <a:endParaRPr lang="sr-Cyrl-CS" sz="2000" dirty="0" smtClean="0">
              <a:latin typeface="Cambria" pitchFamily="18" charset="0"/>
              <a:ea typeface="+mj-ea"/>
              <a:cs typeface="+mj-cs"/>
            </a:endParaRPr>
          </a:p>
          <a:p>
            <a:pPr fontAlgn="auto">
              <a:spcAft>
                <a:spcPts val="0"/>
              </a:spcAft>
              <a:defRPr/>
            </a:pPr>
            <a:endParaRPr lang="sr-Cyrl-CS" sz="2000" dirty="0">
              <a:latin typeface="Cambria" pitchFamily="18" charset="0"/>
              <a:ea typeface="+mj-ea"/>
              <a:cs typeface="+mj-cs"/>
            </a:endParaRPr>
          </a:p>
          <a:p>
            <a:pPr marL="354013" lvl="0" indent="-354013">
              <a:spcAft>
                <a:spcPts val="1800"/>
              </a:spcAft>
              <a:buFont typeface="Wingdings" pitchFamily="2" charset="2"/>
              <a:buChar char="ü"/>
            </a:pPr>
            <a:r>
              <a:rPr lang="sr-Cyrl-CS" sz="2200" dirty="0" smtClean="0">
                <a:latin typeface="Cambria" pitchFamily="18" charset="0"/>
              </a:rPr>
              <a:t>Технички прекршаји:</a:t>
            </a:r>
          </a:p>
          <a:p>
            <a:pPr marL="2182813" lvl="4" indent="-354013">
              <a:spcAft>
                <a:spcPts val="1800"/>
              </a:spcAft>
              <a:buFont typeface="Arial" pitchFamily="34" charset="0"/>
              <a:buChar char="•"/>
            </a:pPr>
            <a:r>
              <a:rPr lang="sr-Cyrl-CS" sz="2200" dirty="0" smtClean="0">
                <a:latin typeface="Cambria" pitchFamily="18" charset="0"/>
              </a:rPr>
              <a:t>дупла лопта,</a:t>
            </a:r>
          </a:p>
          <a:p>
            <a:pPr marL="2182813" lvl="4" indent="-354013">
              <a:spcAft>
                <a:spcPts val="1800"/>
              </a:spcAft>
              <a:buFont typeface="Arial" pitchFamily="34" charset="0"/>
              <a:buChar char="•"/>
            </a:pPr>
            <a:r>
              <a:rPr lang="sr-Cyrl-CS" sz="2200" dirty="0" smtClean="0">
                <a:latin typeface="Cambria" pitchFamily="18" charset="0"/>
              </a:rPr>
              <a:t>игра ногом,</a:t>
            </a:r>
          </a:p>
          <a:p>
            <a:pPr marL="2182813" lvl="4" indent="-354013">
              <a:spcAft>
                <a:spcPts val="1800"/>
              </a:spcAft>
              <a:buFont typeface="Arial" pitchFamily="34" charset="0"/>
              <a:buChar char="•"/>
            </a:pPr>
            <a:r>
              <a:rPr lang="sr-Cyrl-CS" sz="2200" dirty="0" smtClean="0">
                <a:latin typeface="Cambria" pitchFamily="18" charset="0"/>
              </a:rPr>
              <a:t>неправилно вођење;</a:t>
            </a:r>
            <a:endParaRPr lang="en-US" sz="2200" dirty="0" smtClean="0">
              <a:latin typeface="Cambria" pitchFamily="18" charset="0"/>
            </a:endParaRPr>
          </a:p>
          <a:p>
            <a:pPr marL="354013" indent="-354013">
              <a:spcAft>
                <a:spcPts val="1800"/>
              </a:spcAft>
              <a:buFont typeface="Wingdings" pitchFamily="2" charset="2"/>
              <a:buChar char="ü"/>
            </a:pPr>
            <a:endParaRPr lang="sr-Cyrl-CS" sz="2200" dirty="0" smtClean="0">
              <a:latin typeface="Cambria" pitchFamily="18" charset="0"/>
            </a:endParaRPr>
          </a:p>
          <a:p>
            <a:pPr marL="354013" indent="-354013">
              <a:spcAft>
                <a:spcPts val="1800"/>
              </a:spcAft>
              <a:buFont typeface="Wingdings" pitchFamily="2" charset="2"/>
              <a:buChar char="ü"/>
            </a:pPr>
            <a:r>
              <a:rPr lang="sr-Cyrl-CS" sz="2200" dirty="0" smtClean="0">
                <a:latin typeface="Cambria" pitchFamily="18" charset="0"/>
              </a:rPr>
              <a:t>Држање лопте дуже од 3 секунде (''у игри'')?</a:t>
            </a:r>
            <a:endParaRPr lang="sr-Cyrl-CS" sz="2200" dirty="0">
              <a:solidFill>
                <a:srgbClr val="C00000"/>
              </a:solidFill>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1000"/>
                                        <p:tgtEl>
                                          <p:spTgt spid="4">
                                            <p:txEl>
                                              <p:pRg st="3" end="3"/>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wipe(left)">
                                      <p:cBhvr>
                                        <p:cTn id="10" dur="1000"/>
                                        <p:tgtEl>
                                          <p:spTgt spid="4">
                                            <p:txEl>
                                              <p:pRg st="4" end="4"/>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wipe(left)">
                                      <p:cBhvr>
                                        <p:cTn id="13" dur="1000"/>
                                        <p:tgtEl>
                                          <p:spTgt spid="4">
                                            <p:txEl>
                                              <p:pRg st="5" end="5"/>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wipe(left)">
                                      <p:cBhvr>
                                        <p:cTn id="16" dur="1000"/>
                                        <p:tgtEl>
                                          <p:spTgt spid="4">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animEffect transition="in" filter="wipe(left)">
                                      <p:cBhvr>
                                        <p:cTn id="21"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28625"/>
            <a:ext cx="8072437" cy="5857875"/>
          </a:xfrm>
          <a:prstGeom prst="rect">
            <a:avLst/>
          </a:prstGeom>
        </p:spPr>
        <p:txBody>
          <a:bodyPr/>
          <a:lstStyle/>
          <a:p>
            <a:pPr fontAlgn="auto">
              <a:spcAft>
                <a:spcPts val="0"/>
              </a:spcAft>
              <a:defRPr/>
            </a:pPr>
            <a:r>
              <a:rPr lang="sr-Cyrl-CS" sz="3200" b="1" dirty="0" smtClean="0">
                <a:solidFill>
                  <a:srgbClr val="C00000"/>
                </a:solidFill>
                <a:latin typeface="Cambria" pitchFamily="18" charset="0"/>
                <a:ea typeface="+mj-ea"/>
                <a:cs typeface="+mj-cs"/>
              </a:rPr>
              <a:t>ПРЕКРШАЈ У НАПАДУ</a:t>
            </a:r>
            <a:endParaRPr lang="sr-Cyrl-CS" sz="3200" b="1" dirty="0">
              <a:solidFill>
                <a:srgbClr val="C00000"/>
              </a:solidFill>
              <a:latin typeface="Cambria" pitchFamily="18" charset="0"/>
              <a:ea typeface="+mj-ea"/>
              <a:cs typeface="+mj-cs"/>
            </a:endParaRPr>
          </a:p>
          <a:p>
            <a:pPr fontAlgn="auto">
              <a:spcAft>
                <a:spcPts val="0"/>
              </a:spcAft>
              <a:defRPr/>
            </a:pPr>
            <a:endParaRPr lang="sr-Cyrl-CS" sz="2000" dirty="0" smtClean="0">
              <a:latin typeface="Cambria" pitchFamily="18" charset="0"/>
              <a:ea typeface="+mj-ea"/>
              <a:cs typeface="+mj-cs"/>
            </a:endParaRPr>
          </a:p>
          <a:p>
            <a:pPr fontAlgn="auto">
              <a:spcAft>
                <a:spcPts val="0"/>
              </a:spcAft>
              <a:defRPr/>
            </a:pPr>
            <a:endParaRPr lang="sr-Cyrl-CS" sz="2000" dirty="0">
              <a:latin typeface="Cambria" pitchFamily="18" charset="0"/>
              <a:ea typeface="+mj-ea"/>
              <a:cs typeface="+mj-cs"/>
            </a:endParaRPr>
          </a:p>
          <a:p>
            <a:pPr marL="354013" lvl="0" indent="-354013">
              <a:spcAft>
                <a:spcPts val="1800"/>
              </a:spcAft>
              <a:buFont typeface="Wingdings" pitchFamily="2" charset="2"/>
              <a:buChar char="ü"/>
            </a:pPr>
            <a:r>
              <a:rPr lang="sr-Cyrl-CS" sz="2200" dirty="0" smtClean="0">
                <a:latin typeface="Cambria" pitchFamily="18" charset="0"/>
              </a:rPr>
              <a:t>Да ли судије препознају прекршај у нападу и то са и без лопте?</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Да ли судије разликују недозвољену игру у одбрани, гурање пивота и слично, како би се дошло у посед лопте?</a:t>
            </a:r>
            <a:endParaRPr lang="en-US" sz="2200" dirty="0" smtClean="0">
              <a:latin typeface="Cambria" pitchFamily="18" charset="0"/>
            </a:endParaRPr>
          </a:p>
          <a:p>
            <a:pPr marL="354013" indent="-354013">
              <a:spcAft>
                <a:spcPts val="1800"/>
              </a:spcAft>
              <a:buFont typeface="Wingdings" pitchFamily="2" charset="2"/>
              <a:buChar char="ü"/>
            </a:pPr>
            <a:r>
              <a:rPr lang="sr-Cyrl-CS" sz="2200" dirty="0" smtClean="0">
                <a:latin typeface="Cambria" pitchFamily="18" charset="0"/>
              </a:rPr>
              <a:t>Да ли судије уочавају радње које имају за циљ да се изнуди слободно бацање, нарочито када екипа игра са играчем мање, и да ли то квалификују као прекршај у нападу?</a:t>
            </a:r>
            <a:endParaRPr lang="sr-Cyrl-CS" sz="2200" dirty="0">
              <a:solidFill>
                <a:srgbClr val="C00000"/>
              </a:solidFill>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10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10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28625"/>
            <a:ext cx="8072437" cy="5857875"/>
          </a:xfrm>
          <a:prstGeom prst="rect">
            <a:avLst/>
          </a:prstGeom>
        </p:spPr>
        <p:txBody>
          <a:bodyPr/>
          <a:lstStyle/>
          <a:p>
            <a:pPr fontAlgn="auto">
              <a:spcAft>
                <a:spcPts val="0"/>
              </a:spcAft>
              <a:defRPr/>
            </a:pPr>
            <a:r>
              <a:rPr lang="sr-Cyrl-CS" sz="3200" b="1" dirty="0" smtClean="0">
                <a:solidFill>
                  <a:srgbClr val="C00000"/>
                </a:solidFill>
                <a:latin typeface="Cambria" pitchFamily="18" charset="0"/>
                <a:ea typeface="+mj-ea"/>
                <a:cs typeface="+mj-cs"/>
              </a:rPr>
              <a:t>ГОЛМАНОВ ПРОСТОР</a:t>
            </a:r>
            <a:endParaRPr lang="sr-Cyrl-CS" sz="3200" b="1" dirty="0">
              <a:solidFill>
                <a:srgbClr val="C00000"/>
              </a:solidFill>
              <a:latin typeface="Cambria" pitchFamily="18" charset="0"/>
              <a:ea typeface="+mj-ea"/>
              <a:cs typeface="+mj-cs"/>
            </a:endParaRPr>
          </a:p>
          <a:p>
            <a:pPr fontAlgn="auto">
              <a:spcAft>
                <a:spcPts val="0"/>
              </a:spcAft>
              <a:defRPr/>
            </a:pPr>
            <a:endParaRPr lang="sr-Cyrl-CS" sz="2000" dirty="0" smtClean="0">
              <a:latin typeface="Cambria" pitchFamily="18" charset="0"/>
              <a:ea typeface="+mj-ea"/>
              <a:cs typeface="+mj-cs"/>
            </a:endParaRPr>
          </a:p>
          <a:p>
            <a:pPr fontAlgn="auto">
              <a:spcAft>
                <a:spcPts val="0"/>
              </a:spcAft>
              <a:defRPr/>
            </a:pPr>
            <a:endParaRPr lang="sr-Cyrl-CS" sz="2000" dirty="0">
              <a:latin typeface="Cambria" pitchFamily="18" charset="0"/>
              <a:ea typeface="+mj-ea"/>
              <a:cs typeface="+mj-cs"/>
            </a:endParaRPr>
          </a:p>
          <a:p>
            <a:pPr marL="354013" lvl="0" indent="-354013">
              <a:spcAft>
                <a:spcPts val="1800"/>
              </a:spcAft>
              <a:buFont typeface="Wingdings" pitchFamily="2" charset="2"/>
              <a:buChar char="ü"/>
            </a:pPr>
            <a:r>
              <a:rPr lang="sr-Cyrl-CS" sz="2200" dirty="0" smtClean="0">
                <a:latin typeface="Cambria" pitchFamily="18" charset="0"/>
              </a:rPr>
              <a:t>Не мисли се само, уско, на преступе, него шире, на игру око голмановог простора;</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Да ли је било преступа играча у нападу са или без лопте, или ускакања и улажења у голманов простор?</a:t>
            </a:r>
            <a:endParaRPr lang="en-US" sz="2200" dirty="0" smtClean="0">
              <a:latin typeface="Cambria" pitchFamily="18" charset="0"/>
            </a:endParaRPr>
          </a:p>
          <a:p>
            <a:pPr marL="354013" indent="-354013">
              <a:spcAft>
                <a:spcPts val="1800"/>
              </a:spcAft>
              <a:buFont typeface="Wingdings" pitchFamily="2" charset="2"/>
              <a:buChar char="ü"/>
            </a:pPr>
            <a:r>
              <a:rPr lang="sr-Cyrl-CS" sz="2200" dirty="0" smtClean="0">
                <a:latin typeface="Cambria" pitchFamily="18" charset="0"/>
              </a:rPr>
              <a:t>Да ли је било повреде голмановог простора од стране играча у одбрани, и то вишеструког понављања без лопте у циљу заузимања боље позиције у одбрани?</a:t>
            </a:r>
            <a:endParaRPr lang="sr-Cyrl-CS" sz="2200" dirty="0">
              <a:solidFill>
                <a:srgbClr val="C00000"/>
              </a:solidFill>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10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10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28625"/>
            <a:ext cx="8072437" cy="5857875"/>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НЕУТРАЛНОСТ / ФЕР-ПЛЕЈ</a:t>
            </a:r>
          </a:p>
          <a:p>
            <a:pPr fontAlgn="auto">
              <a:spcAft>
                <a:spcPts val="0"/>
              </a:spcAft>
              <a:defRPr/>
            </a:pPr>
            <a:endParaRPr lang="sr-Cyrl-CS" sz="2000" dirty="0">
              <a:latin typeface="Cambria" pitchFamily="18" charset="0"/>
              <a:ea typeface="+mj-ea"/>
              <a:cs typeface="+mj-cs"/>
            </a:endParaRP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Веома тешка или тешка утакмица уз неизвестан резултат до самог краја – </a:t>
            </a:r>
            <a:r>
              <a:rPr lang="sr-Cyrl-CS" sz="2100" b="1" dirty="0">
                <a:solidFill>
                  <a:srgbClr val="C00000"/>
                </a:solidFill>
                <a:latin typeface="Cambria" pitchFamily="18" charset="0"/>
                <a:ea typeface="+mj-ea"/>
                <a:cs typeface="+mj-cs"/>
              </a:rPr>
              <a:t>оцена ++ (врло добро)</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Тешка утакмица са неколико голова разлике или нормална и неизвесна утакмица – </a:t>
            </a:r>
            <a:r>
              <a:rPr lang="sr-Cyrl-CS" sz="2100" b="1" dirty="0">
                <a:solidFill>
                  <a:srgbClr val="C00000"/>
                </a:solidFill>
                <a:latin typeface="Cambria" pitchFamily="18" charset="0"/>
                <a:ea typeface="+mj-ea"/>
                <a:cs typeface="+mj-cs"/>
              </a:rPr>
              <a:t>оцена + (добро)</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Утицај на коначан бодовни исход – </a:t>
            </a:r>
            <a:r>
              <a:rPr lang="sr-Cyrl-CS" sz="2100" b="1" dirty="0">
                <a:solidFill>
                  <a:srgbClr val="C00000"/>
                </a:solidFill>
                <a:latin typeface="Cambria" pitchFamily="18" charset="0"/>
                <a:ea typeface="+mj-ea"/>
                <a:cs typeface="+mj-cs"/>
              </a:rPr>
              <a:t>оцена – </a:t>
            </a:r>
            <a:r>
              <a:rPr lang="sr-Cyrl-CS" sz="2100" b="1" dirty="0">
                <a:solidFill>
                  <a:srgbClr val="C00000"/>
                </a:solidFill>
                <a:latin typeface="Cambria" pitchFamily="18" charset="0"/>
                <a:cs typeface="+mn-cs"/>
              </a:rPr>
              <a:t>–</a:t>
            </a:r>
            <a:r>
              <a:rPr lang="sr-Cyrl-CS" sz="2100" b="1" dirty="0">
                <a:solidFill>
                  <a:srgbClr val="C00000"/>
                </a:solidFill>
                <a:latin typeface="Cambria" pitchFamily="18" charset="0"/>
                <a:ea typeface="+mj-ea"/>
                <a:cs typeface="+mj-cs"/>
              </a:rPr>
              <a:t>(слабо)</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Утицај (негативан), али не и на бодовни исход –	 </a:t>
            </a:r>
            <a:r>
              <a:rPr lang="sr-Cyrl-CS" sz="2100" b="1" dirty="0">
                <a:solidFill>
                  <a:srgbClr val="C00000"/>
                </a:solidFill>
                <a:latin typeface="Cambria" pitchFamily="18" charset="0"/>
                <a:ea typeface="+mj-ea"/>
                <a:cs typeface="+mj-cs"/>
              </a:rPr>
              <a:t>оцена – (прихватљиво)</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Апсолутно непристрасно, не утицати на резултат и ток утакмице</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Фер-плеј поштован и представљен на утакмици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15362" name="Title 6"/>
          <p:cNvSpPr>
            <a:spLocks noGrp="1"/>
          </p:cNvSpPr>
          <p:nvPr>
            <p:ph type="ctrTitle"/>
          </p:nvPr>
        </p:nvSpPr>
        <p:spPr>
          <a:xfrm>
            <a:off x="642938" y="285750"/>
            <a:ext cx="8072437" cy="642938"/>
          </a:xfrm>
        </p:spPr>
        <p:txBody>
          <a:bodyPr/>
          <a:lstStyle/>
          <a:p>
            <a:r>
              <a:rPr lang="sr-Cyrl-CS" sz="2400" b="1" smtClean="0">
                <a:latin typeface="Cambria" pitchFamily="18" charset="0"/>
              </a:rPr>
              <a:t>ПОПУЊАВАЊЕ ЗАГЛАВЉА КОНТРОЛЕ</a:t>
            </a:r>
            <a:endParaRPr lang="en-US" sz="2400" b="1" smtClean="0">
              <a:latin typeface="Cambria" pitchFamily="18" charset="0"/>
            </a:endParaRPr>
          </a:p>
        </p:txBody>
      </p:sp>
      <p:graphicFrame>
        <p:nvGraphicFramePr>
          <p:cNvPr id="20" name="Table 19"/>
          <p:cNvGraphicFramePr>
            <a:graphicFrameLocks noGrp="1"/>
          </p:cNvGraphicFramePr>
          <p:nvPr/>
        </p:nvGraphicFramePr>
        <p:xfrm>
          <a:off x="642938" y="1285875"/>
          <a:ext cx="3357587" cy="365760"/>
        </p:xfrm>
        <a:graphic>
          <a:graphicData uri="http://schemas.openxmlformats.org/drawingml/2006/table">
            <a:tbl>
              <a:tblPr/>
              <a:tblGrid>
                <a:gridCol w="1406739"/>
                <a:gridCol w="358227"/>
                <a:gridCol w="358227"/>
                <a:gridCol w="1234394"/>
              </a:tblGrid>
              <a:tr h="357190">
                <a:tc>
                  <a:txBody>
                    <a:bodyPr/>
                    <a:lstStyle/>
                    <a:p>
                      <a:pPr algn="r">
                        <a:spcAft>
                          <a:spcPts val="0"/>
                        </a:spcAft>
                      </a:pPr>
                      <a:r>
                        <a:rPr lang="sr-Cyrl-CS" sz="1000" dirty="0">
                          <a:latin typeface="Calibri"/>
                          <a:ea typeface="Times New Roman"/>
                          <a:cs typeface="Tahoma"/>
                        </a:rPr>
                        <a:t>Мушкарци  </a:t>
                      </a:r>
                      <a:r>
                        <a:rPr lang="sr-Cyrl-CS" sz="1000" dirty="0">
                          <a:latin typeface="Calibri"/>
                          <a:ea typeface="Times New Roman"/>
                          <a:cs typeface="Tahoma"/>
                          <a:sym typeface="Symbol"/>
                        </a:rPr>
                        <a: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400" b="1" dirty="0">
                          <a:latin typeface="Calibri"/>
                          <a:ea typeface="Times New Roman"/>
                          <a:cs typeface="Tahoma"/>
                        </a:rPr>
                        <a:t>Х</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spcAft>
                          <a:spcPts val="0"/>
                        </a:spcAft>
                      </a:pPr>
                      <a:r>
                        <a:rPr lang="sr-Cyrl-CS" sz="1000" dirty="0">
                          <a:latin typeface="Calibri"/>
                          <a:ea typeface="Times New Roman"/>
                          <a:cs typeface="Tahoma"/>
                          <a:sym typeface="Symbol"/>
                        </a:rPr>
                        <a:t></a:t>
                      </a:r>
                      <a:r>
                        <a:rPr lang="sr-Cyrl-CS" sz="1000" dirty="0">
                          <a:latin typeface="Calibri"/>
                          <a:ea typeface="Times New Roman"/>
                          <a:cs typeface="Tahoma"/>
                        </a:rPr>
                        <a:t>   Жене</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21" name="Table 20"/>
          <p:cNvGraphicFramePr>
            <a:graphicFrameLocks noGrp="1"/>
          </p:cNvGraphicFramePr>
          <p:nvPr/>
        </p:nvGraphicFramePr>
        <p:xfrm>
          <a:off x="4071938" y="1285875"/>
          <a:ext cx="4643470" cy="365760"/>
        </p:xfrm>
        <a:graphic>
          <a:graphicData uri="http://schemas.openxmlformats.org/drawingml/2006/table">
            <a:tbl>
              <a:tblPr/>
              <a:tblGrid>
                <a:gridCol w="1463266"/>
                <a:gridCol w="353356"/>
                <a:gridCol w="353356"/>
                <a:gridCol w="353356"/>
                <a:gridCol w="353356"/>
                <a:gridCol w="353356"/>
                <a:gridCol w="353356"/>
                <a:gridCol w="353356"/>
                <a:gridCol w="353356"/>
                <a:gridCol w="353356"/>
              </a:tblGrid>
              <a:tr h="357190">
                <a:tc>
                  <a:txBody>
                    <a:bodyPr/>
                    <a:lstStyle/>
                    <a:p>
                      <a:pPr>
                        <a:spcAft>
                          <a:spcPts val="0"/>
                        </a:spcAft>
                      </a:pPr>
                      <a:r>
                        <a:rPr lang="sr-Cyrl-CS" sz="900" dirty="0">
                          <a:latin typeface="Calibri"/>
                          <a:ea typeface="Times New Roman"/>
                          <a:cs typeface="Tahoma"/>
                        </a:rPr>
                        <a:t>Утакмица број</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400" b="1" dirty="0">
                          <a:latin typeface="Calibri"/>
                          <a:ea typeface="Times New Roman"/>
                          <a:cs typeface="Tahoma"/>
                        </a:rPr>
                        <a:t>1</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smtClean="0">
                          <a:latin typeface="Calibri"/>
                          <a:ea typeface="Times New Roman"/>
                          <a:cs typeface="Tahoma"/>
                        </a:rPr>
                        <a:t>3</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0</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1</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0</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4</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0</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2</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2400" b="1" dirty="0">
                          <a:latin typeface="Calibri"/>
                          <a:ea typeface="Times New Roman"/>
                          <a:cs typeface="Tahoma"/>
                        </a:rPr>
                        <a:t>2</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graphicFrame>
        <p:nvGraphicFramePr>
          <p:cNvPr id="22" name="Table 21"/>
          <p:cNvGraphicFramePr>
            <a:graphicFrameLocks noGrp="1"/>
          </p:cNvGraphicFramePr>
          <p:nvPr/>
        </p:nvGraphicFramePr>
        <p:xfrm>
          <a:off x="642938" y="1785938"/>
          <a:ext cx="8072491" cy="365760"/>
        </p:xfrm>
        <a:graphic>
          <a:graphicData uri="http://schemas.openxmlformats.org/drawingml/2006/table">
            <a:tbl>
              <a:tblPr/>
              <a:tblGrid>
                <a:gridCol w="949758"/>
                <a:gridCol w="350096"/>
                <a:gridCol w="1005313"/>
                <a:gridCol w="350096"/>
                <a:gridCol w="1005313"/>
                <a:gridCol w="350096"/>
                <a:gridCol w="1005313"/>
                <a:gridCol w="350096"/>
                <a:gridCol w="1000905"/>
                <a:gridCol w="350096"/>
                <a:gridCol w="1005313"/>
                <a:gridCol w="350096"/>
              </a:tblGrid>
              <a:tr h="357190">
                <a:tc>
                  <a:txBody>
                    <a:bodyPr/>
                    <a:lstStyle/>
                    <a:p>
                      <a:pPr algn="r">
                        <a:spcAft>
                          <a:spcPts val="0"/>
                        </a:spcAft>
                      </a:pPr>
                      <a:r>
                        <a:rPr lang="sr-Cyrl-CS" sz="900" dirty="0">
                          <a:latin typeface="Calibri"/>
                          <a:ea typeface="Times New Roman"/>
                          <a:cs typeface="Tahoma"/>
                        </a:rPr>
                        <a:t>Први степен</a:t>
                      </a:r>
                      <a:r>
                        <a:rPr lang="sr-Cyrl-CS" sz="900" dirty="0">
                          <a:latin typeface="Calibri"/>
                          <a:ea typeface="Times New Roman"/>
                          <a:cs typeface="Tahoma"/>
                          <a:sym typeface="Symbol"/>
                        </a:rPr>
                        <a: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2400" b="1" dirty="0">
                          <a:latin typeface="Calibri"/>
                          <a:ea typeface="Times New Roman"/>
                          <a:cs typeface="Tahoma"/>
                        </a:rPr>
                        <a:t>Х</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sr-Cyrl-CS" sz="900" dirty="0">
                          <a:latin typeface="Calibri"/>
                          <a:ea typeface="Times New Roman"/>
                          <a:cs typeface="Tahoma"/>
                        </a:rPr>
                        <a:t>Други степен</a:t>
                      </a:r>
                      <a:r>
                        <a:rPr lang="sr-Cyrl-CS" sz="900" dirty="0">
                          <a:latin typeface="Calibri"/>
                          <a:ea typeface="Times New Roman"/>
                          <a:cs typeface="Tahoma"/>
                          <a:sym typeface="Symbol"/>
                        </a:rPr>
                        <a: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sr-Cyrl-CS" sz="900" dirty="0">
                          <a:latin typeface="Calibri"/>
                          <a:ea typeface="Times New Roman"/>
                          <a:cs typeface="Tahoma"/>
                        </a:rPr>
                        <a:t>Трећи степен </a:t>
                      </a:r>
                      <a:r>
                        <a:rPr lang="sr-Cyrl-CS" sz="900" dirty="0">
                          <a:latin typeface="Calibri"/>
                          <a:ea typeface="Times New Roman"/>
                          <a:cs typeface="Tahoma"/>
                          <a:sym typeface="Symbol"/>
                        </a:rPr>
                        <a: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sr-Cyrl-CS" sz="900" dirty="0">
                          <a:latin typeface="Calibri"/>
                          <a:ea typeface="Times New Roman"/>
                          <a:cs typeface="Tahoma"/>
                        </a:rPr>
                        <a:t>Четврти степен</a:t>
                      </a:r>
                      <a:r>
                        <a:rPr lang="sr-Cyrl-CS" sz="900" dirty="0">
                          <a:latin typeface="Calibri"/>
                          <a:ea typeface="Times New Roman"/>
                          <a:cs typeface="Tahoma"/>
                          <a:sym typeface="Symbol"/>
                        </a:rPr>
                        <a: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a:spcAft>
                          <a:spcPts val="0"/>
                        </a:spcAft>
                      </a:pPr>
                      <a:r>
                        <a:rPr lang="sr-Cyrl-CS" sz="900" dirty="0">
                          <a:latin typeface="Calibri"/>
                          <a:ea typeface="Times New Roman"/>
                          <a:cs typeface="Tahoma"/>
                        </a:rPr>
                        <a:t>КУП </a:t>
                      </a:r>
                      <a:r>
                        <a:rPr lang="sr-Cyrl-CS" sz="900" dirty="0">
                          <a:latin typeface="Calibri"/>
                          <a:ea typeface="Times New Roman"/>
                          <a:cs typeface="Tahoma"/>
                          <a:sym typeface="Symbol"/>
                        </a:rPr>
                        <a:t></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900">
                          <a:latin typeface="Calibri"/>
                          <a:ea typeface="Times New Roman"/>
                          <a:cs typeface="Tahoma"/>
                        </a:rPr>
                        <a:t>Млађе категорије</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graphicFrame>
        <p:nvGraphicFramePr>
          <p:cNvPr id="23" name="Table 22"/>
          <p:cNvGraphicFramePr>
            <a:graphicFrameLocks noGrp="1"/>
          </p:cNvGraphicFramePr>
          <p:nvPr/>
        </p:nvGraphicFramePr>
        <p:xfrm>
          <a:off x="642938" y="2286000"/>
          <a:ext cx="8072495" cy="357190"/>
        </p:xfrm>
        <a:graphic>
          <a:graphicData uri="http://schemas.openxmlformats.org/drawingml/2006/table">
            <a:tbl>
              <a:tblPr/>
              <a:tblGrid>
                <a:gridCol w="1006854"/>
                <a:gridCol w="3554901"/>
                <a:gridCol w="1006854"/>
                <a:gridCol w="2503886"/>
              </a:tblGrid>
              <a:tr h="357190">
                <a:tc>
                  <a:txBody>
                    <a:bodyPr/>
                    <a:lstStyle/>
                    <a:p>
                      <a:pPr algn="ctr">
                        <a:spcAft>
                          <a:spcPts val="0"/>
                        </a:spcAft>
                      </a:pPr>
                      <a:r>
                        <a:rPr lang="sr-Cyrl-CS" sz="900" b="1" dirty="0">
                          <a:latin typeface="Calibri"/>
                          <a:ea typeface="Times New Roman"/>
                          <a:cs typeface="Tahoma"/>
                        </a:rPr>
                        <a:t>Судије</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797"/>
                    </a:solidFill>
                  </a:tcPr>
                </a:tc>
                <a:tc>
                  <a:txBody>
                    <a:bodyPr/>
                    <a:lstStyle/>
                    <a:p>
                      <a:pPr algn="ctr">
                        <a:spcAft>
                          <a:spcPts val="0"/>
                        </a:spcAft>
                      </a:pPr>
                      <a:r>
                        <a:rPr lang="sr-Cyrl-CS" sz="1400" b="1" dirty="0">
                          <a:latin typeface="Calibri"/>
                          <a:ea typeface="Times New Roman"/>
                          <a:cs typeface="Tahoma"/>
                        </a:rPr>
                        <a:t>НЕНАД НИКОЛИЋ / ДУШАН СТОЈКОВИЋ</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900" b="1">
                          <a:latin typeface="Calibri"/>
                          <a:ea typeface="Times New Roman"/>
                          <a:cs typeface="Tahoma"/>
                        </a:rPr>
                        <a:t>Контролор</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spcAft>
                          <a:spcPts val="0"/>
                        </a:spcAft>
                      </a:pPr>
                      <a:r>
                        <a:rPr lang="sr-Cyrl-CS" sz="1400" b="1" dirty="0">
                          <a:latin typeface="Calibri"/>
                          <a:ea typeface="Times New Roman"/>
                          <a:cs typeface="Tahoma"/>
                        </a:rPr>
                        <a:t>ЖИВАН СТАКИЋ</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graphicFrame>
        <p:nvGraphicFramePr>
          <p:cNvPr id="27" name="Table 26"/>
          <p:cNvGraphicFramePr>
            <a:graphicFrameLocks noGrp="1"/>
          </p:cNvGraphicFramePr>
          <p:nvPr/>
        </p:nvGraphicFramePr>
        <p:xfrm>
          <a:off x="642938" y="2817813"/>
          <a:ext cx="3600451" cy="467995"/>
        </p:xfrm>
        <a:graphic>
          <a:graphicData uri="http://schemas.openxmlformats.org/drawingml/2006/table">
            <a:tbl>
              <a:tblPr/>
              <a:tblGrid>
                <a:gridCol w="899954"/>
                <a:gridCol w="899954"/>
                <a:gridCol w="1800543"/>
              </a:tblGrid>
              <a:tr h="179705">
                <a:tc>
                  <a:txBody>
                    <a:bodyPr/>
                    <a:lstStyle/>
                    <a:p>
                      <a:pPr algn="ctr">
                        <a:spcAft>
                          <a:spcPts val="0"/>
                        </a:spcAft>
                      </a:pPr>
                      <a:r>
                        <a:rPr lang="sr-Cyrl-CS" sz="900" dirty="0">
                          <a:latin typeface="Calibri"/>
                          <a:ea typeface="Times New Roman"/>
                          <a:cs typeface="Tahoma"/>
                        </a:rPr>
                        <a:t>Датум</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900">
                          <a:latin typeface="Calibri"/>
                          <a:ea typeface="Times New Roman"/>
                          <a:cs typeface="Tahoma"/>
                        </a:rPr>
                        <a:t>Време</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900" dirty="0">
                          <a:latin typeface="Calibri"/>
                          <a:ea typeface="Times New Roman"/>
                          <a:cs typeface="Tahoma"/>
                        </a:rPr>
                        <a:t>Место</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290">
                <a:tc>
                  <a:txBody>
                    <a:bodyPr/>
                    <a:lstStyle/>
                    <a:p>
                      <a:pPr algn="ctr">
                        <a:spcAft>
                          <a:spcPts val="0"/>
                        </a:spcAft>
                      </a:pPr>
                      <a:r>
                        <a:rPr lang="sr-Cyrl-CS" sz="1000" b="1" dirty="0" smtClean="0">
                          <a:latin typeface="Calibri"/>
                          <a:ea typeface="Times New Roman"/>
                          <a:cs typeface="Tahoma"/>
                        </a:rPr>
                        <a:t>06.10.2013.</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1000" b="1" dirty="0">
                          <a:latin typeface="Calibri"/>
                          <a:ea typeface="Times New Roman"/>
                          <a:cs typeface="Tahoma"/>
                        </a:rPr>
                        <a:t>19:00</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1000" b="1" dirty="0">
                          <a:latin typeface="Calibri"/>
                          <a:ea typeface="Times New Roman"/>
                          <a:cs typeface="Tahoma"/>
                        </a:rPr>
                        <a:t>БЕОГРАД </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graphicFrame>
        <p:nvGraphicFramePr>
          <p:cNvPr id="29" name="Table 28"/>
          <p:cNvGraphicFramePr>
            <a:graphicFrameLocks noGrp="1"/>
          </p:cNvGraphicFramePr>
          <p:nvPr/>
        </p:nvGraphicFramePr>
        <p:xfrm>
          <a:off x="642938" y="3352800"/>
          <a:ext cx="3600449" cy="648018"/>
        </p:xfrm>
        <a:graphic>
          <a:graphicData uri="http://schemas.openxmlformats.org/drawingml/2006/table">
            <a:tbl>
              <a:tblPr/>
              <a:tblGrid>
                <a:gridCol w="539274"/>
                <a:gridCol w="2337913"/>
                <a:gridCol w="723262"/>
              </a:tblGrid>
              <a:tr h="324009">
                <a:tc>
                  <a:txBody>
                    <a:bodyPr/>
                    <a:lstStyle/>
                    <a:p>
                      <a:pPr>
                        <a:spcAft>
                          <a:spcPts val="0"/>
                        </a:spcAft>
                      </a:pPr>
                      <a:r>
                        <a:rPr lang="sr-Cyrl-CS" sz="900" dirty="0">
                          <a:latin typeface="Calibri"/>
                          <a:ea typeface="Times New Roman"/>
                          <a:cs typeface="Tahoma"/>
                        </a:rPr>
                        <a:t>Екипа А</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Cyrl-CS" sz="1000" b="1" dirty="0" smtClean="0">
                          <a:latin typeface="Calibri"/>
                          <a:ea typeface="Times New Roman"/>
                          <a:cs typeface="Tahoma"/>
                        </a:rPr>
                        <a:t>ВРБАС КАРНЕКС</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spcAft>
                          <a:spcPts val="0"/>
                        </a:spcAft>
                      </a:pPr>
                      <a:r>
                        <a:rPr lang="sr-Cyrl-CS" sz="900" dirty="0" smtClean="0">
                          <a:latin typeface="Calibri"/>
                          <a:ea typeface="Times New Roman"/>
                          <a:cs typeface="Tahoma"/>
                        </a:rPr>
                        <a:t>Врбас</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324009">
                <a:tc>
                  <a:txBody>
                    <a:bodyPr/>
                    <a:lstStyle/>
                    <a:p>
                      <a:pPr>
                        <a:spcAft>
                          <a:spcPts val="0"/>
                        </a:spcAft>
                      </a:pPr>
                      <a:r>
                        <a:rPr lang="sr-Cyrl-CS" sz="900" dirty="0">
                          <a:latin typeface="Calibri"/>
                          <a:ea typeface="Times New Roman"/>
                          <a:cs typeface="Tahoma"/>
                        </a:rPr>
                        <a:t>Екипа Б</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r-Cyrl-CS" sz="1000" b="1" dirty="0" smtClean="0">
                          <a:latin typeface="Calibri"/>
                          <a:ea typeface="Times New Roman"/>
                          <a:cs typeface="Tahoma"/>
                        </a:rPr>
                        <a:t>НАПРЕДАК</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spcAft>
                          <a:spcPts val="0"/>
                        </a:spcAft>
                      </a:pPr>
                      <a:r>
                        <a:rPr lang="ru-RU" sz="900" dirty="0" smtClean="0">
                          <a:latin typeface="Calibri"/>
                          <a:ea typeface="Times New Roman"/>
                          <a:cs typeface="Tahoma"/>
                        </a:rPr>
                        <a:t>Крушевац</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graphicFrame>
        <p:nvGraphicFramePr>
          <p:cNvPr id="30" name="Table 29"/>
          <p:cNvGraphicFramePr>
            <a:graphicFrameLocks noGrp="1"/>
          </p:cNvGraphicFramePr>
          <p:nvPr/>
        </p:nvGraphicFramePr>
        <p:xfrm>
          <a:off x="4467225" y="2786063"/>
          <a:ext cx="4248179" cy="1214446"/>
        </p:xfrm>
        <a:graphic>
          <a:graphicData uri="http://schemas.openxmlformats.org/drawingml/2006/table">
            <a:tbl>
              <a:tblPr/>
              <a:tblGrid>
                <a:gridCol w="620715"/>
                <a:gridCol w="505481"/>
                <a:gridCol w="589233"/>
                <a:gridCol w="589233"/>
                <a:gridCol w="677142"/>
                <a:gridCol w="677142"/>
                <a:gridCol w="589233"/>
              </a:tblGrid>
              <a:tr h="304507">
                <a:tc gridSpan="2">
                  <a:txBody>
                    <a:bodyPr/>
                    <a:lstStyle/>
                    <a:p>
                      <a:pPr algn="ctr">
                        <a:spcAft>
                          <a:spcPts val="0"/>
                        </a:spcAft>
                      </a:pPr>
                      <a:r>
                        <a:rPr lang="sr-Cyrl-CS" sz="900" dirty="0">
                          <a:latin typeface="Calibri"/>
                          <a:ea typeface="Times New Roman"/>
                          <a:cs typeface="Tahoma"/>
                        </a:rPr>
                        <a:t>Резултат</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5">
                  <a:txBody>
                    <a:bodyPr/>
                    <a:lstStyle/>
                    <a:p>
                      <a:pPr algn="ctr">
                        <a:spcAft>
                          <a:spcPts val="0"/>
                        </a:spcAft>
                      </a:pPr>
                      <a:r>
                        <a:rPr lang="sr-Cyrl-CS" sz="900" b="1" dirty="0">
                          <a:latin typeface="Calibri"/>
                          <a:ea typeface="Times New Roman"/>
                          <a:cs typeface="Tahoma"/>
                        </a:rPr>
                        <a:t>Дисциплински прекршаји</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0925">
                <a:tc>
                  <a:txBody>
                    <a:bodyPr/>
                    <a:lstStyle/>
                    <a:p>
                      <a:pPr algn="ctr">
                        <a:spcAft>
                          <a:spcPts val="0"/>
                        </a:spcAft>
                      </a:pPr>
                      <a:r>
                        <a:rPr lang="sr-Cyrl-CS" sz="900">
                          <a:latin typeface="Calibri"/>
                          <a:ea typeface="Times New Roman"/>
                          <a:cs typeface="Tahoma"/>
                        </a:rPr>
                        <a:t>крај</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900">
                          <a:latin typeface="Calibri"/>
                          <a:ea typeface="Times New Roman"/>
                          <a:cs typeface="Tahoma"/>
                        </a:rPr>
                        <a:t>пол.</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900">
                          <a:latin typeface="Calibri"/>
                          <a:ea typeface="Times New Roman"/>
                          <a:cs typeface="Tahoma"/>
                        </a:rPr>
                        <a:t>7-м</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900">
                          <a:latin typeface="Calibri"/>
                          <a:ea typeface="Times New Roman"/>
                          <a:cs typeface="Tahoma"/>
                        </a:rPr>
                        <a:t>опом</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900">
                          <a:latin typeface="Calibri"/>
                          <a:ea typeface="Times New Roman"/>
                          <a:cs typeface="Tahoma"/>
                        </a:rPr>
                        <a:t>2 мин</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900">
                          <a:latin typeface="Calibri"/>
                          <a:ea typeface="Times New Roman"/>
                          <a:cs typeface="Tahoma"/>
                        </a:rPr>
                        <a:t>диск</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700">
                          <a:latin typeface="Calibri"/>
                          <a:ea typeface="Times New Roman"/>
                          <a:cs typeface="Tahoma"/>
                        </a:rPr>
                        <a:t>ЕКИПНЕ КАЗНЕ</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507">
                <a:tc>
                  <a:txBody>
                    <a:bodyPr/>
                    <a:lstStyle/>
                    <a:p>
                      <a:pPr algn="ctr">
                        <a:spcAft>
                          <a:spcPts val="0"/>
                        </a:spcAft>
                      </a:pPr>
                      <a:r>
                        <a:rPr lang="sr-Cyrl-CS" sz="1800" b="1" dirty="0">
                          <a:latin typeface="Calibri"/>
                          <a:ea typeface="Times New Roman"/>
                          <a:cs typeface="Tahoma"/>
                        </a:rPr>
                        <a:t>25</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1800" b="1">
                          <a:latin typeface="Calibri"/>
                          <a:ea typeface="Times New Roman"/>
                          <a:cs typeface="Tahoma"/>
                        </a:rPr>
                        <a:t>14</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1800">
                          <a:latin typeface="Calibri"/>
                          <a:ea typeface="Times New Roman"/>
                          <a:cs typeface="Tahoma"/>
                        </a:rPr>
                        <a:t>5</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1800" dirty="0">
                          <a:latin typeface="Calibri"/>
                          <a:ea typeface="Times New Roman"/>
                          <a:cs typeface="Tahoma"/>
                        </a:rPr>
                        <a:t>3 + 1</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sr-Cyrl-CS" sz="1800">
                          <a:latin typeface="Calibri"/>
                          <a:ea typeface="Times New Roman"/>
                          <a:cs typeface="Tahoma"/>
                        </a:rPr>
                        <a:t>7 + 1</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a:latin typeface="Calibri"/>
                          <a:ea typeface="Times New Roman"/>
                          <a:cs typeface="Tahoma"/>
                        </a:rPr>
                        <a:t>0 + 1</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a:latin typeface="Calibri"/>
                          <a:ea typeface="Times New Roman"/>
                          <a:cs typeface="Tahoma"/>
                        </a:rPr>
                        <a:t>0</a:t>
                      </a:r>
                      <a:endParaRPr lang="en-US"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r h="304507">
                <a:tc>
                  <a:txBody>
                    <a:bodyPr/>
                    <a:lstStyle/>
                    <a:p>
                      <a:pPr algn="ctr">
                        <a:spcAft>
                          <a:spcPts val="0"/>
                        </a:spcAft>
                      </a:pPr>
                      <a:r>
                        <a:rPr lang="ru-RU" sz="1800" b="1" dirty="0">
                          <a:latin typeface="Calibri"/>
                          <a:ea typeface="Times New Roman"/>
                          <a:cs typeface="Tahoma"/>
                        </a:rPr>
                        <a:t>27</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b="1" dirty="0">
                          <a:latin typeface="Calibri"/>
                          <a:ea typeface="Times New Roman"/>
                          <a:cs typeface="Tahoma"/>
                        </a:rPr>
                        <a:t>11</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dirty="0">
                          <a:latin typeface="Calibri"/>
                          <a:ea typeface="Times New Roman"/>
                          <a:cs typeface="Tahoma"/>
                        </a:rPr>
                        <a:t>2</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dirty="0">
                          <a:latin typeface="Calibri"/>
                          <a:ea typeface="Times New Roman"/>
                          <a:cs typeface="Tahoma"/>
                        </a:rPr>
                        <a:t>3</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dirty="0">
                          <a:latin typeface="Calibri"/>
                          <a:ea typeface="Times New Roman"/>
                          <a:cs typeface="Tahoma"/>
                        </a:rPr>
                        <a:t>9</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dirty="0">
                          <a:latin typeface="Calibri"/>
                          <a:ea typeface="Times New Roman"/>
                          <a:cs typeface="Tahoma"/>
                        </a:rPr>
                        <a:t>1</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ctr">
                        <a:spcAft>
                          <a:spcPts val="0"/>
                        </a:spcAft>
                      </a:pPr>
                      <a:r>
                        <a:rPr lang="ru-RU" sz="1800" dirty="0">
                          <a:latin typeface="Calibri"/>
                          <a:ea typeface="Times New Roman"/>
                          <a:cs typeface="Tahoma"/>
                        </a:rPr>
                        <a:t>0</a:t>
                      </a:r>
                      <a:endParaRPr lang="en-US"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r>
            </a:tbl>
          </a:graphicData>
        </a:graphic>
      </p:graphicFrame>
      <p:sp>
        <p:nvSpPr>
          <p:cNvPr id="31" name="Line Callout 3 30"/>
          <p:cNvSpPr/>
          <p:nvPr/>
        </p:nvSpPr>
        <p:spPr>
          <a:xfrm>
            <a:off x="6786563" y="5643563"/>
            <a:ext cx="2071687" cy="928687"/>
          </a:xfrm>
          <a:prstGeom prst="borderCallout3">
            <a:avLst>
              <a:gd name="adj1" fmla="val -3404"/>
              <a:gd name="adj2" fmla="val 14840"/>
              <a:gd name="adj3" fmla="val -51844"/>
              <a:gd name="adj4" fmla="val 41815"/>
              <a:gd name="adj5" fmla="val -104748"/>
              <a:gd name="adj6" fmla="val 66090"/>
              <a:gd name="adj7" fmla="val -176441"/>
              <a:gd name="adj8" fmla="val 81046"/>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r-Cyrl-CS" sz="1200" dirty="0"/>
              <a:t>УПИСУЈУ СЕ КАЗНЕ ИЗРЕЧЕНЕ У СМИСЛУ ПРАВИЛА ИГРЕ 16:9Б и 16:9Д</a:t>
            </a:r>
            <a:endParaRPr lang="sr-Cyrl-CS" sz="1200" b="1" dirty="0"/>
          </a:p>
          <a:p>
            <a:pPr algn="ctr" fontAlgn="auto">
              <a:spcBef>
                <a:spcPts val="0"/>
              </a:spcBef>
              <a:spcAft>
                <a:spcPts val="0"/>
              </a:spcAft>
              <a:defRPr/>
            </a:pPr>
            <a:r>
              <a:rPr lang="sr-Cyrl-CS" sz="1200" b="1" dirty="0"/>
              <a:t>ОВУ КАЗНУ МОГУ ‘’ЗАРАДИТИ’’ САМО ИГРАЧИ</a:t>
            </a:r>
            <a:endParaRPr lang="en-US" sz="1200" b="1" dirty="0"/>
          </a:p>
        </p:txBody>
      </p:sp>
      <p:sp>
        <p:nvSpPr>
          <p:cNvPr id="32" name="Line Callout 3 31"/>
          <p:cNvSpPr/>
          <p:nvPr/>
        </p:nvSpPr>
        <p:spPr>
          <a:xfrm>
            <a:off x="4572000" y="5214938"/>
            <a:ext cx="2071688" cy="928687"/>
          </a:xfrm>
          <a:prstGeom prst="borderCallout3">
            <a:avLst>
              <a:gd name="adj1" fmla="val -3403"/>
              <a:gd name="adj2" fmla="val 54564"/>
              <a:gd name="adj3" fmla="val -54306"/>
              <a:gd name="adj4" fmla="val 96986"/>
              <a:gd name="adj5" fmla="val -94901"/>
              <a:gd name="adj6" fmla="val 127883"/>
              <a:gd name="adj7" fmla="val -159211"/>
              <a:gd name="adj8" fmla="val 14394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r-Cyrl-CS" sz="1200" dirty="0"/>
              <a:t>УПИСУЈУ СЕ ДИСКВАЛИФИКАЦИЈЕ ИГРАЧА И ЗВАНИЧНИКА</a:t>
            </a:r>
            <a:endParaRPr lang="en-US" sz="1200" dirty="0"/>
          </a:p>
        </p:txBody>
      </p:sp>
      <p:sp>
        <p:nvSpPr>
          <p:cNvPr id="33" name="Line Callout 3 32"/>
          <p:cNvSpPr/>
          <p:nvPr/>
        </p:nvSpPr>
        <p:spPr>
          <a:xfrm>
            <a:off x="2428875" y="4714875"/>
            <a:ext cx="2071688" cy="928688"/>
          </a:xfrm>
          <a:prstGeom prst="borderCallout3">
            <a:avLst>
              <a:gd name="adj1" fmla="val 26134"/>
              <a:gd name="adj2" fmla="val 98701"/>
              <a:gd name="adj3" fmla="val -17381"/>
              <a:gd name="adj4" fmla="val 158779"/>
              <a:gd name="adj5" fmla="val -38286"/>
              <a:gd name="adj6" fmla="val 183055"/>
              <a:gd name="adj7" fmla="val -107519"/>
              <a:gd name="adj8" fmla="val 215665"/>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r-Cyrl-CS" sz="1200" dirty="0"/>
              <a:t>УПИСУЈУ СЕ ИСКЉУЧЕЊА НА 2 МИНУТА ИГРАЧА И ЗВАНИЧНИКА</a:t>
            </a:r>
            <a:endParaRPr lang="en-US" sz="1200" dirty="0"/>
          </a:p>
        </p:txBody>
      </p:sp>
      <p:sp>
        <p:nvSpPr>
          <p:cNvPr id="34" name="Line Callout 3 33"/>
          <p:cNvSpPr/>
          <p:nvPr/>
        </p:nvSpPr>
        <p:spPr>
          <a:xfrm>
            <a:off x="214313" y="4286250"/>
            <a:ext cx="2071687" cy="928688"/>
          </a:xfrm>
          <a:prstGeom prst="borderCallout3">
            <a:avLst>
              <a:gd name="adj1" fmla="val 21212"/>
              <a:gd name="adj2" fmla="val 95391"/>
              <a:gd name="adj3" fmla="val 9695"/>
              <a:gd name="adj4" fmla="val 199606"/>
              <a:gd name="adj5" fmla="val -3825"/>
              <a:gd name="adj6" fmla="val 262504"/>
              <a:gd name="adj7" fmla="val -60750"/>
              <a:gd name="adj8" fmla="val 291804"/>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sr-Cyrl-CS" sz="1200" dirty="0">
                <a:solidFill>
                  <a:schemeClr val="tx1"/>
                </a:solidFill>
              </a:rPr>
              <a:t>УПИСУЈУ СЕ ОПОМЕНЕ ИГРАЧА И ЗВАНИЧНИКА</a:t>
            </a:r>
            <a:endParaRPr lang="en-US" sz="1200" dirty="0">
              <a:solidFill>
                <a:schemeClr val="tx1"/>
              </a:solidFill>
            </a:endParaRPr>
          </a:p>
        </p:txBody>
      </p:sp>
      <p:sp>
        <p:nvSpPr>
          <p:cNvPr id="35" name="Oval 34"/>
          <p:cNvSpPr/>
          <p:nvPr/>
        </p:nvSpPr>
        <p:spPr>
          <a:xfrm>
            <a:off x="6143625" y="3286125"/>
            <a:ext cx="642938" cy="50006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Oval 35"/>
          <p:cNvSpPr/>
          <p:nvPr/>
        </p:nvSpPr>
        <p:spPr>
          <a:xfrm>
            <a:off x="6786563" y="3286125"/>
            <a:ext cx="642937" cy="500063"/>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Oval 37"/>
          <p:cNvSpPr/>
          <p:nvPr/>
        </p:nvSpPr>
        <p:spPr>
          <a:xfrm>
            <a:off x="7500938" y="3286125"/>
            <a:ext cx="642937" cy="5000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Oval 39"/>
          <p:cNvSpPr/>
          <p:nvPr/>
        </p:nvSpPr>
        <p:spPr>
          <a:xfrm>
            <a:off x="8143875" y="3500438"/>
            <a:ext cx="642938" cy="50006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right)">
                                      <p:cBhvr>
                                        <p:cTn id="12" dur="20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2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down)">
                                      <p:cBhvr>
                                        <p:cTn id="22" dur="2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up)">
                                      <p:cBhvr>
                                        <p:cTn id="27" dur="20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wipe(left)">
                                      <p:cBhvr>
                                        <p:cTn id="32" dur="20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down)">
                                      <p:cBhvr>
                                        <p:cTn id="37" dur="20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down)">
                                      <p:cBhvr>
                                        <p:cTn id="42" dur="2000"/>
                                        <p:tgtEl>
                                          <p:spTgt spid="35"/>
                                        </p:tgtEl>
                                      </p:cBhvr>
                                    </p:animEffect>
                                  </p:childTnLst>
                                </p:cTn>
                              </p:par>
                            </p:childTnLst>
                          </p:cTn>
                        </p:par>
                        <p:par>
                          <p:cTn id="43" fill="hold">
                            <p:stCondLst>
                              <p:cond delay="2000"/>
                            </p:stCondLst>
                            <p:childTnLst>
                              <p:par>
                                <p:cTn id="44" presetID="41" presetClass="entr" presetSubtype="0" fill="hold" grpId="0" nodeType="afterEffect">
                                  <p:stCondLst>
                                    <p:cond delay="500"/>
                                  </p:stCondLst>
                                  <p:iterate type="lt">
                                    <p:tmPct val="10000"/>
                                  </p:iterate>
                                  <p:childTnLst>
                                    <p:set>
                                      <p:cBhvr>
                                        <p:cTn id="45" dur="1" fill="hold">
                                          <p:stCondLst>
                                            <p:cond delay="0"/>
                                          </p:stCondLst>
                                        </p:cTn>
                                        <p:tgtEl>
                                          <p:spTgt spid="34"/>
                                        </p:tgtEl>
                                        <p:attrNameLst>
                                          <p:attrName>style.visibility</p:attrName>
                                        </p:attrNameLst>
                                      </p:cBhvr>
                                      <p:to>
                                        <p:strVal val="visible"/>
                                      </p:to>
                                    </p:set>
                                    <p:anim calcmode="lin" valueType="num">
                                      <p:cBhvr>
                                        <p:cTn id="46" dur="10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47" dur="1000" fill="hold"/>
                                        <p:tgtEl>
                                          <p:spTgt spid="34"/>
                                        </p:tgtEl>
                                        <p:attrNameLst>
                                          <p:attrName>ppt_y</p:attrName>
                                        </p:attrNameLst>
                                      </p:cBhvr>
                                      <p:tavLst>
                                        <p:tav tm="0">
                                          <p:val>
                                            <p:strVal val="#ppt_y"/>
                                          </p:val>
                                        </p:tav>
                                        <p:tav tm="100000">
                                          <p:val>
                                            <p:strVal val="#ppt_y"/>
                                          </p:val>
                                        </p:tav>
                                      </p:tavLst>
                                    </p:anim>
                                    <p:anim calcmode="lin" valueType="num">
                                      <p:cBhvr>
                                        <p:cTn id="48" dur="10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49" dur="10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50" dur="1000" tmFilter="0,0; .5, 1; 1, 1"/>
                                        <p:tgtEl>
                                          <p:spTgt spid="34"/>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down)">
                                      <p:cBhvr>
                                        <p:cTn id="55" dur="2000"/>
                                        <p:tgtEl>
                                          <p:spTgt spid="36"/>
                                        </p:tgtEl>
                                      </p:cBhvr>
                                    </p:animEffect>
                                  </p:childTnLst>
                                </p:cTn>
                              </p:par>
                            </p:childTnLst>
                          </p:cTn>
                        </p:par>
                        <p:par>
                          <p:cTn id="56" fill="hold">
                            <p:stCondLst>
                              <p:cond delay="2000"/>
                            </p:stCondLst>
                            <p:childTnLst>
                              <p:par>
                                <p:cTn id="57" presetID="22" presetClass="entr" presetSubtype="4" fill="hold" grpId="0" nodeType="afterEffect">
                                  <p:stCondLst>
                                    <p:cond delay="500"/>
                                  </p:stCondLst>
                                  <p:childTnLst>
                                    <p:set>
                                      <p:cBhvr>
                                        <p:cTn id="58" dur="1" fill="hold">
                                          <p:stCondLst>
                                            <p:cond delay="0"/>
                                          </p:stCondLst>
                                        </p:cTn>
                                        <p:tgtEl>
                                          <p:spTgt spid="33"/>
                                        </p:tgtEl>
                                        <p:attrNameLst>
                                          <p:attrName>style.visibility</p:attrName>
                                        </p:attrNameLst>
                                      </p:cBhvr>
                                      <p:to>
                                        <p:strVal val="visible"/>
                                      </p:to>
                                    </p:set>
                                    <p:animEffect transition="in" filter="wipe(down)">
                                      <p:cBhvr>
                                        <p:cTn id="59" dur="1000"/>
                                        <p:tgtEl>
                                          <p:spTgt spid="33"/>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wipe(down)">
                                      <p:cBhvr>
                                        <p:cTn id="64" dur="2000"/>
                                        <p:tgtEl>
                                          <p:spTgt spid="38"/>
                                        </p:tgtEl>
                                      </p:cBhvr>
                                    </p:animEffect>
                                  </p:childTnLst>
                                </p:cTn>
                              </p:par>
                            </p:childTnLst>
                          </p:cTn>
                        </p:par>
                        <p:par>
                          <p:cTn id="65" fill="hold">
                            <p:stCondLst>
                              <p:cond delay="2000"/>
                            </p:stCondLst>
                            <p:childTnLst>
                              <p:par>
                                <p:cTn id="66" presetID="41" presetClass="entr" presetSubtype="0" fill="hold" grpId="0" nodeType="afterEffect">
                                  <p:stCondLst>
                                    <p:cond delay="500"/>
                                  </p:stCondLst>
                                  <p:iterate type="lt">
                                    <p:tmPct val="10000"/>
                                  </p:iterate>
                                  <p:childTnLst>
                                    <p:set>
                                      <p:cBhvr>
                                        <p:cTn id="67" dur="1" fill="hold">
                                          <p:stCondLst>
                                            <p:cond delay="0"/>
                                          </p:stCondLst>
                                        </p:cTn>
                                        <p:tgtEl>
                                          <p:spTgt spid="32"/>
                                        </p:tgtEl>
                                        <p:attrNameLst>
                                          <p:attrName>style.visibility</p:attrName>
                                        </p:attrNameLst>
                                      </p:cBhvr>
                                      <p:to>
                                        <p:strVal val="visible"/>
                                      </p:to>
                                    </p:set>
                                    <p:anim calcmode="lin" valueType="num">
                                      <p:cBhvr>
                                        <p:cTn id="68" dur="1000" fill="hold"/>
                                        <p:tgtEl>
                                          <p:spTgt spid="32"/>
                                        </p:tgtEl>
                                        <p:attrNameLst>
                                          <p:attrName>ppt_x</p:attrName>
                                        </p:attrNameLst>
                                      </p:cBhvr>
                                      <p:tavLst>
                                        <p:tav tm="0">
                                          <p:val>
                                            <p:strVal val="#ppt_x"/>
                                          </p:val>
                                        </p:tav>
                                        <p:tav tm="50000">
                                          <p:val>
                                            <p:strVal val="#ppt_x+.1"/>
                                          </p:val>
                                        </p:tav>
                                        <p:tav tm="100000">
                                          <p:val>
                                            <p:strVal val="#ppt_x"/>
                                          </p:val>
                                        </p:tav>
                                      </p:tavLst>
                                    </p:anim>
                                    <p:anim calcmode="lin" valueType="num">
                                      <p:cBhvr>
                                        <p:cTn id="69" dur="1000" fill="hold"/>
                                        <p:tgtEl>
                                          <p:spTgt spid="32"/>
                                        </p:tgtEl>
                                        <p:attrNameLst>
                                          <p:attrName>ppt_y</p:attrName>
                                        </p:attrNameLst>
                                      </p:cBhvr>
                                      <p:tavLst>
                                        <p:tav tm="0">
                                          <p:val>
                                            <p:strVal val="#ppt_y"/>
                                          </p:val>
                                        </p:tav>
                                        <p:tav tm="100000">
                                          <p:val>
                                            <p:strVal val="#ppt_y"/>
                                          </p:val>
                                        </p:tav>
                                      </p:tavLst>
                                    </p:anim>
                                    <p:anim calcmode="lin" valueType="num">
                                      <p:cBhvr>
                                        <p:cTn id="70" dur="1000" fill="hold"/>
                                        <p:tgtEl>
                                          <p:spTgt spid="32"/>
                                        </p:tgtEl>
                                        <p:attrNameLst>
                                          <p:attrName>ppt_h</p:attrName>
                                        </p:attrNameLst>
                                      </p:cBhvr>
                                      <p:tavLst>
                                        <p:tav tm="0">
                                          <p:val>
                                            <p:strVal val="#ppt_h/10"/>
                                          </p:val>
                                        </p:tav>
                                        <p:tav tm="50000">
                                          <p:val>
                                            <p:strVal val="#ppt_h+.01"/>
                                          </p:val>
                                        </p:tav>
                                        <p:tav tm="100000">
                                          <p:val>
                                            <p:strVal val="#ppt_h"/>
                                          </p:val>
                                        </p:tav>
                                      </p:tavLst>
                                    </p:anim>
                                    <p:anim calcmode="lin" valueType="num">
                                      <p:cBhvr>
                                        <p:cTn id="71" dur="1000" fill="hold"/>
                                        <p:tgtEl>
                                          <p:spTgt spid="32"/>
                                        </p:tgtEl>
                                        <p:attrNameLst>
                                          <p:attrName>ppt_w</p:attrName>
                                        </p:attrNameLst>
                                      </p:cBhvr>
                                      <p:tavLst>
                                        <p:tav tm="0">
                                          <p:val>
                                            <p:strVal val="#ppt_w/10"/>
                                          </p:val>
                                        </p:tav>
                                        <p:tav tm="50000">
                                          <p:val>
                                            <p:strVal val="#ppt_w+.01"/>
                                          </p:val>
                                        </p:tav>
                                        <p:tav tm="100000">
                                          <p:val>
                                            <p:strVal val="#ppt_w"/>
                                          </p:val>
                                        </p:tav>
                                      </p:tavLst>
                                    </p:anim>
                                    <p:animEffect transition="in" filter="fade">
                                      <p:cBhvr>
                                        <p:cTn id="72" dur="1000" tmFilter="0,0; .5, 1; 1, 1"/>
                                        <p:tgtEl>
                                          <p:spTgt spid="3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down)">
                                      <p:cBhvr>
                                        <p:cTn id="77" dur="2000"/>
                                        <p:tgtEl>
                                          <p:spTgt spid="40"/>
                                        </p:tgtEl>
                                      </p:cBhvr>
                                    </p:animEffect>
                                  </p:childTnLst>
                                </p:cTn>
                              </p:par>
                            </p:childTnLst>
                          </p:cTn>
                        </p:par>
                        <p:par>
                          <p:cTn id="78" fill="hold">
                            <p:stCondLst>
                              <p:cond delay="2000"/>
                            </p:stCondLst>
                            <p:childTnLst>
                              <p:par>
                                <p:cTn id="79" presetID="22" presetClass="entr" presetSubtype="4" fill="hold" grpId="0" nodeType="afterEffect">
                                  <p:stCondLst>
                                    <p:cond delay="500"/>
                                  </p:stCondLst>
                                  <p:childTnLst>
                                    <p:set>
                                      <p:cBhvr>
                                        <p:cTn id="80" dur="1" fill="hold">
                                          <p:stCondLst>
                                            <p:cond delay="0"/>
                                          </p:stCondLst>
                                        </p:cTn>
                                        <p:tgtEl>
                                          <p:spTgt spid="31"/>
                                        </p:tgtEl>
                                        <p:attrNameLst>
                                          <p:attrName>style.visibility</p:attrName>
                                        </p:attrNameLst>
                                      </p:cBhvr>
                                      <p:to>
                                        <p:strVal val="visible"/>
                                      </p:to>
                                    </p:set>
                                    <p:animEffect transition="in" filter="wipe(down)">
                                      <p:cBhvr>
                                        <p:cTn id="8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36" grpId="0" animBg="1"/>
      <p:bldP spid="38" grpId="0" animBg="1"/>
      <p:bldP spid="4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428625"/>
            <a:ext cx="8072437" cy="2500313"/>
          </a:xfrm>
          <a:prstGeom prst="rect">
            <a:avLst/>
          </a:prstGeom>
        </p:spPr>
        <p:txBody>
          <a:bodyPr/>
          <a:lstStyle/>
          <a:p>
            <a:pPr fontAlgn="auto">
              <a:spcAft>
                <a:spcPts val="0"/>
              </a:spcAft>
              <a:defRPr/>
            </a:pPr>
            <a:r>
              <a:rPr lang="sr-Cyrl-CS" sz="2400" b="1" dirty="0">
                <a:solidFill>
                  <a:srgbClr val="C00000"/>
                </a:solidFill>
                <a:latin typeface="Cambria" pitchFamily="18" charset="0"/>
                <a:ea typeface="+mj-ea"/>
                <a:cs typeface="+mj-cs"/>
              </a:rPr>
              <a:t>КОМУНИКАЦИЈА СА ИГРАЧИМА И ЗВАНИЧНИЦИМА</a:t>
            </a:r>
          </a:p>
          <a:p>
            <a:pPr fontAlgn="auto">
              <a:spcAft>
                <a:spcPts val="0"/>
              </a:spcAft>
              <a:defRPr/>
            </a:pPr>
            <a:endParaRPr lang="sr-Cyrl-CS" sz="20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Комуникација – начин успостављеног контакта са играчима и званичницима обе екипе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‘’Правдање’’ после донете одлуке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Без ‘’фамилијарности’’ са учесницима у игри и публиком</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Без арогантне гестикулације према актерима</a:t>
            </a:r>
          </a:p>
        </p:txBody>
      </p:sp>
      <p:sp>
        <p:nvSpPr>
          <p:cNvPr id="3" name="Title 6"/>
          <p:cNvSpPr txBox="1">
            <a:spLocks/>
          </p:cNvSpPr>
          <p:nvPr/>
        </p:nvSpPr>
        <p:spPr>
          <a:xfrm>
            <a:off x="642938" y="3429000"/>
            <a:ext cx="8072437" cy="2500313"/>
          </a:xfrm>
          <a:prstGeom prst="rect">
            <a:avLst/>
          </a:prstGeom>
        </p:spPr>
        <p:txBody>
          <a:bodyPr/>
          <a:lstStyle/>
          <a:p>
            <a:pPr fontAlgn="auto">
              <a:spcAft>
                <a:spcPts val="0"/>
              </a:spcAft>
              <a:defRPr/>
            </a:pPr>
            <a:r>
              <a:rPr lang="sr-Cyrl-CS" sz="2400" b="1" dirty="0">
                <a:solidFill>
                  <a:srgbClr val="C00000"/>
                </a:solidFill>
                <a:latin typeface="Cambria" pitchFamily="18" charset="0"/>
                <a:ea typeface="+mj-ea"/>
                <a:cs typeface="+mj-cs"/>
              </a:rPr>
              <a:t>САРАДЊА СА ЗАПИСНИЧКИМ СТОЛОМ</a:t>
            </a:r>
          </a:p>
          <a:p>
            <a:pPr fontAlgn="auto">
              <a:spcAft>
                <a:spcPts val="0"/>
              </a:spcAft>
              <a:defRPr/>
            </a:pPr>
            <a:endParaRPr lang="sr-Cyrl-CS" sz="2000" dirty="0">
              <a:latin typeface="Cambria" pitchFamily="18" charset="0"/>
              <a:ea typeface="+mj-ea"/>
              <a:cs typeface="+mj-cs"/>
            </a:endParaRP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Узајамна сарадња, ‘’тајминг’’ показивања казни, јасноћа при показивању</a:t>
            </a:r>
          </a:p>
          <a:p>
            <a:pPr marL="619200" lvl="1" indent="-619200" fontAlgn="auto">
              <a:spcAft>
                <a:spcPts val="0"/>
              </a:spcAft>
              <a:buFont typeface="Wingdings" pitchFamily="2" charset="2"/>
              <a:buChar char="ü"/>
              <a:defRPr/>
            </a:pPr>
            <a:r>
              <a:rPr lang="sr-Cyrl-CS" sz="2100" dirty="0">
                <a:solidFill>
                  <a:srgbClr val="C00000"/>
                </a:solidFill>
                <a:latin typeface="Cambria" pitchFamily="18" charset="0"/>
                <a:ea typeface="+mj-ea"/>
                <a:cs typeface="+mj-cs"/>
              </a:rPr>
              <a:t>Обавезан визуелни контакт са мериоцем времена  / записничаром приликом изрицања казни</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Повремени контакт са записничким столом - делегатом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right)">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left)">
                                      <p:cBhvr>
                                        <p:cTn id="32" dur="2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left)">
                                      <p:cBhvr>
                                        <p:cTn id="37" dur="2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wipe(left)">
                                      <p:cBhvr>
                                        <p:cTn id="4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00063"/>
            <a:ext cx="8072437" cy="5715000"/>
          </a:xfrm>
          <a:prstGeom prst="rect">
            <a:avLst/>
          </a:prstGeom>
        </p:spPr>
        <p:txBody>
          <a:bodyPr/>
          <a:lstStyle/>
          <a:p>
            <a:pPr fontAlgn="auto">
              <a:spcAft>
                <a:spcPts val="0"/>
              </a:spcAft>
              <a:defRPr/>
            </a:pPr>
            <a:r>
              <a:rPr lang="sr-Cyrl-CS" sz="2800" b="1" dirty="0" smtClean="0">
                <a:solidFill>
                  <a:srgbClr val="C00000"/>
                </a:solidFill>
                <a:latin typeface="Cambria" pitchFamily="18" charset="0"/>
                <a:ea typeface="+mj-ea"/>
                <a:cs typeface="+mj-cs"/>
              </a:rPr>
              <a:t>НЕПРАВИЛНОСТИ КОД ПОСТИЗАЊА ГОЛА</a:t>
            </a:r>
            <a:endParaRPr lang="sr-Cyrl-CS" sz="2800" b="1" dirty="0">
              <a:solidFill>
                <a:srgbClr val="C00000"/>
              </a:solidFill>
              <a:latin typeface="Cambria" pitchFamily="18" charset="0"/>
              <a:ea typeface="+mj-ea"/>
              <a:cs typeface="+mj-cs"/>
            </a:endParaRPr>
          </a:p>
          <a:p>
            <a:pPr fontAlgn="auto">
              <a:spcAft>
                <a:spcPts val="0"/>
              </a:spcAft>
              <a:defRPr/>
            </a:pPr>
            <a:endParaRPr lang="sr-Cyrl-CS" sz="2000" dirty="0">
              <a:latin typeface="Cambria" pitchFamily="18" charset="0"/>
              <a:ea typeface="+mj-ea"/>
              <a:cs typeface="+mj-cs"/>
            </a:endParaRPr>
          </a:p>
          <a:p>
            <a:pPr marL="354013" lvl="0" indent="-354013">
              <a:spcAft>
                <a:spcPts val="1800"/>
              </a:spcAft>
              <a:buFont typeface="Wingdings" pitchFamily="2" charset="2"/>
              <a:buChar char="ü"/>
            </a:pPr>
            <a:r>
              <a:rPr lang="sr-Cyrl-CS" sz="2200" dirty="0" smtClean="0">
                <a:latin typeface="Cambria" pitchFamily="18" charset="0"/>
              </a:rPr>
              <a:t>Погоци када је стрелац начинио неки прекршај правила игре код постизања гола; овај сегмент мора бити у вези са бар једним од других сегмената;</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Поништен регуларан гол;</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Признат нерегуларан гол;</a:t>
            </a:r>
            <a:endParaRPr lang="en-US" sz="2200" dirty="0" smtClean="0">
              <a:latin typeface="Cambria" pitchFamily="18" charset="0"/>
            </a:endParaRPr>
          </a:p>
          <a:p>
            <a:pPr marL="354013" lvl="0" indent="-354013">
              <a:spcAft>
                <a:spcPts val="1800"/>
              </a:spcAft>
              <a:buFont typeface="Wingdings" pitchFamily="2" charset="2"/>
              <a:buChar char="ü"/>
            </a:pPr>
            <a:r>
              <a:rPr lang="sr-Cyrl-CS" sz="2200" dirty="0" smtClean="0">
                <a:latin typeface="Cambria" pitchFamily="18" charset="0"/>
              </a:rPr>
              <a:t>Досвиравање гола;</a:t>
            </a:r>
            <a:endParaRPr lang="en-US" sz="2200" dirty="0" smtClean="0">
              <a:latin typeface="Cambria" pitchFamily="18" charset="0"/>
            </a:endParaRPr>
          </a:p>
          <a:p>
            <a:pPr marL="354013" indent="-354013">
              <a:spcAft>
                <a:spcPts val="1800"/>
              </a:spcAft>
              <a:buFont typeface="Wingdings" pitchFamily="2" charset="2"/>
              <a:buChar char="ü"/>
            </a:pPr>
            <a:r>
              <a:rPr lang="sr-Cyrl-CS" sz="2200" dirty="0" smtClean="0">
                <a:latin typeface="Cambria" pitchFamily="18" charset="0"/>
              </a:rPr>
              <a:t>Оцена у овој компоненти може бити 0 (просечна) ако није било неправилности приликом постизања голова на утакмици;</a:t>
            </a:r>
          </a:p>
          <a:p>
            <a:pPr marL="354013" indent="-354013">
              <a:spcAft>
                <a:spcPts val="1800"/>
              </a:spcAft>
              <a:buFont typeface="Wingdings" pitchFamily="2" charset="2"/>
              <a:buChar char="ü"/>
            </a:pPr>
            <a:r>
              <a:rPr lang="sr-Cyrl-CS" sz="2200" dirty="0" smtClean="0">
                <a:solidFill>
                  <a:srgbClr val="C00000"/>
                </a:solidFill>
                <a:latin typeface="Cambria" pitchFamily="18" charset="0"/>
              </a:rPr>
              <a:t>Ако је било неправилности онда треба означити            оцену — — (лоше), — (прихватљиво), или 0 (просечно).</a:t>
            </a:r>
            <a:endParaRPr lang="sr-Cyrl-CS" sz="2200" dirty="0">
              <a:solidFill>
                <a:srgbClr val="C00000"/>
              </a:solidFill>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00063"/>
            <a:ext cx="8072437" cy="5715000"/>
          </a:xfrm>
          <a:prstGeom prst="rect">
            <a:avLst/>
          </a:prstGeom>
        </p:spPr>
        <p:txBody>
          <a:bodyPr/>
          <a:lstStyle/>
          <a:p>
            <a:pPr fontAlgn="auto">
              <a:spcAft>
                <a:spcPts val="0"/>
              </a:spcAft>
              <a:defRPr/>
            </a:pPr>
            <a:r>
              <a:rPr lang="sr-Cyrl-CS" sz="2800" b="1" dirty="0">
                <a:solidFill>
                  <a:srgbClr val="C00000"/>
                </a:solidFill>
                <a:latin typeface="Cambria" pitchFamily="18" charset="0"/>
                <a:ea typeface="+mj-ea"/>
                <a:cs typeface="+mj-cs"/>
              </a:rPr>
              <a:t>ОПСЕРВАЦИЈА СУЂЕЊА</a:t>
            </a:r>
          </a:p>
          <a:p>
            <a:pPr fontAlgn="auto">
              <a:spcAft>
                <a:spcPts val="0"/>
              </a:spcAft>
              <a:defRPr/>
            </a:pPr>
            <a:r>
              <a:rPr lang="sr-Cyrl-CS" sz="2800" b="1" dirty="0">
                <a:solidFill>
                  <a:srgbClr val="C00000"/>
                </a:solidFill>
                <a:latin typeface="Cambria" pitchFamily="18" charset="0"/>
                <a:ea typeface="+mj-ea"/>
                <a:cs typeface="+mj-cs"/>
              </a:rPr>
              <a:t>(ВОЂЕЊЕ БЕЛЕЖАКА ТОКОМ УТАКМИЦЕ)</a:t>
            </a:r>
          </a:p>
          <a:p>
            <a:pPr fontAlgn="auto">
              <a:spcAft>
                <a:spcPts val="0"/>
              </a:spcAft>
              <a:defRPr/>
            </a:pPr>
            <a:endParaRPr lang="sr-Cyrl-CS" sz="2000" dirty="0">
              <a:latin typeface="Cambria" pitchFamily="18" charset="0"/>
              <a:ea typeface="+mj-ea"/>
              <a:cs typeface="+mj-cs"/>
            </a:endParaRP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Добре одлуке</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Погрешне одлуке</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Пропуштене одлуке</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Дискутабилне (нејасне) одлуке</a:t>
            </a:r>
          </a:p>
          <a:p>
            <a:pPr marL="619200" lvl="1" indent="-619200" fontAlgn="auto">
              <a:lnSpc>
                <a:spcPct val="150000"/>
              </a:lnSpc>
              <a:spcAft>
                <a:spcPts val="0"/>
              </a:spcAft>
              <a:buFont typeface="Wingdings" pitchFamily="2" charset="2"/>
              <a:buChar char="ü"/>
              <a:defRPr/>
            </a:pPr>
            <a:endParaRPr lang="sr-Cyrl-CS" sz="2100" dirty="0">
              <a:latin typeface="Cambria" pitchFamily="18" charset="0"/>
              <a:ea typeface="+mj-ea"/>
              <a:cs typeface="+mj-cs"/>
            </a:endParaRP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Вођење резултата, минути и играчи (постигнути голови)</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Евиденција седмераца</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Прецизна евиденција казни</a:t>
            </a:r>
          </a:p>
          <a:p>
            <a:pPr marL="619200" lvl="1" indent="-619200" fontAlgn="auto">
              <a:lnSpc>
                <a:spcPct val="150000"/>
              </a:lnSpc>
              <a:spcAft>
                <a:spcPts val="0"/>
              </a:spcAft>
              <a:buFont typeface="Wingdings" pitchFamily="2" charset="2"/>
              <a:buChar char="ü"/>
              <a:defRPr/>
            </a:pPr>
            <a:r>
              <a:rPr lang="sr-Cyrl-CS" sz="2100" dirty="0">
                <a:latin typeface="Cambria" pitchFamily="18" charset="0"/>
                <a:ea typeface="+mj-ea"/>
                <a:cs typeface="+mj-cs"/>
              </a:rPr>
              <a:t>Евиденција ‘’екипних’’ тајм-аута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10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10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10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left)">
                                      <p:cBhvr>
                                        <p:cTn id="22" dur="10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wipe(left)">
                                      <p:cBhvr>
                                        <p:cTn id="27" dur="10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wipe(left)">
                                      <p:cBhvr>
                                        <p:cTn id="32" dur="1000"/>
                                        <p:tgtEl>
                                          <p:spTgt spid="4">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wipe(left)">
                                      <p:cBhvr>
                                        <p:cTn id="37" dur="1000"/>
                                        <p:tgtEl>
                                          <p:spTgt spid="4">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11" end="11"/>
                                            </p:txEl>
                                          </p:spTgt>
                                        </p:tgtEl>
                                        <p:attrNameLst>
                                          <p:attrName>style.visibility</p:attrName>
                                        </p:attrNameLst>
                                      </p:cBhvr>
                                      <p:to>
                                        <p:strVal val="visible"/>
                                      </p:to>
                                    </p:set>
                                    <p:animEffect transition="in" filter="wipe(left)">
                                      <p:cBhvr>
                                        <p:cTn id="42" dur="1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357188"/>
            <a:ext cx="8072437" cy="6143625"/>
          </a:xfrm>
          <a:prstGeom prst="rect">
            <a:avLst/>
          </a:prstGeom>
        </p:spPr>
        <p:txBody>
          <a:bodyPr/>
          <a:lstStyle/>
          <a:p>
            <a:pPr fontAlgn="auto">
              <a:spcAft>
                <a:spcPts val="0"/>
              </a:spcAft>
              <a:defRPr/>
            </a:pPr>
            <a:r>
              <a:rPr lang="sr-Cyrl-CS" sz="3200" b="1" dirty="0">
                <a:solidFill>
                  <a:srgbClr val="C00000"/>
                </a:solidFill>
                <a:latin typeface="Cambria" pitchFamily="18" charset="0"/>
                <a:ea typeface="+mj-ea"/>
                <a:cs typeface="+mj-cs"/>
              </a:rPr>
              <a:t>ПИСАЊЕ ИЗВЕШТАЈА О СУЂЕЊУ</a:t>
            </a:r>
          </a:p>
          <a:p>
            <a:pPr fontAlgn="auto">
              <a:spcAft>
                <a:spcPts val="0"/>
              </a:spcAft>
              <a:defRPr/>
            </a:pPr>
            <a:endParaRPr lang="sr-Cyrl-CS" sz="2000" dirty="0">
              <a:latin typeface="Cambria" pitchFamily="18" charset="0"/>
              <a:ea typeface="+mj-ea"/>
              <a:cs typeface="+mj-cs"/>
            </a:endParaRPr>
          </a:p>
          <a:p>
            <a:pPr marL="619125" indent="-619125" fontAlgn="auto">
              <a:spcAft>
                <a:spcPts val="0"/>
              </a:spcAft>
              <a:buFont typeface="Wingdings" pitchFamily="2" charset="2"/>
              <a:buChar char="ü"/>
              <a:defRPr/>
            </a:pPr>
            <a:r>
              <a:rPr lang="sr-Cyrl-CS" sz="2100" dirty="0">
                <a:solidFill>
                  <a:srgbClr val="FF0000"/>
                </a:solidFill>
                <a:latin typeface="Cambria" pitchFamily="18" charset="0"/>
                <a:ea typeface="+mj-ea"/>
                <a:cs typeface="+mj-cs"/>
              </a:rPr>
              <a:t>Образложење дате оцене у појединачним компонентама мора бити поткрепљено чињеницама везаним за саму утакмицу (навести период игре, по потреби и резултат, и описати ситуацију)</a:t>
            </a:r>
          </a:p>
          <a:p>
            <a:pPr fontAlgn="auto">
              <a:spcAft>
                <a:spcPts val="0"/>
              </a:spcAft>
              <a:defRPr/>
            </a:pPr>
            <a:endParaRPr lang="sr-Cyrl-CS" sz="1400" dirty="0">
              <a:latin typeface="Cambria" pitchFamily="18" charset="0"/>
              <a:ea typeface="+mj-ea"/>
              <a:cs typeface="+mj-cs"/>
            </a:endParaRPr>
          </a:p>
          <a:p>
            <a:pPr marL="619200" lvl="1" indent="-619200" fontAlgn="auto">
              <a:spcAft>
                <a:spcPts val="0"/>
              </a:spcAft>
              <a:defRPr/>
            </a:pPr>
            <a:r>
              <a:rPr lang="sr-Cyrl-CS" sz="2100" dirty="0">
                <a:latin typeface="Cambria" pitchFamily="18" charset="0"/>
                <a:ea typeface="+mj-ea"/>
                <a:cs typeface="+mj-cs"/>
              </a:rPr>
              <a:t>	</a:t>
            </a:r>
            <a:r>
              <a:rPr lang="sr-Cyrl-CS" sz="2800" b="1" spc="600" dirty="0">
                <a:solidFill>
                  <a:srgbClr val="0000FF"/>
                </a:solidFill>
                <a:effectLst>
                  <a:outerShdw blurRad="38100" dist="38100" dir="2700000" algn="tl">
                    <a:srgbClr val="000000">
                      <a:alpha val="43137"/>
                    </a:srgbClr>
                  </a:outerShdw>
                </a:effectLst>
                <a:latin typeface="Cambria" pitchFamily="18" charset="0"/>
                <a:ea typeface="+mj-ea"/>
                <a:cs typeface="+mj-cs"/>
              </a:rPr>
              <a:t>ДОБРО</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Обавезно образложити све врло добре оцене (++)</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Могу се образложити и добре оцене (+) у затамњеним компонентама</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Није забрањено образложити добре оцене (+) у осталим компонентама (посебно ако треба направити неку компарацију)</a:t>
            </a:r>
          </a:p>
          <a:p>
            <a:pPr marL="619200" lvl="1" indent="-619200" fontAlgn="auto">
              <a:spcAft>
                <a:spcPts val="0"/>
              </a:spcAft>
              <a:buFont typeface="Wingdings" pitchFamily="2" charset="2"/>
              <a:buChar char="ü"/>
              <a:defRPr/>
            </a:pPr>
            <a:endParaRPr lang="sr-Cyrl-CS" sz="1400" dirty="0">
              <a:latin typeface="Cambria" pitchFamily="18" charset="0"/>
              <a:ea typeface="+mj-ea"/>
              <a:cs typeface="+mj-cs"/>
            </a:endParaRPr>
          </a:p>
          <a:p>
            <a:pPr marL="619200" lvl="1" indent="-619200" fontAlgn="auto">
              <a:spcAft>
                <a:spcPts val="0"/>
              </a:spcAft>
              <a:defRPr/>
            </a:pPr>
            <a:r>
              <a:rPr lang="sr-Cyrl-CS" sz="2400" dirty="0">
                <a:latin typeface="Cambria" pitchFamily="18" charset="0"/>
                <a:ea typeface="+mj-ea"/>
                <a:cs typeface="+mj-cs"/>
              </a:rPr>
              <a:t>	</a:t>
            </a:r>
            <a:r>
              <a:rPr lang="sr-Cyrl-CS" sz="2800" b="1" spc="600" dirty="0">
                <a:solidFill>
                  <a:srgbClr val="FF0000"/>
                </a:solidFill>
                <a:effectLst>
                  <a:outerShdw blurRad="38100" dist="38100" dir="2700000" algn="tl">
                    <a:srgbClr val="000000">
                      <a:alpha val="43137"/>
                    </a:srgbClr>
                  </a:outerShdw>
                </a:effectLst>
                <a:latin typeface="Cambria" pitchFamily="18" charset="0"/>
                <a:ea typeface="+mj-ea"/>
                <a:cs typeface="+mj-cs"/>
              </a:rPr>
              <a:t>ЛОШЕ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Обавезно образложити компоненте које су оцењене слабом (−</a:t>
            </a:r>
            <a:r>
              <a:rPr lang="sr-Cyrl-CS" sz="2100" dirty="0">
                <a:latin typeface="Cambria" pitchFamily="18" charset="0"/>
                <a:cs typeface="+mn-cs"/>
              </a:rPr>
              <a:t>−</a:t>
            </a:r>
            <a:r>
              <a:rPr lang="sr-Cyrl-CS" sz="2100" dirty="0">
                <a:latin typeface="Cambria" pitchFamily="18" charset="0"/>
                <a:ea typeface="+mj-ea"/>
                <a:cs typeface="+mj-cs"/>
              </a:rPr>
              <a:t>) или прихватљивом (</a:t>
            </a:r>
            <a:r>
              <a:rPr lang="sr-Cyrl-CS" sz="2100" dirty="0">
                <a:latin typeface="Cambria" pitchFamily="18" charset="0"/>
                <a:cs typeface="+mn-cs"/>
              </a:rPr>
              <a:t>−) оценом</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right)">
                                      <p:cBhvr>
                                        <p:cTn id="12" dur="10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1000"/>
                                        <p:tgtEl>
                                          <p:spTgt spid="4">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left)">
                                      <p:cBhvr>
                                        <p:cTn id="22" dur="10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wipe(left)">
                                      <p:cBhvr>
                                        <p:cTn id="27" dur="10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wipe(right)">
                                      <p:cBhvr>
                                        <p:cTn id="32" dur="1000"/>
                                        <p:tgtEl>
                                          <p:spTgt spid="4">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wipe(left)">
                                      <p:cBhvr>
                                        <p:cTn id="37" dur="10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00063"/>
            <a:ext cx="8105775" cy="6097587"/>
          </a:xfrm>
          <a:prstGeom prst="rect">
            <a:avLst/>
          </a:prstGeom>
        </p:spPr>
        <p:txBody>
          <a:bodyPr/>
          <a:lstStyle/>
          <a:p>
            <a:pPr marL="619200" lvl="1" indent="-619200" fontAlgn="auto">
              <a:spcAft>
                <a:spcPts val="0"/>
              </a:spcAft>
              <a:defRPr/>
            </a:pPr>
            <a:r>
              <a:rPr lang="sr-Cyrl-CS" dirty="0">
                <a:latin typeface="Cambria" pitchFamily="18" charset="0"/>
                <a:ea typeface="+mj-ea"/>
                <a:cs typeface="+mj-cs"/>
              </a:rPr>
              <a:t>	</a:t>
            </a:r>
            <a:r>
              <a:rPr lang="sr-Cyrl-CS" sz="2800" b="1" spc="600" dirty="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САВЕТ</a:t>
            </a:r>
          </a:p>
          <a:p>
            <a:pPr marL="619200" lvl="1" indent="-619200" fontAlgn="auto">
              <a:spcAft>
                <a:spcPts val="0"/>
              </a:spcAft>
              <a:defRPr/>
            </a:pPr>
            <a:endParaRPr lang="sr-Cyrl-CS" sz="800" spc="600" dirty="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У кратким цртама навести шта би судије требало да побољшају и унапреде у суђењу</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Обратити пажњу на дате савете приликом вршења следеће контроле</a:t>
            </a:r>
          </a:p>
          <a:p>
            <a:pPr marL="619200" lvl="1" indent="-619200" fontAlgn="auto">
              <a:spcAft>
                <a:spcPts val="0"/>
              </a:spcAft>
              <a:buFont typeface="Wingdings" pitchFamily="2" charset="2"/>
              <a:buChar char="ü"/>
              <a:defRPr/>
            </a:pPr>
            <a:r>
              <a:rPr lang="sr-Cyrl-CS" sz="2100" dirty="0">
                <a:latin typeface="Cambria" pitchFamily="18" charset="0"/>
                <a:ea typeface="+mj-ea"/>
                <a:cs typeface="+mj-cs"/>
              </a:rPr>
              <a:t>Обавезно образложити просечне (0) оцене у затамњеним компонентама</a:t>
            </a:r>
          </a:p>
          <a:p>
            <a:pPr marL="619200" lvl="1" indent="-619200" fontAlgn="auto">
              <a:spcAft>
                <a:spcPts val="0"/>
              </a:spcAft>
              <a:buFont typeface="Wingdings" pitchFamily="2" charset="2"/>
              <a:buChar char="ü"/>
              <a:defRPr/>
            </a:pPr>
            <a:r>
              <a:rPr lang="sr-Cyrl-CS" sz="2100" b="1" dirty="0">
                <a:solidFill>
                  <a:srgbClr val="C00000"/>
                </a:solidFill>
                <a:latin typeface="Cambria" pitchFamily="18" charset="0"/>
                <a:ea typeface="+mj-ea"/>
                <a:cs typeface="+mj-cs"/>
              </a:rPr>
              <a:t>У овом сегменту не треба наводити констатације, него дати савет судијама</a:t>
            </a:r>
          </a:p>
          <a:p>
            <a:pPr marL="619200" lvl="1" indent="-619200" fontAlgn="auto">
              <a:spcAft>
                <a:spcPts val="0"/>
              </a:spcAft>
              <a:buFont typeface="Wingdings" pitchFamily="2" charset="2"/>
              <a:buChar char="ü"/>
              <a:defRPr/>
            </a:pPr>
            <a:r>
              <a:rPr lang="sr-Cyrl-CS" sz="2100" dirty="0">
                <a:solidFill>
                  <a:srgbClr val="C00000"/>
                </a:solidFill>
                <a:latin typeface="Cambria" pitchFamily="18" charset="0"/>
                <a:ea typeface="+mj-ea"/>
                <a:cs typeface="+mj-cs"/>
              </a:rPr>
              <a:t>Не може се суђење уопштено окарактерисати као добро, а да појединачно у компонентама преовлађују просечне оцене (0)</a:t>
            </a:r>
          </a:p>
          <a:p>
            <a:pPr marL="619200" lvl="1" indent="-619200" fontAlgn="auto">
              <a:spcAft>
                <a:spcPts val="0"/>
              </a:spcAft>
              <a:buFont typeface="Wingdings" pitchFamily="2" charset="2"/>
              <a:buChar char="ü"/>
              <a:defRPr/>
            </a:pPr>
            <a:r>
              <a:rPr lang="sr-Cyrl-CS" sz="2100" dirty="0">
                <a:solidFill>
                  <a:srgbClr val="C00000"/>
                </a:solidFill>
                <a:latin typeface="Cambria" pitchFamily="18" charset="0"/>
                <a:ea typeface="+mj-ea"/>
                <a:cs typeface="+mj-cs"/>
              </a:rPr>
              <a:t>Не може се суђење уопштено окарактерисати као врло добро (или чак одлично), а да у затамњеним компонентама преовлађују добре оцене (+)</a:t>
            </a:r>
          </a:p>
          <a:p>
            <a:pPr marL="619200" lvl="1" indent="-619200" fontAlgn="auto">
              <a:spcAft>
                <a:spcPts val="0"/>
              </a:spcAft>
              <a:buFont typeface="Wingdings" pitchFamily="2" charset="2"/>
              <a:buChar char="ü"/>
              <a:defRPr/>
            </a:pPr>
            <a:r>
              <a:rPr lang="sr-Cyrl-CS" sz="2100" dirty="0">
                <a:solidFill>
                  <a:srgbClr val="C00000"/>
                </a:solidFill>
                <a:latin typeface="Cambria" pitchFamily="18" charset="0"/>
                <a:ea typeface="+mj-ea"/>
                <a:cs typeface="+mj-cs"/>
              </a:rPr>
              <a:t>‘’СТРЕЛИЦА НА ГОРЕ’’ није у сагласности са просечним оценама датим у појединачним компонентама, а посебно не у затамњеним компонентама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10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10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wipe(left)">
                                      <p:cBhvr>
                                        <p:cTn id="22" dur="1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left)">
                                      <p:cBhvr>
                                        <p:cTn id="27" dur="10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left)">
                                      <p:cBhvr>
                                        <p:cTn id="32" dur="10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left)">
                                      <p:cBhvr>
                                        <p:cTn id="37"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4" name="Title 6"/>
          <p:cNvSpPr txBox="1">
            <a:spLocks/>
          </p:cNvSpPr>
          <p:nvPr/>
        </p:nvSpPr>
        <p:spPr>
          <a:xfrm>
            <a:off x="642938" y="500063"/>
            <a:ext cx="8105775" cy="6097587"/>
          </a:xfrm>
          <a:prstGeom prst="rect">
            <a:avLst/>
          </a:prstGeom>
        </p:spPr>
        <p:txBody>
          <a:bodyPr/>
          <a:lstStyle/>
          <a:p>
            <a:pPr marL="619200" lvl="1" indent="-619200" fontAlgn="auto">
              <a:spcAft>
                <a:spcPts val="0"/>
              </a:spcAft>
              <a:defRPr/>
            </a:pPr>
            <a:r>
              <a:rPr lang="sr-Cyrl-CS" sz="2800" b="1"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П и т а њ а ?</a:t>
            </a:r>
          </a:p>
          <a:p>
            <a:pPr marL="619200" lvl="1" indent="-619200" fontAlgn="auto">
              <a:spcAft>
                <a:spcPts val="0"/>
              </a:spcAft>
              <a:defRPr/>
            </a:pPr>
            <a:endParaRPr lang="sr-Cyrl-CS" sz="2800" b="1"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r>
              <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					</a:t>
            </a:r>
          </a:p>
          <a:p>
            <a:pPr marL="619200" lvl="1" indent="-619200" fontAlgn="auto">
              <a:spcAft>
                <a:spcPts val="0"/>
              </a:spcAft>
              <a:defRPr/>
            </a:pPr>
            <a:endPar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r>
              <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					</a:t>
            </a:r>
          </a:p>
          <a:p>
            <a:pPr marL="619200" lvl="1" indent="-619200" fontAlgn="auto">
              <a:spcAft>
                <a:spcPts val="0"/>
              </a:spcAft>
              <a:defRPr/>
            </a:pPr>
            <a:endPar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r>
              <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					</a:t>
            </a:r>
          </a:p>
          <a:p>
            <a:pPr marL="619200" lvl="1" indent="-619200" fontAlgn="auto">
              <a:spcAft>
                <a:spcPts val="0"/>
              </a:spcAft>
              <a:defRPr/>
            </a:pPr>
            <a:endPar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r>
              <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					</a:t>
            </a:r>
          </a:p>
          <a:p>
            <a:pPr marL="619200" lvl="1" indent="-619200" fontAlgn="auto">
              <a:spcAft>
                <a:spcPts val="0"/>
              </a:spcAft>
              <a:defRPr/>
            </a:pPr>
            <a:endPar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r>
              <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					</a:t>
            </a:r>
            <a:endParaRPr lang="sr-Cyrl-CS" sz="2800" b="1" u="sng" spc="600" dirty="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endPar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endParaRPr>
          </a:p>
          <a:p>
            <a:pPr marL="619200" lvl="1" indent="-619200" fontAlgn="auto">
              <a:spcAft>
                <a:spcPts val="0"/>
              </a:spcAft>
              <a:defRPr/>
            </a:pPr>
            <a:r>
              <a:rPr lang="sr-Cyrl-CS" sz="2800" b="1" u="sng" spc="600" dirty="0" smtClean="0">
                <a:solidFill>
                  <a:schemeClr val="accent4">
                    <a:lumMod val="75000"/>
                  </a:schemeClr>
                </a:solidFill>
                <a:effectLst>
                  <a:outerShdw blurRad="38100" dist="38100" dir="2700000" algn="tl">
                    <a:srgbClr val="000000">
                      <a:alpha val="43137"/>
                    </a:srgbClr>
                  </a:outerShdw>
                </a:effectLst>
                <a:latin typeface="Cambria" pitchFamily="18" charset="0"/>
                <a:ea typeface="+mj-ea"/>
                <a:cs typeface="+mj-cs"/>
              </a:rPr>
              <a:t>					</a:t>
            </a:r>
          </a:p>
        </p:txBody>
      </p:sp>
      <p:pic>
        <p:nvPicPr>
          <p:cNvPr id="3" name="Picture 2" descr="images.jpg"/>
          <p:cNvPicPr>
            <a:picLocks noChangeAspect="1"/>
          </p:cNvPicPr>
          <p:nvPr/>
        </p:nvPicPr>
        <p:blipFill>
          <a:blip r:embed="rId3" cstate="print"/>
          <a:stretch>
            <a:fillRect/>
          </a:stretch>
        </p:blipFill>
        <p:spPr>
          <a:xfrm>
            <a:off x="4860032" y="476672"/>
            <a:ext cx="3777292" cy="590465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a:xfrm>
            <a:off x="571500" y="285750"/>
            <a:ext cx="8215313" cy="642938"/>
          </a:xfrm>
        </p:spPr>
        <p:txBody>
          <a:bodyPr rtlCol="0">
            <a:normAutofit fontScale="90000"/>
          </a:bodyPr>
          <a:lstStyle/>
          <a:p>
            <a:pPr fontAlgn="auto">
              <a:spcAft>
                <a:spcPts val="0"/>
              </a:spcAft>
              <a:defRPr/>
            </a:pPr>
            <a:r>
              <a:rPr lang="sr-Cyrl-CS" sz="2400" b="1" dirty="0" smtClean="0">
                <a:latin typeface="Cambria" pitchFamily="18" charset="0"/>
              </a:rPr>
              <a:t>ПРОЦЕНА ТЕЖИНЕ УТАКМИЦЕ, ОПШТИ УТИСАК О СУЂЕЊУ</a:t>
            </a:r>
            <a:endParaRPr lang="en-US" sz="2400" b="1" dirty="0">
              <a:latin typeface="Cambria" pitchFamily="18" charset="0"/>
            </a:endParaRPr>
          </a:p>
        </p:txBody>
      </p:sp>
      <p:graphicFrame>
        <p:nvGraphicFramePr>
          <p:cNvPr id="19" name="Table 18"/>
          <p:cNvGraphicFramePr>
            <a:graphicFrameLocks noGrp="1"/>
          </p:cNvGraphicFramePr>
          <p:nvPr/>
        </p:nvGraphicFramePr>
        <p:xfrm>
          <a:off x="714375" y="1000125"/>
          <a:ext cx="7786741" cy="365760"/>
        </p:xfrm>
        <a:graphic>
          <a:graphicData uri="http://schemas.openxmlformats.org/drawingml/2006/table">
            <a:tbl>
              <a:tblPr/>
              <a:tblGrid>
                <a:gridCol w="1292166"/>
                <a:gridCol w="1185474"/>
                <a:gridCol w="415827"/>
                <a:gridCol w="1016772"/>
                <a:gridCol w="385736"/>
                <a:gridCol w="905519"/>
                <a:gridCol w="2585247"/>
              </a:tblGrid>
              <a:tr h="360000">
                <a:tc>
                  <a:txBody>
                    <a:bodyPr/>
                    <a:lstStyle/>
                    <a:p>
                      <a:pPr>
                        <a:spcAft>
                          <a:spcPts val="0"/>
                        </a:spcAft>
                      </a:pPr>
                      <a:r>
                        <a:rPr lang="sr-Cyrl-CS" sz="1000" dirty="0">
                          <a:latin typeface="Calibri"/>
                          <a:ea typeface="Times New Roman"/>
                          <a:cs typeface="Tahoma"/>
                        </a:rPr>
                        <a:t>Д</a:t>
                      </a:r>
                      <a:r>
                        <a:rPr lang="en-US" sz="1000" dirty="0">
                          <a:latin typeface="Calibri"/>
                          <a:ea typeface="Times New Roman"/>
                          <a:cs typeface="Tahoma"/>
                        </a:rPr>
                        <a:t>ОСТАВЉА</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1000">
                          <a:latin typeface="Calibri"/>
                          <a:ea typeface="Times New Roman"/>
                          <a:cs typeface="Tahoma"/>
                        </a:rPr>
                        <a:t>КОНТРОЛОР</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spcAft>
                          <a:spcPts val="0"/>
                        </a:spcAft>
                      </a:pPr>
                      <a:r>
                        <a:rPr lang="sr-Cyrl-CS" sz="2400" b="1" dirty="0">
                          <a:latin typeface="Calibri"/>
                          <a:ea typeface="Times New Roman"/>
                          <a:cs typeface="Tahoma"/>
                        </a:rPr>
                        <a:t>Х</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sr-Cyrl-CS" sz="1000" dirty="0">
                          <a:latin typeface="Calibri"/>
                          <a:ea typeface="Times New Roman"/>
                          <a:cs typeface="Tahoma"/>
                        </a:rPr>
                        <a:t>СУДИЈЕ</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797"/>
                    </a:solidFill>
                  </a:tcPr>
                </a:tc>
                <a:tc>
                  <a:txBody>
                    <a:bodyPr/>
                    <a:lstStyle/>
                    <a:p>
                      <a:pPr algn="ctr">
                        <a:spcAft>
                          <a:spcPts val="0"/>
                        </a:spcAft>
                      </a:pPr>
                      <a:endParaRPr lang="sr-Latn-CS" sz="12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en-US" sz="1000" dirty="0">
                          <a:latin typeface="Calibri"/>
                          <a:ea typeface="Times New Roman"/>
                          <a:cs typeface="Tahoma"/>
                        </a:rPr>
                        <a:t>e-mail:</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000" dirty="0">
                          <a:latin typeface="Calibri"/>
                          <a:ea typeface="Times New Roman"/>
                          <a:cs typeface="Tahoma"/>
                        </a:rPr>
                        <a:t>stakici@ptt.rs</a:t>
                      </a:r>
                      <a:endParaRPr lang="en-US" sz="3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bl>
          </a:graphicData>
        </a:graphic>
      </p:graphicFrame>
      <p:graphicFrame>
        <p:nvGraphicFramePr>
          <p:cNvPr id="24" name="Table 23"/>
          <p:cNvGraphicFramePr>
            <a:graphicFrameLocks noGrp="1"/>
          </p:cNvGraphicFramePr>
          <p:nvPr/>
        </p:nvGraphicFramePr>
        <p:xfrm>
          <a:off x="690563" y="2000250"/>
          <a:ext cx="7810515" cy="1158240"/>
        </p:xfrm>
        <a:graphic>
          <a:graphicData uri="http://schemas.openxmlformats.org/drawingml/2006/table">
            <a:tbl>
              <a:tblPr/>
              <a:tblGrid>
                <a:gridCol w="1773651"/>
                <a:gridCol w="1175678"/>
                <a:gridCol w="391585"/>
                <a:gridCol w="1175678"/>
                <a:gridCol w="391585"/>
                <a:gridCol w="136363"/>
                <a:gridCol w="479116"/>
                <a:gridCol w="136363"/>
                <a:gridCol w="445947"/>
                <a:gridCol w="1298221"/>
                <a:gridCol w="406328"/>
              </a:tblGrid>
              <a:tr h="357190">
                <a:tc>
                  <a:txBody>
                    <a:bodyPr/>
                    <a:lstStyle/>
                    <a:p>
                      <a:pPr>
                        <a:spcAft>
                          <a:spcPts val="0"/>
                        </a:spcAft>
                      </a:pPr>
                      <a:r>
                        <a:rPr lang="sr-Cyrl-CS" sz="1400" dirty="0">
                          <a:latin typeface="Calibri"/>
                          <a:ea typeface="Times New Roman"/>
                          <a:cs typeface="Tahoma"/>
                        </a:rPr>
                        <a:t>УКУПНИ УТИСАК</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Cyrl-CS" sz="14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Cyrl-CS" sz="14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3">
                  <a:txBody>
                    <a:bodyPr/>
                    <a:lstStyle/>
                    <a:p>
                      <a:pPr algn="ctr">
                        <a:spcAft>
                          <a:spcPts val="0"/>
                        </a:spcAft>
                      </a:pPr>
                      <a:endParaRPr lang="sr-Cyrl-CS" sz="14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a:spcAft>
                          <a:spcPts val="0"/>
                        </a:spcAft>
                      </a:pPr>
                      <a:endParaRPr lang="sr-Cyrl-CS" sz="14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3">
                  <a:txBody>
                    <a:bodyPr/>
                    <a:lstStyle/>
                    <a:p>
                      <a:pPr algn="ctr">
                        <a:spcAft>
                          <a:spcPts val="0"/>
                        </a:spcAft>
                      </a:pPr>
                      <a:endParaRPr lang="sr-Cyrl-CS" sz="14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a:spcAft>
                          <a:spcPts val="0"/>
                        </a:spcAft>
                      </a:pPr>
                      <a:r>
                        <a:rPr lang="sr-Cyrl-CS" sz="2400" b="1" dirty="0">
                          <a:latin typeface="Calibri"/>
                          <a:ea typeface="Times New Roman"/>
                          <a:cs typeface="Tahoma"/>
                        </a:rPr>
                        <a:t>Х</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57190">
                <a:tc>
                  <a:txBody>
                    <a:bodyPr/>
                    <a:lstStyle/>
                    <a:p>
                      <a:pPr>
                        <a:spcAft>
                          <a:spcPts val="0"/>
                        </a:spcAft>
                      </a:pPr>
                      <a:r>
                        <a:rPr lang="sr-Cyrl-CS" sz="1400" dirty="0">
                          <a:latin typeface="Calibri"/>
                          <a:ea typeface="Times New Roman"/>
                          <a:cs typeface="Tahoma"/>
                        </a:rPr>
                        <a:t>ТЕЖИНА УТАКМИЦЕ</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1400" dirty="0">
                          <a:latin typeface="Calibri"/>
                          <a:ea typeface="Times New Roman"/>
                          <a:cs typeface="Tahoma"/>
                        </a:rPr>
                        <a:t>ЛАКА</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Cyrl-CS" sz="14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r>
                        <a:rPr lang="sr-Cyrl-CS" sz="1400">
                          <a:latin typeface="Calibri"/>
                          <a:ea typeface="Times New Roman"/>
                          <a:cs typeface="Tahoma"/>
                        </a:rPr>
                        <a:t>НОРМАЛНА</a:t>
                      </a:r>
                      <a:endParaRPr lang="en-US"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Latn-CS" sz="14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3">
                  <a:txBody>
                    <a:bodyPr/>
                    <a:lstStyle/>
                    <a:p>
                      <a:pPr algn="ctr">
                        <a:spcAft>
                          <a:spcPts val="0"/>
                        </a:spcAft>
                      </a:pPr>
                      <a:r>
                        <a:rPr lang="sr-Cyrl-CS" sz="1400" dirty="0">
                          <a:latin typeface="Calibri"/>
                          <a:ea typeface="Times New Roman"/>
                          <a:cs typeface="Tahoma"/>
                        </a:rPr>
                        <a:t>ТЕШКА</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a:spcAft>
                          <a:spcPts val="0"/>
                        </a:spcAft>
                      </a:pPr>
                      <a:r>
                        <a:rPr lang="sr-Cyrl-CS" sz="2400" b="1" dirty="0">
                          <a:latin typeface="Calibri"/>
                          <a:ea typeface="Times New Roman"/>
                          <a:cs typeface="Tahoma"/>
                        </a:rPr>
                        <a:t>Х</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ctr">
                        <a:spcAft>
                          <a:spcPts val="0"/>
                        </a:spcAft>
                      </a:pPr>
                      <a:r>
                        <a:rPr lang="sr-Cyrl-CS" sz="1400" dirty="0">
                          <a:latin typeface="Calibri"/>
                          <a:ea typeface="Times New Roman"/>
                          <a:cs typeface="Tahoma"/>
                        </a:rPr>
                        <a:t>ВЕОМА ТЕШКА</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Cyrl-CS" sz="14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357190">
                <a:tc>
                  <a:txBody>
                    <a:bodyPr/>
                    <a:lstStyle/>
                    <a:p>
                      <a:pPr>
                        <a:spcAft>
                          <a:spcPts val="0"/>
                        </a:spcAft>
                      </a:pPr>
                      <a:r>
                        <a:rPr lang="sr-Cyrl-CS" sz="1400" dirty="0">
                          <a:latin typeface="Calibri"/>
                          <a:ea typeface="Times New Roman"/>
                          <a:cs typeface="Tahoma"/>
                        </a:rPr>
                        <a:t>УТИЦАЈ СУДИЈА</a:t>
                      </a:r>
                      <a:endParaRPr lang="en-US" sz="1400" dirty="0">
                        <a:latin typeface="Times New Roman"/>
                        <a:ea typeface="Times New Roman"/>
                        <a:cs typeface="Times New Roman"/>
                      </a:endParaRPr>
                    </a:p>
                    <a:p>
                      <a:pPr>
                        <a:spcAft>
                          <a:spcPts val="0"/>
                        </a:spcAft>
                      </a:pPr>
                      <a:r>
                        <a:rPr lang="sr-Cyrl-CS" sz="1400" dirty="0">
                          <a:latin typeface="Calibri"/>
                          <a:ea typeface="Times New Roman"/>
                          <a:cs typeface="Tahoma"/>
                        </a:rPr>
                        <a:t>НА ТОК УТАКМИЦЕ</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1400" dirty="0">
                          <a:latin typeface="Calibri"/>
                          <a:ea typeface="Times New Roman"/>
                          <a:cs typeface="Tahoma"/>
                        </a:rPr>
                        <a:t>Повећали тежину</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sr-Cyrl-CS" sz="1400" dirty="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3">
                  <a:txBody>
                    <a:bodyPr/>
                    <a:lstStyle/>
                    <a:p>
                      <a:pPr algn="ctr">
                        <a:spcAft>
                          <a:spcPts val="0"/>
                        </a:spcAft>
                      </a:pPr>
                      <a:r>
                        <a:rPr lang="sr-Cyrl-CS" sz="1400" dirty="0">
                          <a:latin typeface="Calibri"/>
                          <a:ea typeface="Times New Roman"/>
                          <a:cs typeface="Tahoma"/>
                        </a:rPr>
                        <a:t>Без утицаја</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a:spcAft>
                          <a:spcPts val="0"/>
                        </a:spcAft>
                      </a:pPr>
                      <a:endParaRPr lang="sr-Cyrl-CS" sz="1400">
                        <a:latin typeface="Calibri"/>
                        <a:ea typeface="Times New Roman"/>
                        <a:cs typeface="Tahom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gridSpan="3">
                  <a:txBody>
                    <a:bodyPr/>
                    <a:lstStyle/>
                    <a:p>
                      <a:pPr algn="ctr">
                        <a:spcAft>
                          <a:spcPts val="0"/>
                        </a:spcAft>
                      </a:pPr>
                      <a:r>
                        <a:rPr lang="sr-Cyrl-CS" sz="1400" dirty="0">
                          <a:latin typeface="Calibri"/>
                          <a:ea typeface="Times New Roman"/>
                          <a:cs typeface="Tahoma"/>
                        </a:rPr>
                        <a:t>Смањили тежину</a:t>
                      </a:r>
                      <a:endParaRPr lang="en-US"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a:spcAft>
                          <a:spcPts val="0"/>
                        </a:spcAft>
                      </a:pPr>
                      <a:r>
                        <a:rPr lang="sr-Cyrl-CS" sz="2400" b="1" dirty="0">
                          <a:latin typeface="Calibri"/>
                          <a:ea typeface="Times New Roman"/>
                          <a:cs typeface="Tahoma"/>
                        </a:rPr>
                        <a:t>Х</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bl>
          </a:graphicData>
        </a:graphic>
      </p:graphicFrame>
      <p:grpSp>
        <p:nvGrpSpPr>
          <p:cNvPr id="18439" name="Group 7"/>
          <p:cNvGrpSpPr>
            <a:grpSpLocks noChangeAspect="1"/>
          </p:cNvGrpSpPr>
          <p:nvPr/>
        </p:nvGrpSpPr>
        <p:grpSpPr bwMode="auto">
          <a:xfrm>
            <a:off x="2643188" y="2000250"/>
            <a:ext cx="971550" cy="341313"/>
            <a:chOff x="4224" y="13922"/>
            <a:chExt cx="1083" cy="381"/>
          </a:xfrm>
        </p:grpSpPr>
        <p:sp>
          <p:nvSpPr>
            <p:cNvPr id="17515" name="AutoShape 9"/>
            <p:cNvSpPr>
              <a:spLocks noChangeAspect="1" noChangeArrowheads="1" noTextEdit="1"/>
            </p:cNvSpPr>
            <p:nvPr/>
          </p:nvSpPr>
          <p:spPr bwMode="auto">
            <a:xfrm>
              <a:off x="4224" y="13922"/>
              <a:ext cx="1083" cy="381"/>
            </a:xfrm>
            <a:prstGeom prst="rect">
              <a:avLst/>
            </a:prstGeom>
            <a:noFill/>
            <a:ln w="9525">
              <a:noFill/>
              <a:miter lim="800000"/>
              <a:headEnd/>
              <a:tailEnd/>
            </a:ln>
          </p:spPr>
          <p:txBody>
            <a:bodyPr/>
            <a:lstStyle/>
            <a:p>
              <a:endParaRPr lang="en-US"/>
            </a:p>
          </p:txBody>
        </p:sp>
        <p:sp>
          <p:nvSpPr>
            <p:cNvPr id="17516" name="Line 8"/>
            <p:cNvSpPr>
              <a:spLocks noChangeShapeType="1"/>
            </p:cNvSpPr>
            <p:nvPr/>
          </p:nvSpPr>
          <p:spPr bwMode="auto">
            <a:xfrm>
              <a:off x="4351" y="14153"/>
              <a:ext cx="733" cy="1"/>
            </a:xfrm>
            <a:prstGeom prst="line">
              <a:avLst/>
            </a:prstGeom>
            <a:noFill/>
            <a:ln w="9525">
              <a:solidFill>
                <a:srgbClr val="000000"/>
              </a:solidFill>
              <a:round/>
              <a:headEnd/>
              <a:tailEnd type="triangle" w="med" len="med"/>
            </a:ln>
          </p:spPr>
          <p:txBody>
            <a:bodyPr/>
            <a:lstStyle/>
            <a:p>
              <a:endParaRPr lang="en-US"/>
            </a:p>
          </p:txBody>
        </p:sp>
      </p:grpSp>
      <p:grpSp>
        <p:nvGrpSpPr>
          <p:cNvPr id="18436" name="Group 4"/>
          <p:cNvGrpSpPr>
            <a:grpSpLocks noChangeAspect="1"/>
          </p:cNvGrpSpPr>
          <p:nvPr/>
        </p:nvGrpSpPr>
        <p:grpSpPr bwMode="auto">
          <a:xfrm>
            <a:off x="4572000" y="2071688"/>
            <a:ext cx="542925" cy="228600"/>
            <a:chOff x="2128" y="11280"/>
            <a:chExt cx="9505" cy="6912"/>
          </a:xfrm>
        </p:grpSpPr>
        <p:sp>
          <p:nvSpPr>
            <p:cNvPr id="17513" name="AutoShape 6"/>
            <p:cNvSpPr>
              <a:spLocks noChangeAspect="1" noChangeArrowheads="1" noTextEdit="1"/>
            </p:cNvSpPr>
            <p:nvPr/>
          </p:nvSpPr>
          <p:spPr bwMode="auto">
            <a:xfrm>
              <a:off x="2128" y="11280"/>
              <a:ext cx="9505" cy="6912"/>
            </a:xfrm>
            <a:prstGeom prst="rect">
              <a:avLst/>
            </a:prstGeom>
            <a:noFill/>
            <a:ln w="9525">
              <a:noFill/>
              <a:miter lim="800000"/>
              <a:headEnd/>
              <a:tailEnd/>
            </a:ln>
          </p:spPr>
          <p:txBody>
            <a:bodyPr/>
            <a:lstStyle/>
            <a:p>
              <a:endParaRPr lang="en-US"/>
            </a:p>
          </p:txBody>
        </p:sp>
        <p:sp>
          <p:nvSpPr>
            <p:cNvPr id="17514" name="Line 5"/>
            <p:cNvSpPr>
              <a:spLocks noChangeShapeType="1"/>
            </p:cNvSpPr>
            <p:nvPr/>
          </p:nvSpPr>
          <p:spPr bwMode="auto">
            <a:xfrm>
              <a:off x="2550" y="12720"/>
              <a:ext cx="9083" cy="5472"/>
            </a:xfrm>
            <a:prstGeom prst="line">
              <a:avLst/>
            </a:prstGeom>
            <a:noFill/>
            <a:ln w="9525">
              <a:solidFill>
                <a:srgbClr val="000000"/>
              </a:solidFill>
              <a:round/>
              <a:headEnd/>
              <a:tailEnd type="triangle" w="med" len="med"/>
            </a:ln>
          </p:spPr>
          <p:txBody>
            <a:bodyPr/>
            <a:lstStyle/>
            <a:p>
              <a:endParaRPr lang="en-US"/>
            </a:p>
          </p:txBody>
        </p:sp>
      </p:grpSp>
      <p:grpSp>
        <p:nvGrpSpPr>
          <p:cNvPr id="37" name="Group 4"/>
          <p:cNvGrpSpPr>
            <a:grpSpLocks noChangeAspect="1"/>
          </p:cNvGrpSpPr>
          <p:nvPr/>
        </p:nvGrpSpPr>
        <p:grpSpPr bwMode="auto">
          <a:xfrm>
            <a:off x="6858000" y="2071688"/>
            <a:ext cx="571500" cy="228600"/>
            <a:chOff x="2128" y="11280"/>
            <a:chExt cx="10005" cy="6912"/>
          </a:xfrm>
        </p:grpSpPr>
        <p:sp>
          <p:nvSpPr>
            <p:cNvPr id="17511" name="AutoShape 6"/>
            <p:cNvSpPr>
              <a:spLocks noChangeAspect="1" noChangeArrowheads="1" noTextEdit="1"/>
            </p:cNvSpPr>
            <p:nvPr/>
          </p:nvSpPr>
          <p:spPr bwMode="auto">
            <a:xfrm>
              <a:off x="2128" y="11280"/>
              <a:ext cx="9505" cy="6912"/>
            </a:xfrm>
            <a:prstGeom prst="rect">
              <a:avLst/>
            </a:prstGeom>
            <a:noFill/>
            <a:ln w="9525">
              <a:noFill/>
              <a:miter lim="800000"/>
              <a:headEnd/>
              <a:tailEnd/>
            </a:ln>
          </p:spPr>
          <p:txBody>
            <a:bodyPr/>
            <a:lstStyle/>
            <a:p>
              <a:endParaRPr lang="en-US"/>
            </a:p>
          </p:txBody>
        </p:sp>
        <p:sp>
          <p:nvSpPr>
            <p:cNvPr id="17512" name="Line 5"/>
            <p:cNvSpPr>
              <a:spLocks noChangeShapeType="1"/>
            </p:cNvSpPr>
            <p:nvPr/>
          </p:nvSpPr>
          <p:spPr bwMode="auto">
            <a:xfrm flipV="1">
              <a:off x="2128" y="11280"/>
              <a:ext cx="10005" cy="6480"/>
            </a:xfrm>
            <a:prstGeom prst="line">
              <a:avLst/>
            </a:prstGeom>
            <a:noFill/>
            <a:ln w="9525">
              <a:solidFill>
                <a:srgbClr val="000000"/>
              </a:solidFill>
              <a:round/>
              <a:headEnd/>
              <a:tailEnd type="triangle" w="med" len="med"/>
            </a:ln>
          </p:spPr>
          <p:txBody>
            <a:bodyPr/>
            <a:lstStyle/>
            <a:p>
              <a:endParaRPr lang="en-US"/>
            </a:p>
          </p:txBody>
        </p:sp>
      </p:grpSp>
      <p:graphicFrame>
        <p:nvGraphicFramePr>
          <p:cNvPr id="45" name="Table 44"/>
          <p:cNvGraphicFramePr>
            <a:graphicFrameLocks noGrp="1"/>
          </p:cNvGraphicFramePr>
          <p:nvPr/>
        </p:nvGraphicFramePr>
        <p:xfrm>
          <a:off x="714375" y="1500188"/>
          <a:ext cx="7786800" cy="365760"/>
        </p:xfrm>
        <a:graphic>
          <a:graphicData uri="http://schemas.openxmlformats.org/drawingml/2006/table">
            <a:tbl>
              <a:tblPr/>
              <a:tblGrid>
                <a:gridCol w="1292177"/>
                <a:gridCol w="1185500"/>
                <a:gridCol w="415810"/>
                <a:gridCol w="1016793"/>
                <a:gridCol w="385715"/>
                <a:gridCol w="905527"/>
                <a:gridCol w="2585278"/>
              </a:tblGrid>
              <a:tr h="360000">
                <a:tc>
                  <a:txBody>
                    <a:bodyPr/>
                    <a:lstStyle/>
                    <a:p>
                      <a:pPr>
                        <a:spcAft>
                          <a:spcPts val="0"/>
                        </a:spcAft>
                      </a:pPr>
                      <a:r>
                        <a:rPr lang="sr-Cyrl-CS" sz="1000" dirty="0">
                          <a:latin typeface="Calibri"/>
                          <a:ea typeface="Times New Roman"/>
                          <a:cs typeface="Tahoma"/>
                        </a:rPr>
                        <a:t>Д</a:t>
                      </a:r>
                      <a:r>
                        <a:rPr lang="en-US" sz="1000" dirty="0">
                          <a:latin typeface="Calibri"/>
                          <a:ea typeface="Times New Roman"/>
                          <a:cs typeface="Tahoma"/>
                        </a:rPr>
                        <a:t>ОСТАВЉА</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Cyrl-CS" sz="1000">
                          <a:latin typeface="Calibri"/>
                          <a:ea typeface="Times New Roman"/>
                          <a:cs typeface="Tahoma"/>
                        </a:rPr>
                        <a:t>КОНТРОЛОР</a:t>
                      </a:r>
                      <a:endParaRPr lang="en-US" sz="12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spcAft>
                          <a:spcPts val="0"/>
                        </a:spcAft>
                      </a:pP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sr-Cyrl-CS" sz="1000" dirty="0">
                          <a:latin typeface="Calibri"/>
                          <a:ea typeface="Times New Roman"/>
                          <a:cs typeface="Tahoma"/>
                        </a:rPr>
                        <a:t>СУДИЈЕ</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797"/>
                    </a:solidFill>
                  </a:tcPr>
                </a:tc>
                <a:tc>
                  <a:txBody>
                    <a:bodyPr/>
                    <a:lstStyle/>
                    <a:p>
                      <a:pPr algn="ctr">
                        <a:spcAft>
                          <a:spcPts val="0"/>
                        </a:spcAft>
                      </a:pPr>
                      <a:r>
                        <a:rPr lang="sr-Latn-CS" sz="2400" b="1" dirty="0">
                          <a:latin typeface="Calibri"/>
                          <a:ea typeface="Times New Roman"/>
                          <a:cs typeface="Tahoma"/>
                        </a:rPr>
                        <a:t>X</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a:spcAft>
                          <a:spcPts val="0"/>
                        </a:spcAft>
                      </a:pPr>
                      <a:r>
                        <a:rPr lang="en-US" sz="1000" dirty="0">
                          <a:latin typeface="Calibri"/>
                          <a:ea typeface="Times New Roman"/>
                          <a:cs typeface="Tahoma"/>
                        </a:rPr>
                        <a:t>e-mail:</a:t>
                      </a:r>
                      <a:endParaRPr lang="en-US" sz="12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latin typeface="Calibri"/>
                          <a:ea typeface="Times New Roman"/>
                          <a:cs typeface="Tahoma"/>
                        </a:rPr>
                        <a:t>nikolicnenad@ptt.rs</a:t>
                      </a:r>
                      <a:endParaRPr lang="en-US" sz="2400" dirty="0">
                        <a:latin typeface="Times New Roman"/>
                        <a:ea typeface="Times New Roman"/>
                        <a:cs typeface="Times New Roman"/>
                      </a:endParaRPr>
                    </a:p>
                    <a:p>
                      <a:pPr>
                        <a:spcAft>
                          <a:spcPts val="0"/>
                        </a:spcAft>
                      </a:pPr>
                      <a:r>
                        <a:rPr lang="en-US" sz="1200" dirty="0">
                          <a:latin typeface="Calibri"/>
                          <a:ea typeface="Times New Roman"/>
                          <a:cs typeface="Tahoma"/>
                        </a:rPr>
                        <a:t>stojkovicdusan@open.telekom.rs</a:t>
                      </a:r>
                      <a:endParaRPr lang="en-US" sz="2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bl>
          </a:graphicData>
        </a:graphic>
      </p:graphicFrame>
      <p:graphicFrame>
        <p:nvGraphicFramePr>
          <p:cNvPr id="46" name="Table 45"/>
          <p:cNvGraphicFramePr>
            <a:graphicFrameLocks noGrp="1"/>
          </p:cNvGraphicFramePr>
          <p:nvPr/>
        </p:nvGraphicFramePr>
        <p:xfrm>
          <a:off x="714375" y="3929063"/>
          <a:ext cx="7786688" cy="2255520"/>
        </p:xfrm>
        <a:graphic>
          <a:graphicData uri="http://schemas.openxmlformats.org/drawingml/2006/table">
            <a:tbl>
              <a:tblPr/>
              <a:tblGrid>
                <a:gridCol w="990600"/>
                <a:gridCol w="1230313"/>
                <a:gridCol w="5565775"/>
              </a:tblGrid>
              <a:tr h="4651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1100" b="1" i="0" u="none" strike="noStrike" cap="none" normalizeH="0" baseline="0" dirty="0" smtClean="0">
                          <a:ln>
                            <a:noFill/>
                          </a:ln>
                          <a:solidFill>
                            <a:schemeClr val="tx1"/>
                          </a:solidFill>
                          <a:effectLst/>
                          <a:latin typeface="Calibri" pitchFamily="34" charset="0"/>
                          <a:cs typeface="Times New Roman" pitchFamily="18" charset="0"/>
                        </a:rPr>
                        <a:t>РАВНА СТРЕЛИЦА</a:t>
                      </a:r>
                      <a:endParaRPr kumimoji="0" lang="en-US" sz="1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3600" b="1" i="0" u="none" strike="noStrike" cap="none" normalizeH="0" baseline="0" smtClean="0">
                          <a:ln>
                            <a:noFill/>
                          </a:ln>
                          <a:solidFill>
                            <a:srgbClr val="00B050"/>
                          </a:solidFill>
                          <a:effectLst/>
                          <a:latin typeface="Calibri" pitchFamily="34" charset="0"/>
                          <a:cs typeface="Times New Roman" pitchFamily="18" charset="0"/>
                          <a:sym typeface="Wingdings" pitchFamily="2" charset="2"/>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CS" sz="1400" b="0" i="0" u="none" strike="noStrike" cap="none" normalizeH="0" baseline="0" smtClean="0">
                          <a:ln>
                            <a:noFill/>
                          </a:ln>
                          <a:solidFill>
                            <a:schemeClr val="tx1"/>
                          </a:solidFill>
                          <a:effectLst/>
                          <a:latin typeface="Calibri" pitchFamily="34" charset="0"/>
                          <a:cs typeface="Times New Roman" pitchFamily="18" charset="0"/>
                        </a:rPr>
                        <a:t>Судије су одсудиле утакмицу нормално, односно очекивано, у духу правила игре (без утицаја на ток игре).</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2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1100" b="1" i="0" u="none" strike="noStrike" cap="none" normalizeH="0" baseline="0" smtClean="0">
                          <a:ln>
                            <a:noFill/>
                          </a:ln>
                          <a:solidFill>
                            <a:schemeClr val="tx1"/>
                          </a:solidFill>
                          <a:effectLst/>
                          <a:latin typeface="Calibri" pitchFamily="34" charset="0"/>
                          <a:cs typeface="Times New Roman" pitchFamily="18" charset="0"/>
                        </a:rPr>
                        <a:t>СТРЕЛИЦА НА ДОЛЕ</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3600" b="1" i="0" u="none" strike="noStrike" cap="none" normalizeH="0" baseline="0" smtClean="0">
                          <a:ln>
                            <a:noFill/>
                          </a:ln>
                          <a:solidFill>
                            <a:srgbClr val="FF0000"/>
                          </a:solidFill>
                          <a:effectLst/>
                          <a:latin typeface="Calibri" pitchFamily="34" charset="0"/>
                          <a:cs typeface="Times New Roman" pitchFamily="18" charset="0"/>
                          <a:sym typeface="Wingdings" pitchFamily="2" charset="2"/>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CS" sz="1400" b="0" i="0" u="none" strike="noStrike" cap="none" normalizeH="0" baseline="0" dirty="0" smtClean="0">
                          <a:ln>
                            <a:noFill/>
                          </a:ln>
                          <a:solidFill>
                            <a:schemeClr val="tx1"/>
                          </a:solidFill>
                          <a:effectLst/>
                          <a:latin typeface="Calibri" pitchFamily="34" charset="0"/>
                          <a:cs typeface="Times New Roman" pitchFamily="18" charset="0"/>
                        </a:rPr>
                        <a:t>Ако се у компонентама једном или више пута да оцена — — (лоше), или пар пута оцена — (прихватљиво), онда је укупни утисак лош (повећали тежину). </a:t>
                      </a:r>
                      <a:r>
                        <a:rPr kumimoji="0" lang="sr-Cyrl-CS" sz="1400" b="1" i="0" u="none" strike="noStrike" cap="none" normalizeH="0" baseline="0" dirty="0" smtClean="0">
                          <a:ln>
                            <a:noFill/>
                          </a:ln>
                          <a:solidFill>
                            <a:srgbClr val="C00000"/>
                          </a:solidFill>
                          <a:effectLst/>
                          <a:latin typeface="Calibri" pitchFamily="34" charset="0"/>
                          <a:cs typeface="Times New Roman" pitchFamily="18" charset="0"/>
                        </a:rPr>
                        <a:t>Судије су својим одлукама нарушиле ток игре.</a:t>
                      </a:r>
                      <a:endParaRPr kumimoji="0" lang="en-US" sz="1400" b="1" i="0" u="none" strike="noStrike" cap="none" normalizeH="0" baseline="0" dirty="0" smtClean="0">
                        <a:ln>
                          <a:noFill/>
                        </a:ln>
                        <a:solidFill>
                          <a:srgbClr val="C0000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99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1100" b="1" i="0" u="none" strike="noStrike" cap="none" normalizeH="0" baseline="0" smtClean="0">
                          <a:ln>
                            <a:noFill/>
                          </a:ln>
                          <a:solidFill>
                            <a:schemeClr val="tx1"/>
                          </a:solidFill>
                          <a:effectLst/>
                          <a:latin typeface="Calibri" pitchFamily="34" charset="0"/>
                          <a:cs typeface="Times New Roman" pitchFamily="18" charset="0"/>
                        </a:rPr>
                        <a:t>СТРЕЛИЦА НА ГОРЕ</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3600" b="1" i="0" u="none" strike="noStrike" cap="none" normalizeH="0" baseline="0" smtClean="0">
                          <a:ln>
                            <a:noFill/>
                          </a:ln>
                          <a:solidFill>
                            <a:srgbClr val="00B0F0"/>
                          </a:solidFill>
                          <a:effectLst/>
                          <a:latin typeface="Calibri" pitchFamily="34" charset="0"/>
                          <a:cs typeface="Times New Roman" pitchFamily="18" charset="0"/>
                          <a:sym typeface="Wingdings" pitchFamily="2" charset="2"/>
                        </a:rPr>
                        <a:t></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CS" sz="1400" b="0" i="0" u="none" strike="noStrike" cap="none" normalizeH="0" baseline="0" smtClean="0">
                          <a:ln>
                            <a:noFill/>
                          </a:ln>
                          <a:solidFill>
                            <a:schemeClr val="tx1"/>
                          </a:solidFill>
                          <a:effectLst/>
                          <a:latin typeface="Calibri" pitchFamily="34" charset="0"/>
                          <a:cs typeface="Times New Roman" pitchFamily="18" charset="0"/>
                        </a:rPr>
                        <a:t>Судије су добро одрадиле посао и дале допринос лепој и коректној утакмици. Ако се у затамњеним компонентама (обележеним жутом и љубичастом бојом) више пута да оцена ++ (врло добар), и утакмица је била тешка или веома тешка за суђење, а судије су уједно имале пуну контролу над истом, онда је то врло добро.</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7" name="Title 6"/>
          <p:cNvSpPr txBox="1">
            <a:spLocks/>
          </p:cNvSpPr>
          <p:nvPr/>
        </p:nvSpPr>
        <p:spPr>
          <a:xfrm>
            <a:off x="571500" y="3286125"/>
            <a:ext cx="8215313" cy="571500"/>
          </a:xfrm>
          <a:prstGeom prst="rect">
            <a:avLst/>
          </a:prstGeom>
        </p:spPr>
        <p:txBody>
          <a:bodyPr anchor="ctr">
            <a:normAutofit fontScale="97500"/>
          </a:bodyPr>
          <a:lstStyle/>
          <a:p>
            <a:pPr algn="ctr" fontAlgn="auto">
              <a:spcAft>
                <a:spcPts val="0"/>
              </a:spcAft>
              <a:defRPr/>
            </a:pPr>
            <a:r>
              <a:rPr lang="sr-Cyrl-CS" sz="2000" b="1" dirty="0">
                <a:latin typeface="Cambria" pitchFamily="18" charset="0"/>
                <a:ea typeface="+mj-ea"/>
                <a:cs typeface="+mj-cs"/>
              </a:rPr>
              <a:t>ОЦЕЊИВАЊЕ УКУПНОГ УТИСКА</a:t>
            </a:r>
            <a:endParaRPr lang="en-US" sz="2000" b="1" dirty="0">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right)">
                                      <p:cBhvr>
                                        <p:cTn id="7" dur="2000"/>
                                        <p:tgtEl>
                                          <p:spTgt spid="19"/>
                                        </p:tgtEl>
                                      </p:cBhvr>
                                    </p:animEffect>
                                  </p:childTnLst>
                                </p:cTn>
                              </p:par>
                              <p:par>
                                <p:cTn id="8" presetID="22" presetClass="entr" presetSubtype="8" fill="hold"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wipe(left)">
                                      <p:cBhvr>
                                        <p:cTn id="10" dur="2000"/>
                                        <p:tgtEl>
                                          <p:spTgt spid="4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500" fill="hold"/>
                                        <p:tgtEl>
                                          <p:spTgt spid="24"/>
                                        </p:tgtEl>
                                        <p:attrNameLst>
                                          <p:attrName>ppt_x</p:attrName>
                                        </p:attrNameLst>
                                      </p:cBhvr>
                                      <p:tavLst>
                                        <p:tav tm="0">
                                          <p:val>
                                            <p:strVal val="#ppt_x"/>
                                          </p:val>
                                        </p:tav>
                                        <p:tav tm="100000">
                                          <p:val>
                                            <p:strVal val="#ppt_x"/>
                                          </p:val>
                                        </p:tav>
                                      </p:tavLst>
                                    </p:anim>
                                    <p:anim calcmode="lin" valueType="num">
                                      <p:cBhvr additive="base">
                                        <p:cTn id="16" dur="500" fill="hold"/>
                                        <p:tgtEl>
                                          <p:spTgt spid="24"/>
                                        </p:tgtEl>
                                        <p:attrNameLst>
                                          <p:attrName>ppt_y</p:attrName>
                                        </p:attrNameLst>
                                      </p:cBhvr>
                                      <p:tavLst>
                                        <p:tav tm="0">
                                          <p:val>
                                            <p:strVal val="1+#ppt_h/2"/>
                                          </p:val>
                                        </p:tav>
                                        <p:tav tm="100000">
                                          <p:val>
                                            <p:strVal val="#ppt_y"/>
                                          </p:val>
                                        </p:tav>
                                      </p:tavLst>
                                    </p:anim>
                                  </p:childTnLst>
                                </p:cTn>
                              </p:par>
                              <p:par>
                                <p:cTn id="17" presetID="22" presetClass="entr" presetSubtype="4" fill="hold" nodeType="withEffect">
                                  <p:stCondLst>
                                    <p:cond delay="0"/>
                                  </p:stCondLst>
                                  <p:childTnLst>
                                    <p:set>
                                      <p:cBhvr>
                                        <p:cTn id="18" dur="1" fill="hold">
                                          <p:stCondLst>
                                            <p:cond delay="0"/>
                                          </p:stCondLst>
                                        </p:cTn>
                                        <p:tgtEl>
                                          <p:spTgt spid="18439"/>
                                        </p:tgtEl>
                                        <p:attrNameLst>
                                          <p:attrName>style.visibility</p:attrName>
                                        </p:attrNameLst>
                                      </p:cBhvr>
                                      <p:to>
                                        <p:strVal val="visible"/>
                                      </p:to>
                                    </p:set>
                                    <p:animEffect transition="in" filter="wipe(down)">
                                      <p:cBhvr>
                                        <p:cTn id="19" dur="500"/>
                                        <p:tgtEl>
                                          <p:spTgt spid="18439"/>
                                        </p:tgtEl>
                                      </p:cBhvr>
                                    </p:animEffect>
                                  </p:childTnLst>
                                </p:cTn>
                              </p:par>
                              <p:par>
                                <p:cTn id="20" presetID="3" presetClass="entr" presetSubtype="10" fill="hold" nodeType="withEffect">
                                  <p:stCondLst>
                                    <p:cond delay="0"/>
                                  </p:stCondLst>
                                  <p:childTnLst>
                                    <p:set>
                                      <p:cBhvr>
                                        <p:cTn id="21" dur="1" fill="hold">
                                          <p:stCondLst>
                                            <p:cond delay="0"/>
                                          </p:stCondLst>
                                        </p:cTn>
                                        <p:tgtEl>
                                          <p:spTgt spid="18436"/>
                                        </p:tgtEl>
                                        <p:attrNameLst>
                                          <p:attrName>style.visibility</p:attrName>
                                        </p:attrNameLst>
                                      </p:cBhvr>
                                      <p:to>
                                        <p:strVal val="visible"/>
                                      </p:to>
                                    </p:set>
                                    <p:animEffect transition="in" filter="blinds(horizontal)">
                                      <p:cBhvr>
                                        <p:cTn id="22" dur="500"/>
                                        <p:tgtEl>
                                          <p:spTgt spid="18436"/>
                                        </p:tgtEl>
                                      </p:cBhvr>
                                    </p:animEffect>
                                  </p:childTnLst>
                                </p:cTn>
                              </p:par>
                              <p:par>
                                <p:cTn id="23" presetID="3" presetClass="entr" presetSubtype="10"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blinds(horizontal)">
                                      <p:cBhvr>
                                        <p:cTn id="25" dur="500"/>
                                        <p:tgtEl>
                                          <p:spTgt spid="37"/>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checkerboard(across)">
                                      <p:cBhvr>
                                        <p:cTn id="30" dur="500"/>
                                        <p:tgtEl>
                                          <p:spTgt spid="47"/>
                                        </p:tgtEl>
                                      </p:cBhvr>
                                    </p:animEffect>
                                  </p:childTnLst>
                                </p:cTn>
                              </p:par>
                              <p:par>
                                <p:cTn id="31" presetID="10" presetClass="entr" presetSubtype="0" fill="hold" nodeType="with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19458" name="Title 6"/>
          <p:cNvSpPr>
            <a:spLocks noGrp="1"/>
          </p:cNvSpPr>
          <p:nvPr>
            <p:ph type="ctrTitle"/>
          </p:nvPr>
        </p:nvSpPr>
        <p:spPr>
          <a:xfrm>
            <a:off x="571500" y="142875"/>
            <a:ext cx="8215313" cy="642938"/>
          </a:xfrm>
        </p:spPr>
        <p:txBody>
          <a:bodyPr/>
          <a:lstStyle/>
          <a:p>
            <a:r>
              <a:rPr lang="sr-Cyrl-CS" sz="2400" b="1" smtClean="0">
                <a:latin typeface="Cambria" pitchFamily="18" charset="0"/>
              </a:rPr>
              <a:t>КАКО ПРОЦЕНИТИ ТЕЖИНУ УТАКМИЦЕ</a:t>
            </a:r>
            <a:endParaRPr lang="en-US" sz="2400" b="1" smtClean="0">
              <a:latin typeface="Cambria" pitchFamily="18" charset="0"/>
            </a:endParaRPr>
          </a:p>
        </p:txBody>
      </p:sp>
      <p:graphicFrame>
        <p:nvGraphicFramePr>
          <p:cNvPr id="20" name="Diagram 19"/>
          <p:cNvGraphicFramePr/>
          <p:nvPr/>
        </p:nvGraphicFramePr>
        <p:xfrm>
          <a:off x="214282" y="928670"/>
          <a:ext cx="8643966" cy="56436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1506" name="Title 6"/>
          <p:cNvSpPr>
            <a:spLocks noGrp="1"/>
          </p:cNvSpPr>
          <p:nvPr>
            <p:ph type="ctrTitle"/>
          </p:nvPr>
        </p:nvSpPr>
        <p:spPr>
          <a:xfrm>
            <a:off x="571500" y="142875"/>
            <a:ext cx="8215313" cy="642938"/>
          </a:xfrm>
        </p:spPr>
        <p:txBody>
          <a:bodyPr/>
          <a:lstStyle/>
          <a:p>
            <a:r>
              <a:rPr lang="sr-Cyrl-CS" sz="2400" b="1" smtClean="0">
                <a:latin typeface="Cambria" pitchFamily="18" charset="0"/>
              </a:rPr>
              <a:t>ОЦЕЊИВАЊЕ СУЂЕЊА ПО КОМПОНЕНТАМА</a:t>
            </a:r>
            <a:endParaRPr lang="en-US" sz="2400" b="1" smtClean="0">
              <a:latin typeface="Cambria" pitchFamily="18" charset="0"/>
            </a:endParaRPr>
          </a:p>
        </p:txBody>
      </p:sp>
      <p:graphicFrame>
        <p:nvGraphicFramePr>
          <p:cNvPr id="20" name="Diagram 19"/>
          <p:cNvGraphicFramePr/>
          <p:nvPr/>
        </p:nvGraphicFramePr>
        <p:xfrm>
          <a:off x="500034" y="928670"/>
          <a:ext cx="8215370"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3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3554" name="Title 6"/>
          <p:cNvSpPr>
            <a:spLocks noGrp="1"/>
          </p:cNvSpPr>
          <p:nvPr>
            <p:ph type="ctrTitle"/>
          </p:nvPr>
        </p:nvSpPr>
        <p:spPr>
          <a:xfrm>
            <a:off x="571500" y="142875"/>
            <a:ext cx="8215313" cy="642938"/>
          </a:xfrm>
        </p:spPr>
        <p:txBody>
          <a:bodyPr/>
          <a:lstStyle/>
          <a:p>
            <a:r>
              <a:rPr lang="sr-Cyrl-CS" sz="2800" b="1" smtClean="0">
                <a:latin typeface="Cambria" pitchFamily="18" charset="0"/>
              </a:rPr>
              <a:t>ОПШТА ПРАВИЛА ЗА ОЦЕЊИВАЊЕ</a:t>
            </a:r>
            <a:endParaRPr lang="en-US" sz="2800" b="1" smtClean="0">
              <a:latin typeface="Cambria" pitchFamily="18" charset="0"/>
            </a:endParaRPr>
          </a:p>
        </p:txBody>
      </p:sp>
      <p:sp>
        <p:nvSpPr>
          <p:cNvPr id="4" name="Title 6"/>
          <p:cNvSpPr txBox="1">
            <a:spLocks/>
          </p:cNvSpPr>
          <p:nvPr/>
        </p:nvSpPr>
        <p:spPr>
          <a:xfrm>
            <a:off x="571500" y="1071563"/>
            <a:ext cx="8215313" cy="5286375"/>
          </a:xfrm>
          <a:prstGeom prst="rect">
            <a:avLst/>
          </a:prstGeom>
        </p:spPr>
        <p:txBody>
          <a:bodyPr/>
          <a:lstStyle/>
          <a:p>
            <a:pPr fontAlgn="auto">
              <a:spcAft>
                <a:spcPts val="0"/>
              </a:spcAft>
              <a:defRPr/>
            </a:pPr>
            <a:r>
              <a:rPr lang="sr-Cyrl-CS" sz="2200" b="1" dirty="0">
                <a:solidFill>
                  <a:srgbClr val="C00000"/>
                </a:solidFill>
                <a:latin typeface="Cambria" pitchFamily="18" charset="0"/>
                <a:ea typeface="+mj-ea"/>
                <a:cs typeface="+mj-cs"/>
              </a:rPr>
              <a:t>Полазна оцена </a:t>
            </a:r>
            <a:r>
              <a:rPr lang="sr-Cyrl-CS" sz="2200" dirty="0">
                <a:latin typeface="Cambria" pitchFamily="18" charset="0"/>
                <a:ea typeface="+mj-ea"/>
                <a:cs typeface="+mj-cs"/>
              </a:rPr>
              <a:t>код оцењивања је 0 (просечно).</a:t>
            </a:r>
          </a:p>
          <a:p>
            <a:pPr fontAlgn="auto">
              <a:spcAft>
                <a:spcPts val="0"/>
              </a:spcAft>
              <a:defRPr/>
            </a:pPr>
            <a:endParaRPr lang="sr-Cyrl-CS" sz="1400" dirty="0">
              <a:latin typeface="Cambria" pitchFamily="18" charset="0"/>
              <a:ea typeface="+mj-ea"/>
              <a:cs typeface="+mj-cs"/>
            </a:endParaRPr>
          </a:p>
          <a:p>
            <a:pPr fontAlgn="auto">
              <a:spcAft>
                <a:spcPts val="0"/>
              </a:spcAft>
              <a:defRPr/>
            </a:pPr>
            <a:r>
              <a:rPr lang="sr-Cyrl-CS" sz="2200" dirty="0">
                <a:latin typeface="Cambria" pitchFamily="18" charset="0"/>
                <a:ea typeface="+mj-ea"/>
                <a:cs typeface="+mj-cs"/>
              </a:rPr>
              <a:t>Ако се у некој компоненти ‘’ништа није десило’’ (нпр. </a:t>
            </a:r>
            <a:r>
              <a:rPr lang="sr-Cyrl-CS" sz="2200" dirty="0" smtClean="0">
                <a:latin typeface="Cambria" pitchFamily="18" charset="0"/>
                <a:ea typeface="+mj-ea"/>
                <a:cs typeface="+mj-cs"/>
              </a:rPr>
              <a:t>није било неправилности приликом постизања голова), </a:t>
            </a:r>
            <a:r>
              <a:rPr lang="sr-Cyrl-CS" sz="2200" dirty="0">
                <a:latin typeface="Cambria" pitchFamily="18" charset="0"/>
                <a:ea typeface="+mj-ea"/>
                <a:cs typeface="+mj-cs"/>
              </a:rPr>
              <a:t>означава се </a:t>
            </a:r>
            <a:r>
              <a:rPr lang="sr-Cyrl-CS" sz="2200" b="1" dirty="0">
                <a:latin typeface="Cambria" pitchFamily="18" charset="0"/>
                <a:ea typeface="+mj-ea"/>
                <a:cs typeface="+mj-cs"/>
              </a:rPr>
              <a:t>Х</a:t>
            </a:r>
            <a:r>
              <a:rPr lang="sr-Cyrl-CS" sz="2200" dirty="0">
                <a:latin typeface="Cambria" pitchFamily="18" charset="0"/>
                <a:ea typeface="+mj-ea"/>
                <a:cs typeface="+mj-cs"/>
              </a:rPr>
              <a:t> у оцени 0 (просечно).</a:t>
            </a:r>
          </a:p>
          <a:p>
            <a:pPr fontAlgn="auto">
              <a:spcAft>
                <a:spcPts val="0"/>
              </a:spcAft>
              <a:defRPr/>
            </a:pPr>
            <a:endParaRPr lang="sr-Cyrl-CS" sz="1400" dirty="0">
              <a:latin typeface="Cambria" pitchFamily="18" charset="0"/>
              <a:ea typeface="+mj-ea"/>
              <a:cs typeface="+mj-cs"/>
            </a:endParaRPr>
          </a:p>
          <a:p>
            <a:pPr fontAlgn="auto">
              <a:spcAft>
                <a:spcPts val="0"/>
              </a:spcAft>
              <a:defRPr/>
            </a:pPr>
            <a:r>
              <a:rPr lang="sr-Cyrl-CS" sz="2200" dirty="0">
                <a:latin typeface="Cambria" pitchFamily="18" charset="0"/>
                <a:ea typeface="+mj-ea"/>
                <a:cs typeface="+mj-cs"/>
              </a:rPr>
              <a:t>Ако у некој компоненти </a:t>
            </a:r>
            <a:r>
              <a:rPr lang="sr-Cyrl-CS" sz="2200" b="1" dirty="0">
                <a:solidFill>
                  <a:srgbClr val="C00000"/>
                </a:solidFill>
                <a:latin typeface="Cambria" pitchFamily="18" charset="0"/>
                <a:ea typeface="+mj-ea"/>
                <a:cs typeface="+mj-cs"/>
              </a:rPr>
              <a:t>нема елемената за оцењивање </a:t>
            </a:r>
            <a:r>
              <a:rPr lang="sr-Cyrl-CS" sz="2200" dirty="0">
                <a:latin typeface="Cambria" pitchFamily="18" charset="0"/>
                <a:ea typeface="+mj-ea"/>
                <a:cs typeface="+mj-cs"/>
              </a:rPr>
              <a:t>(нпр. 1 до 2 одлуке током утакмице), а утакмица је била ЛАКА или НОРМАЛНА (укупни утисак РАВНА СТРЕЛИЦА), означава се </a:t>
            </a:r>
            <a:r>
              <a:rPr lang="sr-Cyrl-CS" sz="2200" b="1" dirty="0">
                <a:latin typeface="Cambria" pitchFamily="18" charset="0"/>
                <a:ea typeface="+mj-ea"/>
                <a:cs typeface="+mj-cs"/>
              </a:rPr>
              <a:t>Х </a:t>
            </a:r>
            <a:r>
              <a:rPr lang="sr-Cyrl-CS" sz="2200" dirty="0">
                <a:latin typeface="Cambria" pitchFamily="18" charset="0"/>
                <a:ea typeface="+mj-ea"/>
                <a:cs typeface="+mj-cs"/>
              </a:rPr>
              <a:t>у оцени 0 (просечно).</a:t>
            </a:r>
          </a:p>
          <a:p>
            <a:pPr fontAlgn="auto">
              <a:spcAft>
                <a:spcPts val="0"/>
              </a:spcAft>
              <a:defRPr/>
            </a:pPr>
            <a:endParaRPr lang="sr-Cyrl-CS" sz="1400" dirty="0">
              <a:latin typeface="Cambria" pitchFamily="18" charset="0"/>
              <a:ea typeface="+mj-ea"/>
              <a:cs typeface="+mj-cs"/>
            </a:endParaRPr>
          </a:p>
          <a:p>
            <a:pPr fontAlgn="auto">
              <a:spcAft>
                <a:spcPts val="0"/>
              </a:spcAft>
              <a:defRPr/>
            </a:pPr>
            <a:r>
              <a:rPr lang="sr-Cyrl-CS" sz="2200" strike="sngStrike" dirty="0">
                <a:latin typeface="Cambria" pitchFamily="18" charset="0"/>
                <a:ea typeface="+mj-ea"/>
                <a:cs typeface="+mj-cs"/>
              </a:rPr>
              <a:t>У већини случајева то су следеће компоненте:</a:t>
            </a:r>
          </a:p>
          <a:p>
            <a:pPr marL="1257300" lvl="2" indent="-344488" fontAlgn="auto">
              <a:spcAft>
                <a:spcPts val="0"/>
              </a:spcAft>
              <a:buFont typeface="Wingdings" pitchFamily="2" charset="2"/>
              <a:buChar char="ü"/>
              <a:defRPr/>
            </a:pPr>
            <a:r>
              <a:rPr lang="sr-Cyrl-CS" b="1" strike="sngStrike" dirty="0" smtClean="0">
                <a:solidFill>
                  <a:srgbClr val="C00000"/>
                </a:solidFill>
                <a:latin typeface="Cambria" pitchFamily="18" charset="0"/>
                <a:cs typeface="+mn-cs"/>
              </a:rPr>
              <a:t>ИГРА </a:t>
            </a:r>
            <a:r>
              <a:rPr lang="sr-Cyrl-CS" b="1" strike="sngStrike" dirty="0">
                <a:solidFill>
                  <a:srgbClr val="C00000"/>
                </a:solidFill>
                <a:latin typeface="Cambria" pitchFamily="18" charset="0"/>
                <a:cs typeface="+mn-cs"/>
              </a:rPr>
              <a:t>ЛОПТОМ</a:t>
            </a:r>
          </a:p>
          <a:p>
            <a:pPr marL="1257300" lvl="2" indent="-344488" fontAlgn="auto">
              <a:spcAft>
                <a:spcPts val="0"/>
              </a:spcAft>
              <a:buFont typeface="Wingdings" pitchFamily="2" charset="2"/>
              <a:buChar char="ü"/>
              <a:defRPr/>
            </a:pPr>
            <a:r>
              <a:rPr lang="sr-Cyrl-CS" b="1" strike="sngStrike" dirty="0">
                <a:solidFill>
                  <a:srgbClr val="C00000"/>
                </a:solidFill>
                <a:latin typeface="Cambria" pitchFamily="18" charset="0"/>
                <a:cs typeface="+mn-cs"/>
              </a:rPr>
              <a:t>ПАСИВНА ИГРА</a:t>
            </a:r>
          </a:p>
          <a:p>
            <a:pPr marL="1257300" lvl="2" indent="-344488" fontAlgn="auto">
              <a:spcAft>
                <a:spcPts val="0"/>
              </a:spcAft>
              <a:buFont typeface="Wingdings" pitchFamily="2" charset="2"/>
              <a:buChar char="ü"/>
              <a:defRPr/>
            </a:pPr>
            <a:r>
              <a:rPr lang="sr-Cyrl-CS" b="1" strike="sngStrike" dirty="0">
                <a:solidFill>
                  <a:srgbClr val="C00000"/>
                </a:solidFill>
                <a:latin typeface="Cambria" pitchFamily="18" charset="0"/>
                <a:cs typeface="+mn-cs"/>
              </a:rPr>
              <a:t>ТАЈМ АУТ</a:t>
            </a:r>
          </a:p>
          <a:p>
            <a:pPr marL="1257300" lvl="2" indent="-344488" fontAlgn="auto">
              <a:spcAft>
                <a:spcPts val="0"/>
              </a:spcAft>
              <a:buFont typeface="Wingdings" pitchFamily="2" charset="2"/>
              <a:buChar char="ü"/>
              <a:defRPr/>
            </a:pPr>
            <a:r>
              <a:rPr lang="sr-Cyrl-CS" b="1" strike="sngStrike" dirty="0">
                <a:solidFill>
                  <a:srgbClr val="C00000"/>
                </a:solidFill>
                <a:latin typeface="Cambria" pitchFamily="18" charset="0"/>
                <a:cs typeface="+mn-cs"/>
              </a:rPr>
              <a:t>НЕУТРАЛНОСТ / ФЕР ПЛЕЈ</a:t>
            </a:r>
          </a:p>
          <a:p>
            <a:pPr marL="1257300" lvl="2" indent="-344488" fontAlgn="auto">
              <a:spcAft>
                <a:spcPts val="0"/>
              </a:spcAft>
              <a:buFont typeface="Wingdings" pitchFamily="2" charset="2"/>
              <a:buChar char="ü"/>
              <a:defRPr/>
            </a:pPr>
            <a:r>
              <a:rPr lang="sr-Cyrl-CS" b="1" strike="sngStrike" dirty="0">
                <a:solidFill>
                  <a:srgbClr val="C00000"/>
                </a:solidFill>
                <a:latin typeface="Cambria" pitchFamily="18" charset="0"/>
                <a:cs typeface="+mn-cs"/>
              </a:rPr>
              <a:t>КОМУНИКАЦИЈА СА ИГРАЧИМА И ЗВАНИЧНИЦИМА</a:t>
            </a:r>
          </a:p>
          <a:p>
            <a:pPr marL="1257300" lvl="2" indent="-344488" fontAlgn="auto">
              <a:spcAft>
                <a:spcPts val="0"/>
              </a:spcAft>
              <a:buFont typeface="Wingdings" pitchFamily="2" charset="2"/>
              <a:buChar char="ü"/>
              <a:defRPr/>
            </a:pPr>
            <a:r>
              <a:rPr lang="sr-Cyrl-CS" b="1" strike="sngStrike" dirty="0">
                <a:solidFill>
                  <a:srgbClr val="C00000"/>
                </a:solidFill>
                <a:latin typeface="Cambria" pitchFamily="18" charset="0"/>
                <a:cs typeface="+mn-cs"/>
              </a:rPr>
              <a:t>САРАДЊА СА ЗАПИСНИЧКИМ СТОЛОМ</a:t>
            </a:r>
            <a:endParaRPr lang="sr-Cyrl-CS" b="1" strike="sngStrike" dirty="0">
              <a:solidFill>
                <a:srgbClr val="C00000"/>
              </a:solidFill>
              <a:latin typeface="Cambria" pitchFamily="18" charset="0"/>
              <a:ea typeface="+mj-ea"/>
              <a:cs typeface="+mj-cs"/>
            </a:endParaRPr>
          </a:p>
        </p:txBody>
      </p:sp>
      <p:sp>
        <p:nvSpPr>
          <p:cNvPr id="5" name="Multiply 4"/>
          <p:cNvSpPr/>
          <p:nvPr/>
        </p:nvSpPr>
        <p:spPr>
          <a:xfrm>
            <a:off x="2267744" y="4265712"/>
            <a:ext cx="3024336" cy="2592288"/>
          </a:xfrm>
          <a:prstGeom prst="mathMultiply">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n w="24500" cmpd="dbl">
                <a:solidFill>
                  <a:srgbClr val="C00000"/>
                </a:solidFill>
                <a:prstDash val="solid"/>
                <a:miter lim="800000"/>
              </a:ln>
              <a:no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2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left)">
                                      <p:cBhvr>
                                        <p:cTn id="22" dur="2000"/>
                                        <p:tgtEl>
                                          <p:spTgt spid="4">
                                            <p:txEl>
                                              <p:pRg st="6" end="6"/>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wipe(left)">
                                      <p:cBhvr>
                                        <p:cTn id="25" dur="3000"/>
                                        <p:tgtEl>
                                          <p:spTgt spid="4">
                                            <p:txEl>
                                              <p:pRg st="7" end="7"/>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wipe(left)">
                                      <p:cBhvr>
                                        <p:cTn id="28" dur="3000"/>
                                        <p:tgtEl>
                                          <p:spTgt spid="4">
                                            <p:txEl>
                                              <p:pRg st="8" end="8"/>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wipe(left)">
                                      <p:cBhvr>
                                        <p:cTn id="31" dur="3000"/>
                                        <p:tgtEl>
                                          <p:spTgt spid="4">
                                            <p:txEl>
                                              <p:pRg st="9" end="9"/>
                                            </p:txEl>
                                          </p:spTgt>
                                        </p:tgtEl>
                                      </p:cBhvr>
                                    </p:animEffect>
                                  </p:childTnLst>
                                </p:cTn>
                              </p:par>
                              <p:par>
                                <p:cTn id="32" presetID="22" presetClass="entr" presetSubtype="8"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wipe(left)">
                                      <p:cBhvr>
                                        <p:cTn id="34" dur="3000"/>
                                        <p:tgtEl>
                                          <p:spTgt spid="4">
                                            <p:txEl>
                                              <p:pRg st="10" end="10"/>
                                            </p:txEl>
                                          </p:spTgt>
                                        </p:tgtEl>
                                      </p:cBhvr>
                                    </p:animEffect>
                                  </p:childTnLst>
                                </p:cTn>
                              </p:par>
                              <p:par>
                                <p:cTn id="35" presetID="22" presetClass="entr" presetSubtype="8"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wipe(left)">
                                      <p:cBhvr>
                                        <p:cTn id="37" dur="3000"/>
                                        <p:tgtEl>
                                          <p:spTgt spid="4">
                                            <p:txEl>
                                              <p:pRg st="11" end="11"/>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wipe(left)">
                                      <p:cBhvr>
                                        <p:cTn id="40" dur="3000"/>
                                        <p:tgtEl>
                                          <p:spTgt spid="4">
                                            <p:txEl>
                                              <p:pRg st="12" end="12"/>
                                            </p:txEl>
                                          </p:spTgt>
                                        </p:tgtEl>
                                      </p:cBhvr>
                                    </p:animEffect>
                                  </p:childTnLst>
                                </p:cTn>
                              </p:par>
                            </p:childTnLst>
                          </p:cTn>
                        </p:par>
                        <p:par>
                          <p:cTn id="41" fill="hold">
                            <p:stCondLst>
                              <p:cond delay="3000"/>
                            </p:stCondLst>
                            <p:childTnLst>
                              <p:par>
                                <p:cTn id="42" presetID="3" presetClass="entr" presetSubtype="10" fill="hold" grpId="0" nodeType="afterEffect">
                                  <p:stCondLst>
                                    <p:cond delay="1000"/>
                                  </p:stCondLst>
                                  <p:childTnLst>
                                    <p:set>
                                      <p:cBhvr>
                                        <p:cTn id="43" dur="1" fill="hold">
                                          <p:stCondLst>
                                            <p:cond delay="0"/>
                                          </p:stCondLst>
                                        </p:cTn>
                                        <p:tgtEl>
                                          <p:spTgt spid="5"/>
                                        </p:tgtEl>
                                        <p:attrNameLst>
                                          <p:attrName>style.visibility</p:attrName>
                                        </p:attrNameLst>
                                      </p:cBhvr>
                                      <p:to>
                                        <p:strVal val="visible"/>
                                      </p:to>
                                    </p:set>
                                    <p:animEffect transition="in" filter="blinds(horizontal)">
                                      <p:cBhvr>
                                        <p:cTn id="4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5602" name="Title 6"/>
          <p:cNvSpPr>
            <a:spLocks noGrp="1"/>
          </p:cNvSpPr>
          <p:nvPr>
            <p:ph type="ctrTitle"/>
          </p:nvPr>
        </p:nvSpPr>
        <p:spPr>
          <a:xfrm>
            <a:off x="571500" y="142875"/>
            <a:ext cx="8215313" cy="642938"/>
          </a:xfrm>
        </p:spPr>
        <p:txBody>
          <a:bodyPr/>
          <a:lstStyle/>
          <a:p>
            <a:r>
              <a:rPr lang="sr-Cyrl-CS" sz="3200" b="1" smtClean="0">
                <a:latin typeface="Cambria" pitchFamily="18" charset="0"/>
              </a:rPr>
              <a:t>ЛАКА УТАКМИЦА</a:t>
            </a:r>
            <a:endParaRPr lang="en-US" sz="3200" b="1" smtClean="0">
              <a:latin typeface="Cambria" pitchFamily="18" charset="0"/>
            </a:endParaRPr>
          </a:p>
        </p:txBody>
      </p:sp>
      <p:sp>
        <p:nvSpPr>
          <p:cNvPr id="4" name="Title 6"/>
          <p:cNvSpPr txBox="1">
            <a:spLocks/>
          </p:cNvSpPr>
          <p:nvPr/>
        </p:nvSpPr>
        <p:spPr>
          <a:xfrm>
            <a:off x="571500" y="1500188"/>
            <a:ext cx="8215313" cy="928687"/>
          </a:xfrm>
          <a:prstGeom prst="rect">
            <a:avLst/>
          </a:prstGeom>
        </p:spPr>
        <p:txBody>
          <a:bodyPr/>
          <a:lstStyle/>
          <a:p>
            <a:pPr fontAlgn="auto">
              <a:spcAft>
                <a:spcPts val="0"/>
              </a:spcAft>
              <a:defRPr/>
            </a:pPr>
            <a:r>
              <a:rPr lang="sr-Cyrl-CS" sz="2200" dirty="0">
                <a:latin typeface="Cambria" pitchFamily="18" charset="0"/>
                <a:ea typeface="+mj-ea"/>
                <a:cs typeface="+mj-cs"/>
              </a:rPr>
              <a:t>На лакој утакмици може се, али</a:t>
            </a:r>
            <a:r>
              <a:rPr lang="sr-Cyrl-CS" sz="2200" dirty="0">
                <a:solidFill>
                  <a:srgbClr val="FF0000"/>
                </a:solidFill>
                <a:latin typeface="Cambria" pitchFamily="18" charset="0"/>
                <a:ea typeface="+mj-ea"/>
                <a:cs typeface="+mj-cs"/>
              </a:rPr>
              <a:t> </a:t>
            </a:r>
            <a:r>
              <a:rPr lang="sr-Cyrl-CS" sz="2200" b="1" dirty="0">
                <a:solidFill>
                  <a:srgbClr val="FF0000"/>
                </a:solidFill>
                <a:latin typeface="Cambria" pitchFamily="18" charset="0"/>
                <a:ea typeface="+mj-ea"/>
                <a:cs typeface="+mj-cs"/>
              </a:rPr>
              <a:t>не мора </a:t>
            </a:r>
            <a:r>
              <a:rPr lang="sr-Cyrl-CS" sz="2200" dirty="0">
                <a:latin typeface="Cambria" pitchFamily="18" charset="0"/>
                <a:ea typeface="+mj-ea"/>
                <a:cs typeface="+mj-cs"/>
              </a:rPr>
              <a:t>дати оцена </a:t>
            </a:r>
            <a:r>
              <a:rPr lang="sr-Cyrl-CS" sz="2200" b="1" dirty="0">
                <a:solidFill>
                  <a:srgbClr val="C00000"/>
                </a:solidFill>
                <a:latin typeface="Cambria" pitchFamily="18" charset="0"/>
                <a:ea typeface="+mj-ea"/>
                <a:cs typeface="+mj-cs"/>
              </a:rPr>
              <a:t>++ (врло добро)</a:t>
            </a:r>
            <a:r>
              <a:rPr lang="sr-Cyrl-CS" sz="2200" b="1" dirty="0">
                <a:latin typeface="Cambria" pitchFamily="18" charset="0"/>
                <a:ea typeface="+mj-ea"/>
                <a:cs typeface="+mj-cs"/>
              </a:rPr>
              <a:t> </a:t>
            </a:r>
            <a:r>
              <a:rPr lang="sr-Cyrl-CS" sz="2200" dirty="0">
                <a:latin typeface="Cambria" pitchFamily="18" charset="0"/>
                <a:ea typeface="+mj-ea"/>
                <a:cs typeface="+mj-cs"/>
              </a:rPr>
              <a:t>у следећим компонентама:</a:t>
            </a:r>
          </a:p>
          <a:p>
            <a:pPr fontAlgn="auto">
              <a:spcAft>
                <a:spcPts val="0"/>
              </a:spcAft>
              <a:defRPr/>
            </a:pPr>
            <a:endParaRPr lang="sr-Cyrl-CS" sz="1000" dirty="0">
              <a:latin typeface="Cambria" pitchFamily="18" charset="0"/>
              <a:cs typeface="+mn-cs"/>
            </a:endParaRPr>
          </a:p>
          <a:p>
            <a:pPr fontAlgn="auto">
              <a:spcAft>
                <a:spcPts val="0"/>
              </a:spcAft>
              <a:defRPr/>
            </a:pPr>
            <a:endParaRPr lang="sr-Cyrl-CS" sz="1000" dirty="0">
              <a:latin typeface="Cambria" pitchFamily="18" charset="0"/>
              <a:cs typeface="+mn-cs"/>
            </a:endParaRPr>
          </a:p>
          <a:p>
            <a:pPr fontAlgn="auto">
              <a:spcAft>
                <a:spcPts val="0"/>
              </a:spcAft>
              <a:defRPr/>
            </a:pPr>
            <a:endParaRPr lang="sr-Cyrl-CS" sz="1000" dirty="0">
              <a:latin typeface="Cambria" pitchFamily="18" charset="0"/>
              <a:cs typeface="+mn-cs"/>
            </a:endParaRPr>
          </a:p>
        </p:txBody>
      </p:sp>
      <p:graphicFrame>
        <p:nvGraphicFramePr>
          <p:cNvPr id="6" name="Table 5"/>
          <p:cNvGraphicFramePr>
            <a:graphicFrameLocks noGrp="1"/>
          </p:cNvGraphicFramePr>
          <p:nvPr/>
        </p:nvGraphicFramePr>
        <p:xfrm>
          <a:off x="642938" y="2714625"/>
          <a:ext cx="7929562" cy="1402080"/>
        </p:xfrm>
        <a:graphic>
          <a:graphicData uri="http://schemas.openxmlformats.org/drawingml/2006/table">
            <a:tbl>
              <a:tblPr/>
              <a:tblGrid>
                <a:gridCol w="3732212"/>
                <a:gridCol w="700088"/>
                <a:gridCol w="698500"/>
                <a:gridCol w="700087"/>
                <a:gridCol w="700088"/>
                <a:gridCol w="698500"/>
                <a:gridCol w="700087"/>
              </a:tblGrid>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Елементи оцењивања:</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0</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4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Сарадња - сигнализација</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Latn-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4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Кретање и постављање</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4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Личност / изглед</a:t>
                      </a:r>
                      <a:endParaRPr kumimoji="0" lang="en-US" sz="24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20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10000">
              <a:schemeClr val="accent6">
                <a:lumMod val="20000"/>
                <a:lumOff val="8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7650" name="Title 6"/>
          <p:cNvSpPr>
            <a:spLocks noGrp="1"/>
          </p:cNvSpPr>
          <p:nvPr>
            <p:ph type="ctrTitle"/>
          </p:nvPr>
        </p:nvSpPr>
        <p:spPr>
          <a:xfrm>
            <a:off x="571500" y="142875"/>
            <a:ext cx="8215313" cy="642938"/>
          </a:xfrm>
        </p:spPr>
        <p:txBody>
          <a:bodyPr/>
          <a:lstStyle/>
          <a:p>
            <a:r>
              <a:rPr lang="sr-Cyrl-CS" sz="3200" b="1" smtClean="0">
                <a:latin typeface="Cambria" pitchFamily="18" charset="0"/>
              </a:rPr>
              <a:t>НОРМАЛНА УТАКМИЦА</a:t>
            </a:r>
            <a:endParaRPr lang="en-US" sz="3200" b="1" smtClean="0">
              <a:latin typeface="Cambria" pitchFamily="18" charset="0"/>
            </a:endParaRPr>
          </a:p>
        </p:txBody>
      </p:sp>
      <p:sp>
        <p:nvSpPr>
          <p:cNvPr id="4" name="Title 6"/>
          <p:cNvSpPr txBox="1">
            <a:spLocks/>
          </p:cNvSpPr>
          <p:nvPr/>
        </p:nvSpPr>
        <p:spPr>
          <a:xfrm>
            <a:off x="571500" y="980728"/>
            <a:ext cx="8215313" cy="928688"/>
          </a:xfrm>
          <a:prstGeom prst="rect">
            <a:avLst/>
          </a:prstGeom>
        </p:spPr>
        <p:txBody>
          <a:bodyPr/>
          <a:lstStyle/>
          <a:p>
            <a:pPr fontAlgn="auto">
              <a:spcAft>
                <a:spcPts val="0"/>
              </a:spcAft>
              <a:defRPr/>
            </a:pPr>
            <a:r>
              <a:rPr lang="sr-Cyrl-CS" sz="2200" dirty="0">
                <a:latin typeface="Cambria" pitchFamily="18" charset="0"/>
                <a:ea typeface="+mj-ea"/>
                <a:cs typeface="+mj-cs"/>
              </a:rPr>
              <a:t>На нормалној утакмици може се дати, али </a:t>
            </a:r>
            <a:r>
              <a:rPr lang="sr-Cyrl-CS" sz="2200" b="1" dirty="0">
                <a:solidFill>
                  <a:srgbClr val="FF0000"/>
                </a:solidFill>
                <a:latin typeface="Cambria" pitchFamily="18" charset="0"/>
                <a:ea typeface="+mj-ea"/>
                <a:cs typeface="+mj-cs"/>
              </a:rPr>
              <a:t>не мора </a:t>
            </a:r>
            <a:r>
              <a:rPr lang="sr-Cyrl-CS" sz="2200" dirty="0">
                <a:latin typeface="Cambria" pitchFamily="18" charset="0"/>
                <a:ea typeface="+mj-ea"/>
                <a:cs typeface="+mj-cs"/>
              </a:rPr>
              <a:t>оцена </a:t>
            </a:r>
            <a:r>
              <a:rPr lang="sr-Cyrl-CS" sz="2200" b="1" dirty="0">
                <a:solidFill>
                  <a:srgbClr val="C00000"/>
                </a:solidFill>
                <a:latin typeface="Cambria" pitchFamily="18" charset="0"/>
                <a:ea typeface="+mj-ea"/>
                <a:cs typeface="+mj-cs"/>
              </a:rPr>
              <a:t>++ (врло добро)</a:t>
            </a:r>
            <a:r>
              <a:rPr lang="sr-Cyrl-CS" sz="2200" b="1" dirty="0">
                <a:latin typeface="Cambria" pitchFamily="18" charset="0"/>
                <a:ea typeface="+mj-ea"/>
                <a:cs typeface="+mj-cs"/>
              </a:rPr>
              <a:t> </a:t>
            </a:r>
            <a:r>
              <a:rPr lang="sr-Cyrl-CS" sz="2200" dirty="0">
                <a:latin typeface="Cambria" pitchFamily="18" charset="0"/>
                <a:ea typeface="+mj-ea"/>
                <a:cs typeface="+mj-cs"/>
              </a:rPr>
              <a:t>у следећим компонентама:</a:t>
            </a:r>
          </a:p>
          <a:p>
            <a:pPr fontAlgn="auto">
              <a:spcAft>
                <a:spcPts val="0"/>
              </a:spcAft>
              <a:defRPr/>
            </a:pPr>
            <a:endParaRPr lang="sr-Cyrl-CS" sz="1000" dirty="0">
              <a:latin typeface="Cambria" pitchFamily="18" charset="0"/>
              <a:cs typeface="+mn-cs"/>
            </a:endParaRPr>
          </a:p>
          <a:p>
            <a:pPr fontAlgn="auto">
              <a:spcAft>
                <a:spcPts val="0"/>
              </a:spcAft>
              <a:defRPr/>
            </a:pPr>
            <a:endParaRPr lang="sr-Cyrl-CS" sz="1000" dirty="0">
              <a:latin typeface="Cambria" pitchFamily="18" charset="0"/>
              <a:cs typeface="+mn-cs"/>
            </a:endParaRPr>
          </a:p>
          <a:p>
            <a:pPr fontAlgn="auto">
              <a:spcAft>
                <a:spcPts val="0"/>
              </a:spcAft>
              <a:defRPr/>
            </a:pPr>
            <a:endParaRPr lang="sr-Cyrl-CS" sz="1000" dirty="0">
              <a:latin typeface="Cambria" pitchFamily="18" charset="0"/>
              <a:cs typeface="+mn-cs"/>
            </a:endParaRPr>
          </a:p>
        </p:txBody>
      </p:sp>
      <p:graphicFrame>
        <p:nvGraphicFramePr>
          <p:cNvPr id="6" name="Table 5"/>
          <p:cNvGraphicFramePr>
            <a:graphicFrameLocks noGrp="1"/>
          </p:cNvGraphicFramePr>
          <p:nvPr/>
        </p:nvGraphicFramePr>
        <p:xfrm>
          <a:off x="642938" y="2204864"/>
          <a:ext cx="7929562" cy="1402080"/>
        </p:xfrm>
        <a:graphic>
          <a:graphicData uri="http://schemas.openxmlformats.org/drawingml/2006/table">
            <a:tbl>
              <a:tblPr/>
              <a:tblGrid>
                <a:gridCol w="3732212"/>
                <a:gridCol w="700088"/>
                <a:gridCol w="698500"/>
                <a:gridCol w="700087"/>
                <a:gridCol w="700088"/>
                <a:gridCol w="698500"/>
                <a:gridCol w="700087"/>
              </a:tblGrid>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Елементи оцењивања:</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0</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0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 + +</a:t>
                      </a:r>
                      <a:endPar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Сарадња - сигнализација</a:t>
                      </a:r>
                      <a:endParaRPr kumimoji="0" lang="en-US" sz="22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Latn-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Кретање и постављање</a:t>
                      </a:r>
                      <a:endParaRPr kumimoji="0" lang="en-US" sz="22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Личност / изглед</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graphicFrame>
        <p:nvGraphicFramePr>
          <p:cNvPr id="5" name="Table 4"/>
          <p:cNvGraphicFramePr>
            <a:graphicFrameLocks noGrp="1"/>
          </p:cNvGraphicFramePr>
          <p:nvPr/>
        </p:nvGraphicFramePr>
        <p:xfrm>
          <a:off x="642938" y="3987904"/>
          <a:ext cx="7929562" cy="1097280"/>
        </p:xfrm>
        <a:graphic>
          <a:graphicData uri="http://schemas.openxmlformats.org/drawingml/2006/table">
            <a:tbl>
              <a:tblPr/>
              <a:tblGrid>
                <a:gridCol w="3732212"/>
                <a:gridCol w="700088"/>
                <a:gridCol w="698500"/>
                <a:gridCol w="700087"/>
                <a:gridCol w="700088"/>
                <a:gridCol w="698500"/>
                <a:gridCol w="700087"/>
              </a:tblGrid>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Прекршај у нападу</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B9B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Latn-C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cs typeface="Times New Roman" pitchFamily="18" charset="0"/>
                        </a:rPr>
                        <a:t>Х</a:t>
                      </a: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smtClean="0">
                          <a:ln>
                            <a:noFill/>
                          </a:ln>
                          <a:solidFill>
                            <a:schemeClr val="tx1"/>
                          </a:solidFill>
                          <a:effectLst/>
                          <a:latin typeface="Calibri" pitchFamily="34" charset="0"/>
                          <a:ea typeface="Times New Roman" pitchFamily="18" charset="0"/>
                          <a:cs typeface="Tahoma" pitchFamily="34" charset="0"/>
                        </a:rPr>
                        <a:t>Одлуке о досуђивању бацања</a:t>
                      </a:r>
                      <a:endParaRPr kumimoji="0" lang="en-US" sz="22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B9B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r h="268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CS" sz="22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rPr>
                        <a:t>Пасивна игра</a:t>
                      </a:r>
                      <a:endPar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B9B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r-Cyrl-CS" sz="1000" b="0" i="0" u="none" strike="noStrike" cap="none" normalizeH="0" baseline="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Cyrl-CS" sz="2400" b="1" i="0" u="none" strike="noStrike" cap="none" normalizeH="0" baseline="0" smtClean="0">
                          <a:ln>
                            <a:noFill/>
                          </a:ln>
                          <a:solidFill>
                            <a:schemeClr val="tx1"/>
                          </a:solidFill>
                          <a:effectLst/>
                          <a:latin typeface="Calibri" pitchFamily="34" charset="0"/>
                          <a:ea typeface="Times New Roman" pitchFamily="18" charset="0"/>
                          <a:cs typeface="Tahoma" pitchFamily="34" charset="0"/>
                        </a:rPr>
                        <a:t>Х</a:t>
                      </a:r>
                      <a:endPar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000" b="0" i="0" u="none" strike="noStrike" cap="none" normalizeH="0" baseline="0" dirty="0" smtClean="0">
                        <a:ln>
                          <a:noFill/>
                        </a:ln>
                        <a:solidFill>
                          <a:schemeClr val="tx1"/>
                        </a:solidFill>
                        <a:effectLst/>
                        <a:latin typeface="Calibri" pitchFamily="34" charset="0"/>
                        <a:ea typeface="Times New Roman" pitchFamily="18" charset="0"/>
                        <a:cs typeface="Tahoma"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AF1DD"/>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20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939</TotalTime>
  <Words>3037</Words>
  <Application>Microsoft Office PowerPoint</Application>
  <PresentationFormat>On-screen Show (4:3)</PresentationFormat>
  <Paragraphs>561</Paragraphs>
  <Slides>35</Slides>
  <Notes>34</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ЗАЈЕДНИЦА СУДИЈА И КОНТРОЛОРА РУКОМЕТНОГ САВЕЗА СРБИЈЕ</vt:lpstr>
      <vt:lpstr>ДОСТАВА КОНТРОЛЕ ПОСЛЕ УТАКМИЦЕ</vt:lpstr>
      <vt:lpstr>ПОПУЊАВАЊЕ ЗАГЛАВЉА КОНТРОЛЕ</vt:lpstr>
      <vt:lpstr>ПРОЦЕНА ТЕЖИНЕ УТАКМИЦЕ, ОПШТИ УТИСАК О СУЂЕЊУ</vt:lpstr>
      <vt:lpstr>КАКО ПРОЦЕНИТИ ТЕЖИНУ УТАКМИЦЕ</vt:lpstr>
      <vt:lpstr>ОЦЕЊИВАЊЕ СУЂЕЊА ПО КОМПОНЕНТАМА</vt:lpstr>
      <vt:lpstr>ОПШТА ПРАВИЛА ЗА ОЦЕЊИВАЊЕ</vt:lpstr>
      <vt:lpstr>ЛАКА УТАКМИЦА</vt:lpstr>
      <vt:lpstr>НОРМАЛНА УТАКМИЦА</vt:lpstr>
      <vt:lpstr>НОРМАЛНА УТАКМИЦА</vt:lpstr>
      <vt:lpstr>ПОВЕЗИВАЊЕ СЕГМЕНАТА</vt:lpstr>
      <vt:lpstr>ПОВЕЗИВАЊЕ СЕГМЕНАТА</vt:lpstr>
      <vt:lpstr>ПОВЕЗИВАЊЕ СЕГМЕНАТА</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Mika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ЗАЈЕДНИЦА СУДИЈА И КОНТРОЛОРА РУКОМЕТНОГ САВЕЗА СРБИЈЕ</dc:title>
  <dc:creator>Mika</dc:creator>
  <cp:lastModifiedBy>slobodan</cp:lastModifiedBy>
  <cp:revision>108</cp:revision>
  <dcterms:created xsi:type="dcterms:W3CDTF">2012-12-28T00:57:48Z</dcterms:created>
  <dcterms:modified xsi:type="dcterms:W3CDTF">2013-08-06T11:12:28Z</dcterms:modified>
</cp:coreProperties>
</file>